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7" r:id="rId3"/>
    <p:sldId id="258" r:id="rId4"/>
    <p:sldId id="266" r:id="rId5"/>
    <p:sldId id="265" r:id="rId6"/>
    <p:sldId id="268" r:id="rId7"/>
    <p:sldId id="269" r:id="rId8"/>
    <p:sldId id="272"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7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1D0C4-F95C-4A37-93A8-99E0595FA4DD}" type="datetimeFigureOut">
              <a:rPr lang="en-US" smtClean="0"/>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C9C4E-69C1-45A9-984E-3A4B4DFB92DB}" type="slidenum">
              <a:rPr lang="en-US" smtClean="0"/>
              <a:t>‹#›</a:t>
            </a:fld>
            <a:endParaRPr lang="en-US"/>
          </a:p>
        </p:txBody>
      </p:sp>
    </p:spTree>
    <p:extLst>
      <p:ext uri="{BB962C8B-B14F-4D97-AF65-F5344CB8AC3E}">
        <p14:creationId xmlns:p14="http://schemas.microsoft.com/office/powerpoint/2010/main" val="191456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C9C4E-69C1-45A9-984E-3A4B4DFB92DB}" type="slidenum">
              <a:rPr lang="en-US" smtClean="0"/>
              <a:t>6</a:t>
            </a:fld>
            <a:endParaRPr lang="en-US"/>
          </a:p>
        </p:txBody>
      </p:sp>
    </p:spTree>
    <p:extLst>
      <p:ext uri="{BB962C8B-B14F-4D97-AF65-F5344CB8AC3E}">
        <p14:creationId xmlns:p14="http://schemas.microsoft.com/office/powerpoint/2010/main" val="113617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659D1EA-AE3E-4AA0-B7A7-BB3CD8F2B147}" type="datetimeFigureOut">
              <a:rPr lang="en-US" smtClean="0"/>
              <a:t>7/19/2016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9D1EA-AE3E-4AA0-B7A7-BB3CD8F2B14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9D1EA-AE3E-4AA0-B7A7-BB3CD8F2B14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9D1EA-AE3E-4AA0-B7A7-BB3CD8F2B14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59D1EA-AE3E-4AA0-B7A7-BB3CD8F2B14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59D1EA-AE3E-4AA0-B7A7-BB3CD8F2B147}"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59D1EA-AE3E-4AA0-B7A7-BB3CD8F2B147}" type="datetimeFigureOut">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659D1EA-AE3E-4AA0-B7A7-BB3CD8F2B147}" type="datetimeFigureOut">
              <a:rPr lang="en-US" smtClean="0"/>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9D1EA-AE3E-4AA0-B7A7-BB3CD8F2B147}" type="datetimeFigureOut">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59D1EA-AE3E-4AA0-B7A7-BB3CD8F2B147}"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59D1EA-AE3E-4AA0-B7A7-BB3CD8F2B147}"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70C2C93-7BFA-4B02-92AD-DB7312DE12F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59D1EA-AE3E-4AA0-B7A7-BB3CD8F2B147}" type="datetimeFigureOut">
              <a:rPr lang="en-US" smtClean="0"/>
              <a:t>7/19/2016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70C2C93-7BFA-4B02-92AD-DB7312DE12F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ldham@calstart.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joldham@calstart.or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990600"/>
            <a:ext cx="7851648" cy="2819400"/>
          </a:xfrm>
        </p:spPr>
        <p:txBody>
          <a:bodyPr anchor="t">
            <a:normAutofit/>
          </a:bodyPr>
          <a:lstStyle/>
          <a:p>
            <a:pPr algn="ctr"/>
            <a:r>
              <a:rPr lang="en-US" sz="4400" dirty="0" smtClean="0">
                <a:solidFill>
                  <a:srgbClr val="FFC000"/>
                </a:solidFill>
              </a:rPr>
              <a:t>Fresno County Rural Transit (FCRTA) </a:t>
            </a:r>
            <a:br>
              <a:rPr lang="en-US" sz="4400" dirty="0" smtClean="0">
                <a:solidFill>
                  <a:srgbClr val="FFC000"/>
                </a:solidFill>
              </a:rPr>
            </a:br>
            <a:r>
              <a:rPr lang="en-US" sz="4400" dirty="0" smtClean="0">
                <a:solidFill>
                  <a:srgbClr val="FFC000"/>
                </a:solidFill>
              </a:rPr>
              <a:t>Electric Bus/Rail Connector </a:t>
            </a:r>
            <a:r>
              <a:rPr lang="en-US" sz="4400" dirty="0">
                <a:solidFill>
                  <a:srgbClr val="FFC000"/>
                </a:solidFill>
              </a:rPr>
              <a:t>Project</a:t>
            </a:r>
          </a:p>
        </p:txBody>
      </p:sp>
      <p:sp>
        <p:nvSpPr>
          <p:cNvPr id="5" name="Subtitle 4"/>
          <p:cNvSpPr>
            <a:spLocks noGrp="1"/>
          </p:cNvSpPr>
          <p:nvPr>
            <p:ph type="subTitle" idx="1"/>
          </p:nvPr>
        </p:nvSpPr>
        <p:spPr>
          <a:xfrm>
            <a:off x="152400" y="4267200"/>
            <a:ext cx="8839200" cy="2209800"/>
          </a:xfrm>
        </p:spPr>
        <p:txBody>
          <a:bodyPr>
            <a:normAutofit lnSpcReduction="10000"/>
          </a:bodyPr>
          <a:lstStyle/>
          <a:p>
            <a:pPr algn="ctr"/>
            <a:r>
              <a:rPr lang="en-US" sz="2000" dirty="0">
                <a:solidFill>
                  <a:schemeClr val="tx1">
                    <a:lumMod val="95000"/>
                    <a:lumOff val="5000"/>
                  </a:schemeClr>
                </a:solidFill>
                <a:latin typeface="+mj-lt"/>
              </a:rPr>
              <a:t>By Joseph Oldham, </a:t>
            </a:r>
          </a:p>
          <a:p>
            <a:pPr algn="ctr"/>
            <a:r>
              <a:rPr lang="en-US" sz="2000" dirty="0">
                <a:solidFill>
                  <a:schemeClr val="tx1">
                    <a:lumMod val="95000"/>
                    <a:lumOff val="5000"/>
                  </a:schemeClr>
                </a:solidFill>
                <a:latin typeface="+mj-lt"/>
              </a:rPr>
              <a:t>Director, CALSTART San Joaquin Valley Clean Transportation Center</a:t>
            </a:r>
          </a:p>
          <a:p>
            <a:pPr algn="ctr"/>
            <a:r>
              <a:rPr lang="en-US" sz="2000" dirty="0">
                <a:solidFill>
                  <a:schemeClr val="tx1">
                    <a:lumMod val="95000"/>
                    <a:lumOff val="5000"/>
                  </a:schemeClr>
                </a:solidFill>
                <a:latin typeface="+mj-lt"/>
              </a:rPr>
              <a:t>510 W. Kearney Blvd., Suite 105</a:t>
            </a:r>
          </a:p>
          <a:p>
            <a:pPr algn="ctr"/>
            <a:r>
              <a:rPr lang="en-US" sz="2000" dirty="0">
                <a:solidFill>
                  <a:schemeClr val="tx1">
                    <a:lumMod val="95000"/>
                    <a:lumOff val="5000"/>
                  </a:schemeClr>
                </a:solidFill>
                <a:latin typeface="+mj-lt"/>
              </a:rPr>
              <a:t>Fresno, CA 93706</a:t>
            </a:r>
          </a:p>
          <a:p>
            <a:pPr algn="ctr"/>
            <a:r>
              <a:rPr lang="en-US" sz="2000" dirty="0" err="1">
                <a:solidFill>
                  <a:schemeClr val="tx1">
                    <a:lumMod val="95000"/>
                    <a:lumOff val="5000"/>
                  </a:schemeClr>
                </a:solidFill>
                <a:latin typeface="+mj-lt"/>
              </a:rPr>
              <a:t>Ph</a:t>
            </a:r>
            <a:r>
              <a:rPr lang="en-US" sz="2000" dirty="0">
                <a:solidFill>
                  <a:schemeClr val="tx1">
                    <a:lumMod val="95000"/>
                    <a:lumOff val="5000"/>
                  </a:schemeClr>
                </a:solidFill>
                <a:latin typeface="+mj-lt"/>
              </a:rPr>
              <a:t> # (559) 797-6034</a:t>
            </a:r>
          </a:p>
          <a:p>
            <a:pPr algn="ctr"/>
            <a:r>
              <a:rPr lang="en-US" sz="2000" dirty="0">
                <a:solidFill>
                  <a:schemeClr val="tx1">
                    <a:lumMod val="95000"/>
                    <a:lumOff val="5000"/>
                  </a:schemeClr>
                </a:solidFill>
                <a:latin typeface="+mj-lt"/>
              </a:rPr>
              <a:t>Email </a:t>
            </a:r>
            <a:r>
              <a:rPr lang="en-US" sz="2000" dirty="0">
                <a:solidFill>
                  <a:schemeClr val="tx1">
                    <a:lumMod val="95000"/>
                    <a:lumOff val="5000"/>
                  </a:schemeClr>
                </a:solidFill>
                <a:latin typeface="+mj-lt"/>
                <a:hlinkClick r:id="rId2"/>
              </a:rPr>
              <a:t>joldham@calstart.org</a:t>
            </a:r>
            <a:r>
              <a:rPr lang="en-US" sz="2000" dirty="0">
                <a:solidFill>
                  <a:schemeClr val="tx1">
                    <a:lumMod val="95000"/>
                    <a:lumOff val="5000"/>
                  </a:schemeClr>
                </a:solidFill>
                <a:latin typeface="+mj-lt"/>
              </a:rPr>
              <a:t> </a:t>
            </a:r>
          </a:p>
          <a:p>
            <a:pPr algn="ctr"/>
            <a:endParaRPr lang="en-US" sz="2000" dirty="0">
              <a:solidFill>
                <a:schemeClr val="tx1">
                  <a:lumMod val="95000"/>
                  <a:lumOff val="5000"/>
                </a:schemeClr>
              </a:solidFill>
              <a:latin typeface="+mj-lt"/>
            </a:endParaRPr>
          </a:p>
        </p:txBody>
      </p:sp>
    </p:spTree>
    <p:extLst>
      <p:ext uri="{BB962C8B-B14F-4D97-AF65-F5344CB8AC3E}">
        <p14:creationId xmlns:p14="http://schemas.microsoft.com/office/powerpoint/2010/main" val="43611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solidFill>
                  <a:srgbClr val="FFC000"/>
                </a:solidFill>
              </a:rPr>
              <a:t>Project Goals</a:t>
            </a:r>
            <a:endParaRPr lang="en-US" sz="4000" dirty="0">
              <a:solidFill>
                <a:srgbClr val="FFC000"/>
              </a:solidFill>
            </a:endParaRPr>
          </a:p>
        </p:txBody>
      </p:sp>
      <p:sp>
        <p:nvSpPr>
          <p:cNvPr id="3" name="Content Placeholder 2"/>
          <p:cNvSpPr>
            <a:spLocks noGrp="1"/>
          </p:cNvSpPr>
          <p:nvPr>
            <p:ph idx="1"/>
          </p:nvPr>
        </p:nvSpPr>
        <p:spPr>
          <a:xfrm>
            <a:off x="457200" y="1524000"/>
            <a:ext cx="8229600" cy="4800600"/>
          </a:xfrm>
        </p:spPr>
        <p:txBody>
          <a:bodyPr>
            <a:normAutofit fontScale="92500"/>
          </a:bodyPr>
          <a:lstStyle/>
          <a:p>
            <a:r>
              <a:rPr lang="en-US" b="1" u="sng" dirty="0">
                <a:latin typeface="+mj-lt"/>
              </a:rPr>
              <a:t>First</a:t>
            </a:r>
            <a:r>
              <a:rPr lang="en-US" dirty="0">
                <a:latin typeface="+mj-lt"/>
              </a:rPr>
              <a:t> deployment of </a:t>
            </a:r>
            <a:r>
              <a:rPr lang="en-US" dirty="0" smtClean="0">
                <a:latin typeface="+mj-lt"/>
              </a:rPr>
              <a:t>battery electric buses on intercity rural transit service in the San Joaquin Valley!  </a:t>
            </a:r>
            <a:r>
              <a:rPr lang="en-US" b="1" u="sng" dirty="0" smtClean="0">
                <a:latin typeface="+mj-lt"/>
              </a:rPr>
              <a:t>First</a:t>
            </a:r>
            <a:r>
              <a:rPr lang="en-US" dirty="0" smtClean="0">
                <a:latin typeface="+mj-lt"/>
              </a:rPr>
              <a:t> use of solar-powered DC Fast Chargers to provide electric power for electric buses in rural transit service.</a:t>
            </a:r>
            <a:endParaRPr lang="en-US" dirty="0">
              <a:latin typeface="+mj-lt"/>
            </a:endParaRPr>
          </a:p>
          <a:p>
            <a:r>
              <a:rPr lang="en-US" dirty="0">
                <a:latin typeface="+mj-lt"/>
              </a:rPr>
              <a:t>Validate electric </a:t>
            </a:r>
            <a:r>
              <a:rPr lang="en-US" dirty="0" smtClean="0">
                <a:latin typeface="+mj-lt"/>
              </a:rPr>
              <a:t>transit buses for use in rural transit service.</a:t>
            </a:r>
            <a:endParaRPr lang="en-US" dirty="0">
              <a:latin typeface="+mj-lt"/>
            </a:endParaRPr>
          </a:p>
          <a:p>
            <a:r>
              <a:rPr lang="en-US" dirty="0" smtClean="0">
                <a:latin typeface="+mj-lt"/>
              </a:rPr>
              <a:t>Increase and improve connection for residents in rural Fresno County cities with passenger rail services.</a:t>
            </a:r>
            <a:endParaRPr lang="en-US" dirty="0">
              <a:latin typeface="+mj-lt"/>
            </a:endParaRPr>
          </a:p>
          <a:p>
            <a:r>
              <a:rPr lang="en-US" dirty="0" smtClean="0">
                <a:latin typeface="+mj-lt"/>
              </a:rPr>
              <a:t>Eliminate electric grid issues for deployment of electric transit buses by using renewable solar power.</a:t>
            </a:r>
            <a:endParaRPr lang="en-US" dirty="0">
              <a:latin typeface="+mj-lt"/>
            </a:endParaRPr>
          </a:p>
          <a:p>
            <a:r>
              <a:rPr lang="en-US" dirty="0" smtClean="0">
                <a:latin typeface="+mj-lt"/>
              </a:rPr>
              <a:t>Provide increased transit service without increasing vehicle emissions.</a:t>
            </a:r>
            <a:endParaRPr lang="en-US" dirty="0">
              <a:latin typeface="+mj-lt"/>
            </a:endParaRPr>
          </a:p>
        </p:txBody>
      </p:sp>
    </p:spTree>
    <p:extLst>
      <p:ext uri="{BB962C8B-B14F-4D97-AF65-F5344CB8AC3E}">
        <p14:creationId xmlns:p14="http://schemas.microsoft.com/office/powerpoint/2010/main" val="118417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76923" cy="1066800"/>
          </a:xfrm>
        </p:spPr>
        <p:txBody>
          <a:bodyPr anchor="t">
            <a:noAutofit/>
          </a:bodyPr>
          <a:lstStyle/>
          <a:p>
            <a:pPr algn="ctr"/>
            <a:r>
              <a:rPr lang="en-US" sz="4000" dirty="0">
                <a:solidFill>
                  <a:srgbClr val="FFC000"/>
                </a:solidFill>
              </a:rPr>
              <a:t>Project Overview</a:t>
            </a:r>
          </a:p>
        </p:txBody>
      </p:sp>
      <p:sp>
        <p:nvSpPr>
          <p:cNvPr id="3" name="TextBox 2"/>
          <p:cNvSpPr txBox="1"/>
          <p:nvPr/>
        </p:nvSpPr>
        <p:spPr>
          <a:xfrm>
            <a:off x="304800" y="1219200"/>
            <a:ext cx="8458200" cy="563231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Purchase four (4) </a:t>
            </a:r>
            <a:r>
              <a:rPr lang="en-US" dirty="0" smtClean="0">
                <a:latin typeface="+mj-lt"/>
              </a:rPr>
              <a:t>BYD K9S zero-emission, battery </a:t>
            </a:r>
            <a:r>
              <a:rPr lang="en-US" dirty="0">
                <a:latin typeface="+mj-lt"/>
              </a:rPr>
              <a:t>electric </a:t>
            </a:r>
            <a:r>
              <a:rPr lang="en-US" dirty="0" smtClean="0">
                <a:latin typeface="+mj-lt"/>
              </a:rPr>
              <a:t>transit buses and four (4) </a:t>
            </a:r>
            <a:r>
              <a:rPr lang="en-US" dirty="0" err="1" smtClean="0">
                <a:latin typeface="+mj-lt"/>
              </a:rPr>
              <a:t>Enivision</a:t>
            </a:r>
            <a:r>
              <a:rPr lang="en-US" dirty="0" smtClean="0">
                <a:latin typeface="+mj-lt"/>
              </a:rPr>
              <a:t> Solar “Solar Tree DCFC” units for use on new Express Bus/Rail Connector service from Firebaugh, Coalinga, Kingsburg, and Orange Cove to the Amtrak Station and multi-modal facility in Downtown Fresno.</a:t>
            </a:r>
            <a:endParaRPr lang="en-US" dirty="0">
              <a:latin typeface="+mj-lt"/>
            </a:endParaRPr>
          </a:p>
          <a:p>
            <a:pPr marL="285750" indent="-285750">
              <a:buFont typeface="Arial" panose="020B0604020202020204" pitchFamily="34" charset="0"/>
              <a:buChar char="•"/>
            </a:pPr>
            <a:r>
              <a:rPr lang="en-US" dirty="0" smtClean="0">
                <a:latin typeface="+mj-lt"/>
              </a:rPr>
              <a:t>Deploy the Solar Tree DCFC units at the point of origination for each route to provide renewable electric power for the electric transit buses used in the new service.</a:t>
            </a:r>
            <a:endParaRPr lang="en-US" dirty="0">
              <a:latin typeface="+mj-lt"/>
            </a:endParaRPr>
          </a:p>
          <a:p>
            <a:pPr marL="285750" indent="-285750">
              <a:buFont typeface="Arial" panose="020B0604020202020204" pitchFamily="34" charset="0"/>
              <a:buChar char="•"/>
            </a:pPr>
            <a:r>
              <a:rPr lang="en-US" dirty="0">
                <a:latin typeface="+mj-lt"/>
              </a:rPr>
              <a:t>The electric </a:t>
            </a:r>
            <a:r>
              <a:rPr lang="en-US" dirty="0" smtClean="0">
                <a:latin typeface="+mj-lt"/>
              </a:rPr>
              <a:t>buses </a:t>
            </a:r>
            <a:r>
              <a:rPr lang="en-US" dirty="0">
                <a:latin typeface="+mj-lt"/>
              </a:rPr>
              <a:t>would </a:t>
            </a:r>
            <a:r>
              <a:rPr lang="en-US" dirty="0" smtClean="0">
                <a:latin typeface="+mj-lt"/>
              </a:rPr>
              <a:t>make one round trip each day, Monday through Friday, leaving the origination cities in the morning and returning in the evening.</a:t>
            </a:r>
            <a:endParaRPr lang="en-US" dirty="0">
              <a:latin typeface="+mj-lt"/>
            </a:endParaRPr>
          </a:p>
          <a:p>
            <a:pPr marL="285750" indent="-285750">
              <a:buFont typeface="Arial" panose="020B0604020202020204" pitchFamily="34" charset="0"/>
              <a:buChar char="•"/>
            </a:pPr>
            <a:r>
              <a:rPr lang="en-US" dirty="0">
                <a:latin typeface="+mj-lt"/>
              </a:rPr>
              <a:t>The </a:t>
            </a:r>
            <a:r>
              <a:rPr lang="en-US" dirty="0" smtClean="0">
                <a:latin typeface="+mj-lt"/>
              </a:rPr>
              <a:t>buses will leave the origination cities fully charged by the Solar Trees and return to be recharged in the evening.  It is possible that the Coalinga bus may have to have mid-route charging done at the FCRTA maintenance yard during its morning to afternoon lay-over time.</a:t>
            </a:r>
            <a:endParaRPr lang="en-US" dirty="0">
              <a:latin typeface="+mj-lt"/>
            </a:endParaRPr>
          </a:p>
          <a:p>
            <a:pPr marL="285750" indent="-285750">
              <a:buFont typeface="Arial" panose="020B0604020202020204" pitchFamily="34" charset="0"/>
              <a:buChar char="•"/>
            </a:pPr>
            <a:r>
              <a:rPr lang="en-US" dirty="0" smtClean="0">
                <a:latin typeface="+mj-lt"/>
              </a:rPr>
              <a:t>Total </a:t>
            </a:r>
            <a:r>
              <a:rPr lang="en-US" dirty="0">
                <a:latin typeface="+mj-lt"/>
              </a:rPr>
              <a:t>project cost is estimated at </a:t>
            </a:r>
            <a:r>
              <a:rPr lang="en-US" dirty="0" smtClean="0">
                <a:latin typeface="+mj-lt"/>
              </a:rPr>
              <a:t>$5,076,581.</a:t>
            </a:r>
            <a:endParaRPr lang="en-US" dirty="0">
              <a:latin typeface="+mj-lt"/>
            </a:endParaRPr>
          </a:p>
          <a:p>
            <a:pPr marL="285750" indent="-285750">
              <a:buFont typeface="Arial" panose="020B0604020202020204" pitchFamily="34" charset="0"/>
              <a:buChar char="•"/>
            </a:pPr>
            <a:r>
              <a:rPr lang="en-US" dirty="0" smtClean="0">
                <a:latin typeface="+mj-lt"/>
              </a:rPr>
              <a:t>New express routes will save time and add new service without adding new vehicle emissions.</a:t>
            </a:r>
            <a:endParaRPr lang="en-US" dirty="0">
              <a:latin typeface="+mj-lt"/>
            </a:endParaRPr>
          </a:p>
          <a:p>
            <a:pPr marL="285750" indent="-285750">
              <a:buFont typeface="Arial" panose="020B0604020202020204" pitchFamily="34" charset="0"/>
              <a:buChar char="•"/>
            </a:pPr>
            <a:r>
              <a:rPr lang="en-US" dirty="0">
                <a:latin typeface="+mj-lt"/>
              </a:rPr>
              <a:t>Project time line </a:t>
            </a:r>
            <a:r>
              <a:rPr lang="en-US" dirty="0" smtClean="0">
                <a:latin typeface="+mj-lt"/>
              </a:rPr>
              <a:t>to completion is estimated at 21 months from Notice to Proceed.</a:t>
            </a:r>
            <a:endParaRPr lang="en-US" dirty="0">
              <a:latin typeface="+mj-lt"/>
            </a:endParaRP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8259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pPr algn="ctr"/>
            <a:r>
              <a:rPr lang="en-US" dirty="0" smtClean="0">
                <a:solidFill>
                  <a:srgbClr val="FFFF00"/>
                </a:solidFill>
              </a:rPr>
              <a:t>Project Technology</a:t>
            </a:r>
            <a:endParaRPr lang="en-US" dirty="0">
              <a:solidFill>
                <a:srgbClr val="FFFF0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667" t="21612" r="14767" b="23513"/>
          <a:stretch/>
        </p:blipFill>
        <p:spPr>
          <a:xfrm>
            <a:off x="122486" y="1524000"/>
            <a:ext cx="4198557" cy="299124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50" t="3362" r="6886" b="9366"/>
          <a:stretch/>
        </p:blipFill>
        <p:spPr>
          <a:xfrm>
            <a:off x="4495800" y="1524000"/>
            <a:ext cx="4451087" cy="2992582"/>
          </a:xfrm>
          <a:prstGeom prst="rect">
            <a:avLst/>
          </a:prstGeom>
        </p:spPr>
      </p:pic>
      <p:sp>
        <p:nvSpPr>
          <p:cNvPr id="8" name="TextBox 7"/>
          <p:cNvSpPr txBox="1"/>
          <p:nvPr/>
        </p:nvSpPr>
        <p:spPr>
          <a:xfrm>
            <a:off x="152400" y="4724400"/>
            <a:ext cx="4114800" cy="738664"/>
          </a:xfrm>
          <a:prstGeom prst="rect">
            <a:avLst/>
          </a:prstGeom>
          <a:noFill/>
        </p:spPr>
        <p:txBody>
          <a:bodyPr wrap="square" rtlCol="0">
            <a:spAutoFit/>
          </a:bodyPr>
          <a:lstStyle/>
          <a:p>
            <a:r>
              <a:rPr lang="en-US" sz="1400" dirty="0" smtClean="0">
                <a:latin typeface="+mj-lt"/>
              </a:rPr>
              <a:t>BYD Model K9S, 35 foot, battery electric transit bus.  Estimated range = 145 miles per charge.  32 passenger capacity.</a:t>
            </a:r>
            <a:endParaRPr lang="en-US" sz="1400" dirty="0">
              <a:latin typeface="+mj-lt"/>
            </a:endParaRPr>
          </a:p>
        </p:txBody>
      </p:sp>
      <p:sp>
        <p:nvSpPr>
          <p:cNvPr id="9" name="TextBox 8"/>
          <p:cNvSpPr txBox="1"/>
          <p:nvPr/>
        </p:nvSpPr>
        <p:spPr>
          <a:xfrm>
            <a:off x="4495800" y="4800600"/>
            <a:ext cx="4451087" cy="738664"/>
          </a:xfrm>
          <a:prstGeom prst="rect">
            <a:avLst/>
          </a:prstGeom>
          <a:noFill/>
        </p:spPr>
        <p:txBody>
          <a:bodyPr wrap="square" rtlCol="0">
            <a:spAutoFit/>
          </a:bodyPr>
          <a:lstStyle/>
          <a:p>
            <a:r>
              <a:rPr lang="en-US" sz="1400" dirty="0" smtClean="0">
                <a:latin typeface="+mj-lt"/>
              </a:rPr>
              <a:t>Envision Solar “Solar Tree DCFC”.  250 kWh energy storage in pedestal.  Solar panels track the sun to provide maximum power for system.</a:t>
            </a:r>
            <a:endParaRPr lang="en-US" sz="1400" dirty="0">
              <a:latin typeface="+mj-lt"/>
            </a:endParaRPr>
          </a:p>
        </p:txBody>
      </p:sp>
    </p:spTree>
    <p:extLst>
      <p:ext uri="{BB962C8B-B14F-4D97-AF65-F5344CB8AC3E}">
        <p14:creationId xmlns:p14="http://schemas.microsoft.com/office/powerpoint/2010/main" val="271779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pPr algn="ctr"/>
            <a:r>
              <a:rPr lang="en-US" dirty="0" smtClean="0">
                <a:solidFill>
                  <a:srgbClr val="FFFF00"/>
                </a:solidFill>
              </a:rPr>
              <a:t>Express Routes Map</a:t>
            </a:r>
            <a:endParaRPr lang="en-US" dirty="0">
              <a:solidFill>
                <a:srgbClr val="FFFF00"/>
              </a:solidFill>
            </a:endParaRPr>
          </a:p>
        </p:txBody>
      </p:sp>
      <p:sp>
        <p:nvSpPr>
          <p:cNvPr id="3" name="Content Placeholder 2"/>
          <p:cNvSpPr>
            <a:spLocks noGrp="1"/>
          </p:cNvSpPr>
          <p:nvPr>
            <p:ph idx="1"/>
          </p:nvPr>
        </p:nvSpPr>
        <p:spPr>
          <a:xfrm>
            <a:off x="457200" y="1447800"/>
            <a:ext cx="8229600" cy="4876800"/>
          </a:xfrm>
        </p:spPr>
        <p:txBody>
          <a:bodyPr/>
          <a:lstStyle/>
          <a:p>
            <a:pPr marL="0" indent="0">
              <a:buNone/>
            </a:pPr>
            <a:endParaRPr lang="en-US" dirty="0"/>
          </a:p>
          <a:p>
            <a:endParaRPr lang="en-US" dirty="0"/>
          </a:p>
          <a:p>
            <a:endParaRPr lang="en-US" dirty="0"/>
          </a:p>
          <a:p>
            <a:endParaRPr lang="en-US" dirty="0"/>
          </a:p>
          <a:p>
            <a:pPr marL="0" indent="0">
              <a:buNone/>
            </a:pPr>
            <a:endParaRPr lang="en-US" sz="2400" dirty="0">
              <a:latin typeface="+mj-lt"/>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81637" y="667653"/>
            <a:ext cx="5352125" cy="6934200"/>
          </a:xfrm>
          <a:prstGeom prst="rect">
            <a:avLst/>
          </a:prstGeom>
        </p:spPr>
      </p:pic>
    </p:spTree>
    <p:extLst>
      <p:ext uri="{BB962C8B-B14F-4D97-AF65-F5344CB8AC3E}">
        <p14:creationId xmlns:p14="http://schemas.microsoft.com/office/powerpoint/2010/main" val="168850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chor="t"/>
          <a:lstStyle/>
          <a:p>
            <a:pPr algn="ctr"/>
            <a:r>
              <a:rPr lang="en-US" dirty="0" smtClean="0">
                <a:solidFill>
                  <a:srgbClr val="FFFF00"/>
                </a:solidFill>
              </a:rPr>
              <a:t>Bus and Solar Tree </a:t>
            </a:r>
            <a:r>
              <a:rPr lang="en-US" dirty="0">
                <a:solidFill>
                  <a:srgbClr val="FFFF00"/>
                </a:solidFill>
              </a:rPr>
              <a:t>Features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990600"/>
            <a:ext cx="3225800" cy="2419350"/>
          </a:xfrm>
          <a:prstGeom prst="rect">
            <a:avLst/>
          </a:prstGeom>
        </p:spPr>
      </p:pic>
      <p:sp>
        <p:nvSpPr>
          <p:cNvPr id="11" name="TextBox 10"/>
          <p:cNvSpPr txBox="1"/>
          <p:nvPr/>
        </p:nvSpPr>
        <p:spPr>
          <a:xfrm>
            <a:off x="76200" y="3505200"/>
            <a:ext cx="3124200" cy="461665"/>
          </a:xfrm>
          <a:prstGeom prst="rect">
            <a:avLst/>
          </a:prstGeom>
          <a:noFill/>
        </p:spPr>
        <p:txBody>
          <a:bodyPr wrap="square" rtlCol="0">
            <a:spAutoFit/>
          </a:bodyPr>
          <a:lstStyle/>
          <a:p>
            <a:r>
              <a:rPr lang="en-US" sz="1200" dirty="0" smtClean="0">
                <a:latin typeface="+mj-lt"/>
              </a:rPr>
              <a:t>Electric drive motors integrated into the rear axle assembly.</a:t>
            </a:r>
            <a:endParaRPr lang="en-US" sz="1200" dirty="0">
              <a:latin typeface="+mj-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3" y="3966865"/>
            <a:ext cx="2534047" cy="1900535"/>
          </a:xfrm>
          <a:prstGeom prst="rect">
            <a:avLst/>
          </a:prstGeom>
        </p:spPr>
      </p:pic>
      <p:sp>
        <p:nvSpPr>
          <p:cNvPr id="13" name="TextBox 12"/>
          <p:cNvSpPr txBox="1"/>
          <p:nvPr/>
        </p:nvSpPr>
        <p:spPr>
          <a:xfrm>
            <a:off x="76200" y="6019800"/>
            <a:ext cx="2667000" cy="461665"/>
          </a:xfrm>
          <a:prstGeom prst="rect">
            <a:avLst/>
          </a:prstGeom>
          <a:noFill/>
        </p:spPr>
        <p:txBody>
          <a:bodyPr wrap="square" rtlCol="0">
            <a:spAutoFit/>
          </a:bodyPr>
          <a:lstStyle/>
          <a:p>
            <a:r>
              <a:rPr lang="en-US" sz="1200" dirty="0" smtClean="0">
                <a:latin typeface="+mj-lt"/>
              </a:rPr>
              <a:t>Advanced iron-phosphate battery packs with 270 kWh capacity</a:t>
            </a:r>
            <a:endParaRPr lang="en-US" sz="1200" dirty="0">
              <a:latin typeface="+mj-lt"/>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959173"/>
            <a:ext cx="5386387" cy="318199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2243" y="3810000"/>
            <a:ext cx="1837217" cy="2954588"/>
          </a:xfrm>
          <a:prstGeom prst="rect">
            <a:avLst/>
          </a:prstGeom>
        </p:spPr>
      </p:pic>
      <p:sp>
        <p:nvSpPr>
          <p:cNvPr id="16" name="TextBox 15"/>
          <p:cNvSpPr txBox="1"/>
          <p:nvPr/>
        </p:nvSpPr>
        <p:spPr>
          <a:xfrm>
            <a:off x="3581400" y="4419600"/>
            <a:ext cx="3352800" cy="1600438"/>
          </a:xfrm>
          <a:prstGeom prst="rect">
            <a:avLst/>
          </a:prstGeom>
          <a:noFill/>
        </p:spPr>
        <p:txBody>
          <a:bodyPr wrap="square" rtlCol="0">
            <a:spAutoFit/>
          </a:bodyPr>
          <a:lstStyle/>
          <a:p>
            <a:r>
              <a:rPr lang="en-US" sz="1400" dirty="0" smtClean="0">
                <a:latin typeface="+mj-lt"/>
              </a:rPr>
              <a:t>Envision Solar “Solar Tree DCFC” units have 250 kWh storage built within the pedestal base.  This is only 20 kWh hours less than the bus battery system and should supply enough electrical power to fully re-charge the buses each day after their routes.</a:t>
            </a:r>
            <a:endParaRPr lang="en-US" sz="1400" dirty="0">
              <a:latin typeface="+mj-lt"/>
            </a:endParaRPr>
          </a:p>
        </p:txBody>
      </p:sp>
    </p:spTree>
    <p:extLst>
      <p:ext uri="{BB962C8B-B14F-4D97-AF65-F5344CB8AC3E}">
        <p14:creationId xmlns:p14="http://schemas.microsoft.com/office/powerpoint/2010/main" val="194632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chor="t">
            <a:normAutofit fontScale="90000"/>
          </a:bodyPr>
          <a:lstStyle/>
          <a:p>
            <a:pPr algn="ctr"/>
            <a:r>
              <a:rPr lang="en-US" sz="4400" dirty="0">
                <a:solidFill>
                  <a:srgbClr val="FFFF00"/>
                </a:solidFill>
              </a:rPr>
              <a:t>Performance </a:t>
            </a:r>
            <a:r>
              <a:rPr lang="en-US" sz="4400" dirty="0" smtClean="0">
                <a:solidFill>
                  <a:srgbClr val="FFFF00"/>
                </a:solidFill>
              </a:rPr>
              <a:t>&amp; Emission Savings</a:t>
            </a:r>
            <a:endParaRPr lang="en-US" sz="4400" dirty="0">
              <a:solidFill>
                <a:srgbClr val="FFFF00"/>
              </a:solidFill>
            </a:endParaRPr>
          </a:p>
        </p:txBody>
      </p:sp>
      <p:sp>
        <p:nvSpPr>
          <p:cNvPr id="3" name="Content Placeholder 2"/>
          <p:cNvSpPr>
            <a:spLocks noGrp="1"/>
          </p:cNvSpPr>
          <p:nvPr>
            <p:ph idx="1"/>
          </p:nvPr>
        </p:nvSpPr>
        <p:spPr>
          <a:xfrm>
            <a:off x="457200" y="1219200"/>
            <a:ext cx="8229600" cy="5105400"/>
          </a:xfrm>
        </p:spPr>
        <p:txBody>
          <a:bodyPr>
            <a:normAutofit/>
          </a:bodyPr>
          <a:lstStyle/>
          <a:p>
            <a:r>
              <a:rPr lang="en-US" dirty="0" smtClean="0">
                <a:latin typeface="+mj-lt"/>
              </a:rPr>
              <a:t>32 passenger or 27 passenger with two (2) wheelchairs .</a:t>
            </a:r>
            <a:endParaRPr lang="en-US" dirty="0">
              <a:latin typeface="+mj-lt"/>
            </a:endParaRPr>
          </a:p>
          <a:p>
            <a:r>
              <a:rPr lang="en-US" dirty="0" smtClean="0">
                <a:latin typeface="+mj-lt"/>
              </a:rPr>
              <a:t>60 mph maximum </a:t>
            </a:r>
            <a:r>
              <a:rPr lang="en-US" dirty="0">
                <a:latin typeface="+mj-lt"/>
              </a:rPr>
              <a:t>speed.</a:t>
            </a:r>
          </a:p>
          <a:p>
            <a:r>
              <a:rPr lang="en-US" dirty="0" smtClean="0">
                <a:latin typeface="+mj-lt"/>
              </a:rPr>
              <a:t>28,660 </a:t>
            </a:r>
            <a:r>
              <a:rPr lang="en-US" dirty="0">
                <a:latin typeface="+mj-lt"/>
              </a:rPr>
              <a:t>lb. gross weight.</a:t>
            </a:r>
          </a:p>
          <a:p>
            <a:r>
              <a:rPr lang="en-US" dirty="0" smtClean="0">
                <a:latin typeface="+mj-lt"/>
              </a:rPr>
              <a:t>145 miles on a charge.</a:t>
            </a:r>
            <a:endParaRPr lang="en-US" dirty="0">
              <a:latin typeface="+mj-lt"/>
            </a:endParaRPr>
          </a:p>
          <a:p>
            <a:r>
              <a:rPr lang="en-US" dirty="0" smtClean="0">
                <a:latin typeface="+mj-lt"/>
              </a:rPr>
              <a:t>Two (2) 100 kW electric drive motors per bus.</a:t>
            </a:r>
            <a:endParaRPr lang="en-US" dirty="0">
              <a:latin typeface="+mj-lt"/>
            </a:endParaRPr>
          </a:p>
          <a:p>
            <a:r>
              <a:rPr lang="en-US" dirty="0" smtClean="0">
                <a:latin typeface="+mj-lt"/>
              </a:rPr>
              <a:t>270 kWh iron-phosphate battery pack.</a:t>
            </a:r>
            <a:endParaRPr lang="en-US" dirty="0">
              <a:latin typeface="+mj-lt"/>
            </a:endParaRPr>
          </a:p>
          <a:p>
            <a:r>
              <a:rPr lang="en-US" dirty="0" smtClean="0">
                <a:latin typeface="+mj-lt"/>
              </a:rPr>
              <a:t>3-4 hours charging time.</a:t>
            </a:r>
            <a:endParaRPr lang="en-US" dirty="0">
              <a:latin typeface="+mj-lt"/>
            </a:endParaRPr>
          </a:p>
          <a:p>
            <a:r>
              <a:rPr lang="en-US" dirty="0" smtClean="0">
                <a:latin typeface="+mj-lt"/>
              </a:rPr>
              <a:t>Cost </a:t>
            </a:r>
            <a:r>
              <a:rPr lang="en-US" dirty="0">
                <a:latin typeface="+mj-lt"/>
              </a:rPr>
              <a:t>per </a:t>
            </a:r>
            <a:r>
              <a:rPr lang="en-US" dirty="0" smtClean="0">
                <a:latin typeface="+mj-lt"/>
              </a:rPr>
              <a:t>mile </a:t>
            </a:r>
            <a:r>
              <a:rPr lang="en-US" dirty="0" smtClean="0">
                <a:latin typeface="+mj-lt"/>
              </a:rPr>
              <a:t>for electricity </a:t>
            </a:r>
            <a:r>
              <a:rPr lang="en-US" smtClean="0">
                <a:latin typeface="+mj-lt"/>
              </a:rPr>
              <a:t>and maintenance</a:t>
            </a:r>
            <a:r>
              <a:rPr lang="en-US" smtClean="0">
                <a:latin typeface="+mj-lt"/>
              </a:rPr>
              <a:t>= </a:t>
            </a:r>
            <a:r>
              <a:rPr lang="en-US" smtClean="0">
                <a:latin typeface="+mj-lt"/>
              </a:rPr>
              <a:t>$</a:t>
            </a:r>
            <a:r>
              <a:rPr lang="en-US" smtClean="0">
                <a:latin typeface="+mj-lt"/>
              </a:rPr>
              <a:t>0.22</a:t>
            </a:r>
            <a:endParaRPr lang="en-US" dirty="0">
              <a:latin typeface="+mj-lt"/>
            </a:endParaRPr>
          </a:p>
          <a:p>
            <a:r>
              <a:rPr lang="en-US" dirty="0" smtClean="0">
                <a:latin typeface="+mj-lt"/>
              </a:rPr>
              <a:t>Reduce NOx by 0.138 tons and CO2 by 246.8 tons annually.</a:t>
            </a: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57026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nchor="t">
            <a:normAutofit/>
          </a:bodyPr>
          <a:lstStyle/>
          <a:p>
            <a:pPr algn="ctr"/>
            <a:r>
              <a:rPr lang="en-US" sz="4400" dirty="0" smtClean="0">
                <a:solidFill>
                  <a:srgbClr val="FFFF00"/>
                </a:solidFill>
              </a:rPr>
              <a:t>Project Direct Public Benefit</a:t>
            </a:r>
            <a:endParaRPr lang="en-US" sz="4400" dirty="0">
              <a:solidFill>
                <a:srgbClr val="FFFF00"/>
              </a:solidFill>
            </a:endParaRPr>
          </a:p>
        </p:txBody>
      </p:sp>
      <p:sp>
        <p:nvSpPr>
          <p:cNvPr id="3" name="Content Placeholder 2"/>
          <p:cNvSpPr>
            <a:spLocks noGrp="1"/>
          </p:cNvSpPr>
          <p:nvPr>
            <p:ph idx="1"/>
          </p:nvPr>
        </p:nvSpPr>
        <p:spPr>
          <a:xfrm>
            <a:off x="457200" y="2286000"/>
            <a:ext cx="8229600" cy="2819400"/>
          </a:xfrm>
        </p:spPr>
        <p:txBody>
          <a:bodyPr>
            <a:normAutofit lnSpcReduction="10000"/>
          </a:bodyPr>
          <a:lstStyle/>
          <a:p>
            <a:r>
              <a:rPr lang="en-US" dirty="0" smtClean="0">
                <a:latin typeface="+mj-lt"/>
              </a:rPr>
              <a:t>Provide new bus/rail connector service without adding vehicle emissions.</a:t>
            </a:r>
          </a:p>
          <a:p>
            <a:r>
              <a:rPr lang="en-US" dirty="0" smtClean="0">
                <a:latin typeface="+mj-lt"/>
              </a:rPr>
              <a:t>Provide more transit service to rural Fresno County city residents.</a:t>
            </a:r>
          </a:p>
          <a:p>
            <a:r>
              <a:rPr lang="en-US" dirty="0" smtClean="0">
                <a:latin typeface="+mj-lt"/>
              </a:rPr>
              <a:t>Shorten the time required for residents using transit to travel between rural Fresno County cities and Fresno.</a:t>
            </a:r>
          </a:p>
          <a:p>
            <a:pPr marL="0" indent="0">
              <a:buNone/>
            </a:pPr>
            <a:endParaRPr lang="en-US" dirty="0">
              <a:latin typeface="+mj-lt"/>
            </a:endParaRPr>
          </a:p>
        </p:txBody>
      </p:sp>
    </p:spTree>
    <p:extLst>
      <p:ext uri="{BB962C8B-B14F-4D97-AF65-F5344CB8AC3E}">
        <p14:creationId xmlns:p14="http://schemas.microsoft.com/office/powerpoint/2010/main" val="362314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t">
            <a:normAutofit/>
          </a:bodyPr>
          <a:lstStyle/>
          <a:p>
            <a:pPr algn="ctr"/>
            <a:r>
              <a:rPr lang="en-US" sz="4800" dirty="0">
                <a:solidFill>
                  <a:srgbClr val="FFFF00"/>
                </a:solidFill>
              </a:rPr>
              <a:t>Questions?</a:t>
            </a:r>
          </a:p>
        </p:txBody>
      </p:sp>
      <p:sp>
        <p:nvSpPr>
          <p:cNvPr id="3" name="TextBox 2"/>
          <p:cNvSpPr txBox="1"/>
          <p:nvPr/>
        </p:nvSpPr>
        <p:spPr>
          <a:xfrm>
            <a:off x="990600" y="4495800"/>
            <a:ext cx="6705600" cy="2031325"/>
          </a:xfrm>
          <a:prstGeom prst="rect">
            <a:avLst/>
          </a:prstGeom>
          <a:noFill/>
        </p:spPr>
        <p:txBody>
          <a:bodyPr wrap="square" rtlCol="0">
            <a:spAutoFit/>
          </a:bodyPr>
          <a:lstStyle/>
          <a:p>
            <a:r>
              <a:rPr lang="en-US" dirty="0" smtClean="0">
                <a:solidFill>
                  <a:schemeClr val="tx1">
                    <a:lumMod val="95000"/>
                    <a:lumOff val="5000"/>
                  </a:schemeClr>
                </a:solidFill>
                <a:latin typeface="+mj-lt"/>
              </a:rPr>
              <a:t>Joseph </a:t>
            </a:r>
            <a:r>
              <a:rPr lang="en-US" dirty="0">
                <a:solidFill>
                  <a:schemeClr val="tx1">
                    <a:lumMod val="95000"/>
                    <a:lumOff val="5000"/>
                  </a:schemeClr>
                </a:solidFill>
                <a:latin typeface="+mj-lt"/>
              </a:rPr>
              <a:t>Oldham, </a:t>
            </a:r>
            <a:r>
              <a:rPr lang="en-US" dirty="0" smtClean="0">
                <a:solidFill>
                  <a:schemeClr val="tx1">
                    <a:lumMod val="95000"/>
                    <a:lumOff val="5000"/>
                  </a:schemeClr>
                </a:solidFill>
                <a:latin typeface="+mj-lt"/>
              </a:rPr>
              <a:t>Director </a:t>
            </a:r>
          </a:p>
          <a:p>
            <a:r>
              <a:rPr lang="en-US" dirty="0" smtClean="0">
                <a:solidFill>
                  <a:schemeClr val="tx1">
                    <a:lumMod val="95000"/>
                    <a:lumOff val="5000"/>
                  </a:schemeClr>
                </a:solidFill>
                <a:latin typeface="+mj-lt"/>
              </a:rPr>
              <a:t>CALSTART </a:t>
            </a:r>
            <a:r>
              <a:rPr lang="en-US" dirty="0">
                <a:solidFill>
                  <a:schemeClr val="tx1">
                    <a:lumMod val="95000"/>
                    <a:lumOff val="5000"/>
                  </a:schemeClr>
                </a:solidFill>
                <a:latin typeface="+mj-lt"/>
              </a:rPr>
              <a:t>San Joaquin Valley Clean Transportation Center</a:t>
            </a:r>
          </a:p>
          <a:p>
            <a:r>
              <a:rPr lang="en-US" dirty="0">
                <a:solidFill>
                  <a:schemeClr val="tx1">
                    <a:lumMod val="95000"/>
                    <a:lumOff val="5000"/>
                  </a:schemeClr>
                </a:solidFill>
                <a:latin typeface="+mj-lt"/>
              </a:rPr>
              <a:t>510 W. Kearney Blvd., Suite 105</a:t>
            </a:r>
          </a:p>
          <a:p>
            <a:r>
              <a:rPr lang="en-US" dirty="0">
                <a:solidFill>
                  <a:schemeClr val="tx1">
                    <a:lumMod val="95000"/>
                    <a:lumOff val="5000"/>
                  </a:schemeClr>
                </a:solidFill>
                <a:latin typeface="+mj-lt"/>
              </a:rPr>
              <a:t>Fresno, CA 93706</a:t>
            </a:r>
          </a:p>
          <a:p>
            <a:r>
              <a:rPr lang="en-US" dirty="0" err="1">
                <a:solidFill>
                  <a:schemeClr val="tx1">
                    <a:lumMod val="95000"/>
                    <a:lumOff val="5000"/>
                  </a:schemeClr>
                </a:solidFill>
                <a:latin typeface="+mj-lt"/>
              </a:rPr>
              <a:t>Ph</a:t>
            </a:r>
            <a:r>
              <a:rPr lang="en-US" dirty="0">
                <a:solidFill>
                  <a:schemeClr val="tx1">
                    <a:lumMod val="95000"/>
                    <a:lumOff val="5000"/>
                  </a:schemeClr>
                </a:solidFill>
                <a:latin typeface="+mj-lt"/>
              </a:rPr>
              <a:t> # (559) 797-6034</a:t>
            </a:r>
          </a:p>
          <a:p>
            <a:r>
              <a:rPr lang="en-US" dirty="0">
                <a:solidFill>
                  <a:schemeClr val="tx1">
                    <a:lumMod val="95000"/>
                    <a:lumOff val="5000"/>
                  </a:schemeClr>
                </a:solidFill>
                <a:latin typeface="+mj-lt"/>
              </a:rPr>
              <a:t>Email </a:t>
            </a:r>
            <a:r>
              <a:rPr lang="en-US" dirty="0">
                <a:solidFill>
                  <a:schemeClr val="tx1">
                    <a:lumMod val="95000"/>
                    <a:lumOff val="5000"/>
                  </a:schemeClr>
                </a:solidFill>
                <a:latin typeface="+mj-lt"/>
                <a:hlinkClick r:id="rId2"/>
              </a:rPr>
              <a:t>joldham@calstart.org</a:t>
            </a:r>
            <a:r>
              <a:rPr lang="en-US" dirty="0">
                <a:solidFill>
                  <a:schemeClr val="tx1">
                    <a:lumMod val="95000"/>
                    <a:lumOff val="5000"/>
                  </a:schemeClr>
                </a:solidFill>
                <a:latin typeface="+mj-lt"/>
              </a:rPr>
              <a:t> </a:t>
            </a:r>
          </a:p>
          <a:p>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5181600"/>
            <a:ext cx="2972851" cy="15732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447800"/>
            <a:ext cx="5029200" cy="2828925"/>
          </a:xfrm>
          <a:prstGeom prst="rect">
            <a:avLst/>
          </a:prstGeom>
        </p:spPr>
      </p:pic>
    </p:spTree>
    <p:extLst>
      <p:ext uri="{BB962C8B-B14F-4D97-AF65-F5344CB8AC3E}">
        <p14:creationId xmlns:p14="http://schemas.microsoft.com/office/powerpoint/2010/main" val="3245249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1403</TotalTime>
  <Words>614</Words>
  <Application>Microsoft Office PowerPoint</Application>
  <PresentationFormat>On-screen Show (4:3)</PresentationFormat>
  <Paragraphs>55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Fresno County Rural Transit (FCRTA)  Electric Bus/Rail Connector Project</vt:lpstr>
      <vt:lpstr>Project Goals</vt:lpstr>
      <vt:lpstr>Project Overview</vt:lpstr>
      <vt:lpstr>Project Technology</vt:lpstr>
      <vt:lpstr>Express Routes Map</vt:lpstr>
      <vt:lpstr>Bus and Solar Tree Features</vt:lpstr>
      <vt:lpstr>Performance &amp; Emission Savings</vt:lpstr>
      <vt:lpstr>Project Direct Public Benefit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Sustainable Planning Matters</dc:title>
  <dc:creator>Joseph</dc:creator>
  <cp:lastModifiedBy>Joseph Oldham</cp:lastModifiedBy>
  <cp:revision>79</cp:revision>
  <dcterms:created xsi:type="dcterms:W3CDTF">2014-02-18T16:15:45Z</dcterms:created>
  <dcterms:modified xsi:type="dcterms:W3CDTF">2016-07-19T17:03:44Z</dcterms:modified>
</cp:coreProperties>
</file>