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8" r:id="rId4"/>
    <p:sldId id="266" r:id="rId5"/>
    <p:sldId id="265" r:id="rId6"/>
    <p:sldId id="268" r:id="rId7"/>
    <p:sldId id="269" r:id="rId8"/>
    <p:sldId id="270" r:id="rId9"/>
    <p:sldId id="272"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7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659D1EA-AE3E-4AA0-B7A7-BB3CD8F2B147}" type="datetimeFigureOut">
              <a:rPr lang="en-US" smtClean="0"/>
              <a:t>7/18/2016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9D1EA-AE3E-4AA0-B7A7-BB3CD8F2B147}"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9D1EA-AE3E-4AA0-B7A7-BB3CD8F2B147}"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9D1EA-AE3E-4AA0-B7A7-BB3CD8F2B147}"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59D1EA-AE3E-4AA0-B7A7-BB3CD8F2B147}"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59D1EA-AE3E-4AA0-B7A7-BB3CD8F2B147}"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59D1EA-AE3E-4AA0-B7A7-BB3CD8F2B147}"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659D1EA-AE3E-4AA0-B7A7-BB3CD8F2B147}"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9D1EA-AE3E-4AA0-B7A7-BB3CD8F2B147}"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59D1EA-AE3E-4AA0-B7A7-BB3CD8F2B147}"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C2C93-7BFA-4B02-92AD-DB7312DE12F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59D1EA-AE3E-4AA0-B7A7-BB3CD8F2B147}"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70C2C93-7BFA-4B02-92AD-DB7312DE12F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59D1EA-AE3E-4AA0-B7A7-BB3CD8F2B147}" type="datetimeFigureOut">
              <a:rPr lang="en-US" smtClean="0"/>
              <a:t>7/18/2016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70C2C93-7BFA-4B02-92AD-DB7312DE12F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ldham@calstar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990600"/>
            <a:ext cx="7851648" cy="1752600"/>
          </a:xfrm>
        </p:spPr>
        <p:txBody>
          <a:bodyPr anchor="t">
            <a:normAutofit/>
          </a:bodyPr>
          <a:lstStyle/>
          <a:p>
            <a:pPr algn="ctr"/>
            <a:r>
              <a:rPr lang="en-US" sz="4400" dirty="0">
                <a:solidFill>
                  <a:srgbClr val="FFC000"/>
                </a:solidFill>
              </a:rPr>
              <a:t>The Sustainable Aviation Project</a:t>
            </a:r>
          </a:p>
        </p:txBody>
      </p:sp>
      <p:sp>
        <p:nvSpPr>
          <p:cNvPr id="5" name="Subtitle 4"/>
          <p:cNvSpPr>
            <a:spLocks noGrp="1"/>
          </p:cNvSpPr>
          <p:nvPr>
            <p:ph type="subTitle" idx="1"/>
          </p:nvPr>
        </p:nvSpPr>
        <p:spPr>
          <a:xfrm>
            <a:off x="152400" y="4267200"/>
            <a:ext cx="8839200" cy="2209800"/>
          </a:xfrm>
        </p:spPr>
        <p:txBody>
          <a:bodyPr>
            <a:normAutofit lnSpcReduction="10000"/>
          </a:bodyPr>
          <a:lstStyle/>
          <a:p>
            <a:pPr algn="ctr"/>
            <a:r>
              <a:rPr lang="en-US" sz="2000" dirty="0">
                <a:solidFill>
                  <a:schemeClr val="tx1">
                    <a:lumMod val="95000"/>
                    <a:lumOff val="5000"/>
                  </a:schemeClr>
                </a:solidFill>
                <a:latin typeface="+mj-lt"/>
              </a:rPr>
              <a:t>By Joseph Oldham, </a:t>
            </a:r>
          </a:p>
          <a:p>
            <a:pPr algn="ctr"/>
            <a:r>
              <a:rPr lang="en-US" sz="2000" dirty="0">
                <a:solidFill>
                  <a:schemeClr val="tx1">
                    <a:lumMod val="95000"/>
                    <a:lumOff val="5000"/>
                  </a:schemeClr>
                </a:solidFill>
                <a:latin typeface="+mj-lt"/>
              </a:rPr>
              <a:t>Director, CALSTART San Joaquin Valley Clean Transportation Center</a:t>
            </a:r>
          </a:p>
          <a:p>
            <a:pPr algn="ctr"/>
            <a:r>
              <a:rPr lang="en-US" sz="2000" dirty="0">
                <a:solidFill>
                  <a:schemeClr val="tx1">
                    <a:lumMod val="95000"/>
                    <a:lumOff val="5000"/>
                  </a:schemeClr>
                </a:solidFill>
                <a:latin typeface="+mj-lt"/>
              </a:rPr>
              <a:t>510 W. Kearney Blvd., Suite 105</a:t>
            </a:r>
          </a:p>
          <a:p>
            <a:pPr algn="ctr"/>
            <a:r>
              <a:rPr lang="en-US" sz="2000" dirty="0">
                <a:solidFill>
                  <a:schemeClr val="tx1">
                    <a:lumMod val="95000"/>
                    <a:lumOff val="5000"/>
                  </a:schemeClr>
                </a:solidFill>
                <a:latin typeface="+mj-lt"/>
              </a:rPr>
              <a:t>Fresno, CA 93706</a:t>
            </a:r>
          </a:p>
          <a:p>
            <a:pPr algn="ctr"/>
            <a:r>
              <a:rPr lang="en-US" sz="2000" dirty="0" err="1">
                <a:solidFill>
                  <a:schemeClr val="tx1">
                    <a:lumMod val="95000"/>
                    <a:lumOff val="5000"/>
                  </a:schemeClr>
                </a:solidFill>
                <a:latin typeface="+mj-lt"/>
              </a:rPr>
              <a:t>Ph</a:t>
            </a:r>
            <a:r>
              <a:rPr lang="en-US" sz="2000" dirty="0">
                <a:solidFill>
                  <a:schemeClr val="tx1">
                    <a:lumMod val="95000"/>
                    <a:lumOff val="5000"/>
                  </a:schemeClr>
                </a:solidFill>
                <a:latin typeface="+mj-lt"/>
              </a:rPr>
              <a:t> # (559) 797-6034</a:t>
            </a:r>
          </a:p>
          <a:p>
            <a:pPr algn="ctr"/>
            <a:r>
              <a:rPr lang="en-US" sz="2000" dirty="0">
                <a:solidFill>
                  <a:schemeClr val="tx1">
                    <a:lumMod val="95000"/>
                    <a:lumOff val="5000"/>
                  </a:schemeClr>
                </a:solidFill>
                <a:latin typeface="+mj-lt"/>
              </a:rPr>
              <a:t>Email </a:t>
            </a:r>
            <a:r>
              <a:rPr lang="en-US" sz="2000" dirty="0">
                <a:solidFill>
                  <a:schemeClr val="tx1">
                    <a:lumMod val="95000"/>
                    <a:lumOff val="5000"/>
                  </a:schemeClr>
                </a:solidFill>
                <a:latin typeface="+mj-lt"/>
                <a:hlinkClick r:id="rId2"/>
              </a:rPr>
              <a:t>joldham@calstart.org</a:t>
            </a:r>
            <a:r>
              <a:rPr lang="en-US" sz="2000" dirty="0">
                <a:solidFill>
                  <a:schemeClr val="tx1">
                    <a:lumMod val="95000"/>
                    <a:lumOff val="5000"/>
                  </a:schemeClr>
                </a:solidFill>
                <a:latin typeface="+mj-lt"/>
              </a:rPr>
              <a:t> </a:t>
            </a:r>
          </a:p>
          <a:p>
            <a:pPr algn="ctr"/>
            <a:endParaRPr lang="en-US" sz="2000" dirty="0">
              <a:solidFill>
                <a:schemeClr val="tx1">
                  <a:lumMod val="95000"/>
                  <a:lumOff val="5000"/>
                </a:schemeClr>
              </a:solidFill>
              <a:latin typeface="+mj-lt"/>
            </a:endParaRPr>
          </a:p>
        </p:txBody>
      </p:sp>
    </p:spTree>
    <p:extLst>
      <p:ext uri="{BB962C8B-B14F-4D97-AF65-F5344CB8AC3E}">
        <p14:creationId xmlns:p14="http://schemas.microsoft.com/office/powerpoint/2010/main" val="43611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t">
            <a:normAutofit/>
          </a:bodyPr>
          <a:lstStyle/>
          <a:p>
            <a:pPr algn="ctr"/>
            <a:r>
              <a:rPr lang="en-US" sz="4800" dirty="0">
                <a:solidFill>
                  <a:srgbClr val="FFFF00"/>
                </a:solidFill>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0"/>
            <a:ext cx="7206103" cy="5111829"/>
          </a:xfrm>
          <a:prstGeom prst="rect">
            <a:avLst/>
          </a:prstGeom>
        </p:spPr>
      </p:pic>
    </p:spTree>
    <p:extLst>
      <p:ext uri="{BB962C8B-B14F-4D97-AF65-F5344CB8AC3E}">
        <p14:creationId xmlns:p14="http://schemas.microsoft.com/office/powerpoint/2010/main" val="324524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dirty="0">
                <a:solidFill>
                  <a:srgbClr val="FFC000"/>
                </a:solidFill>
              </a:rPr>
              <a:t>Goals for the Project</a:t>
            </a:r>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US" b="1" u="sng" dirty="0">
                <a:latin typeface="+mj-lt"/>
              </a:rPr>
              <a:t>First</a:t>
            </a:r>
            <a:r>
              <a:rPr lang="en-US" dirty="0">
                <a:latin typeface="+mj-lt"/>
              </a:rPr>
              <a:t> deployment of production electric aircraft in flight training operations in the United </a:t>
            </a:r>
            <a:r>
              <a:rPr lang="en-US" dirty="0" smtClean="0">
                <a:latin typeface="+mj-lt"/>
              </a:rPr>
              <a:t>States and </a:t>
            </a:r>
            <a:r>
              <a:rPr lang="en-US" b="1" u="sng" dirty="0" smtClean="0">
                <a:latin typeface="+mj-lt"/>
              </a:rPr>
              <a:t>First</a:t>
            </a:r>
            <a:r>
              <a:rPr lang="en-US" dirty="0" smtClean="0">
                <a:latin typeface="+mj-lt"/>
              </a:rPr>
              <a:t> network of airports to support electric aircraft operations in the </a:t>
            </a:r>
            <a:r>
              <a:rPr lang="en-US" b="1" u="sng" dirty="0" smtClean="0">
                <a:latin typeface="+mj-lt"/>
              </a:rPr>
              <a:t>World</a:t>
            </a:r>
            <a:r>
              <a:rPr lang="en-US" dirty="0" smtClean="0">
                <a:latin typeface="+mj-lt"/>
              </a:rPr>
              <a:t>!</a:t>
            </a:r>
            <a:endParaRPr lang="en-US" dirty="0">
              <a:latin typeface="+mj-lt"/>
            </a:endParaRPr>
          </a:p>
          <a:p>
            <a:r>
              <a:rPr lang="en-US" dirty="0">
                <a:latin typeface="+mj-lt"/>
              </a:rPr>
              <a:t>Validate electric propulsion for </a:t>
            </a:r>
            <a:r>
              <a:rPr lang="en-US" dirty="0" smtClean="0">
                <a:latin typeface="+mj-lt"/>
              </a:rPr>
              <a:t>aircraft and pave the way for aerial Personal Rapid Transit technology.</a:t>
            </a:r>
            <a:endParaRPr lang="en-US" dirty="0">
              <a:latin typeface="+mj-lt"/>
            </a:endParaRPr>
          </a:p>
          <a:p>
            <a:r>
              <a:rPr lang="en-US" dirty="0">
                <a:latin typeface="+mj-lt"/>
              </a:rPr>
              <a:t>Lower cost of flight training to reduce cost barrier for people interested in aviation career.</a:t>
            </a:r>
          </a:p>
          <a:p>
            <a:r>
              <a:rPr lang="en-US" dirty="0">
                <a:latin typeface="+mj-lt"/>
              </a:rPr>
              <a:t>Improve safety for pilots and the public through the elimination of gasoline in training aircraft.</a:t>
            </a:r>
          </a:p>
          <a:p>
            <a:r>
              <a:rPr lang="en-US" dirty="0">
                <a:latin typeface="+mj-lt"/>
              </a:rPr>
              <a:t>Eliminate toxic air emissions from flight training activity around airports.</a:t>
            </a:r>
          </a:p>
        </p:txBody>
      </p:sp>
    </p:spTree>
    <p:extLst>
      <p:ext uri="{BB962C8B-B14F-4D97-AF65-F5344CB8AC3E}">
        <p14:creationId xmlns:p14="http://schemas.microsoft.com/office/powerpoint/2010/main" val="118417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76923" cy="762000"/>
          </a:xfrm>
        </p:spPr>
        <p:txBody>
          <a:bodyPr anchor="t">
            <a:noAutofit/>
          </a:bodyPr>
          <a:lstStyle/>
          <a:p>
            <a:pPr algn="ctr"/>
            <a:r>
              <a:rPr lang="en-US" sz="4000" dirty="0">
                <a:solidFill>
                  <a:srgbClr val="FFC000"/>
                </a:solidFill>
              </a:rPr>
              <a:t>Project Overview</a:t>
            </a:r>
          </a:p>
        </p:txBody>
      </p:sp>
      <p:sp>
        <p:nvSpPr>
          <p:cNvPr id="3" name="TextBox 2"/>
          <p:cNvSpPr txBox="1"/>
          <p:nvPr/>
        </p:nvSpPr>
        <p:spPr>
          <a:xfrm>
            <a:off x="304800" y="838200"/>
            <a:ext cx="8458200" cy="590931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Purchase four (4) Pipistrel Alpha Electro battery electric training aircraft.</a:t>
            </a:r>
          </a:p>
          <a:p>
            <a:pPr marL="285750" indent="-285750">
              <a:buFont typeface="Arial" panose="020B0604020202020204" pitchFamily="34" charset="0"/>
              <a:buChar char="•"/>
            </a:pPr>
            <a:r>
              <a:rPr lang="en-US" sz="2000" dirty="0" smtClean="0">
                <a:latin typeface="+mj-lt"/>
              </a:rPr>
              <a:t>Deploy network of </a:t>
            </a:r>
            <a:r>
              <a:rPr lang="en-US" sz="2000" dirty="0">
                <a:latin typeface="+mj-lt"/>
              </a:rPr>
              <a:t>electric aircraft chargers at four (4) Fresno County regional airports to support county-wide </a:t>
            </a:r>
            <a:r>
              <a:rPr lang="en-US" sz="2000" dirty="0" smtClean="0">
                <a:latin typeface="+mj-lt"/>
              </a:rPr>
              <a:t>electric aircraft </a:t>
            </a:r>
            <a:r>
              <a:rPr lang="en-US" sz="2000" dirty="0">
                <a:latin typeface="+mj-lt"/>
              </a:rPr>
              <a:t>operation; Fresno Chandler Executive Airport (KFCH); Reedley Municipal Airport (KO32); Mendota Municipal Airport (KM90); and Fresno-Yosemite International Airport (KFAT).</a:t>
            </a:r>
          </a:p>
          <a:p>
            <a:pPr marL="285750" indent="-285750">
              <a:buFont typeface="Arial" panose="020B0604020202020204" pitchFamily="34" charset="0"/>
              <a:buChar char="•"/>
            </a:pPr>
            <a:r>
              <a:rPr lang="en-US" sz="2000" dirty="0">
                <a:latin typeface="+mj-lt"/>
              </a:rPr>
              <a:t>The electric aircraft would be operated by </a:t>
            </a:r>
            <a:r>
              <a:rPr lang="en-US" sz="2000" dirty="0" err="1">
                <a:latin typeface="+mj-lt"/>
              </a:rPr>
              <a:t>Mazzei</a:t>
            </a:r>
            <a:r>
              <a:rPr lang="en-US" sz="2000" dirty="0">
                <a:latin typeface="+mj-lt"/>
              </a:rPr>
              <a:t> Flying Service in support of the new Reedley College Flight Science program to provide primary flight training for veterans and youth from disadvantaged communities in Fresno County.</a:t>
            </a:r>
          </a:p>
          <a:p>
            <a:pPr marL="285750" indent="-285750">
              <a:buFont typeface="Arial" panose="020B0604020202020204" pitchFamily="34" charset="0"/>
              <a:buChar char="•"/>
            </a:pPr>
            <a:r>
              <a:rPr lang="en-US" sz="2000" dirty="0">
                <a:latin typeface="+mj-lt"/>
              </a:rPr>
              <a:t>The aircraft would be stored at new hangars in Mendota and at existing hangars at Reedley and Fresno Yosemite International.</a:t>
            </a:r>
          </a:p>
          <a:p>
            <a:pPr marL="285750" indent="-285750">
              <a:buFont typeface="Arial" panose="020B0604020202020204" pitchFamily="34" charset="0"/>
              <a:buChar char="•"/>
            </a:pPr>
            <a:r>
              <a:rPr lang="en-US" sz="2000" dirty="0" smtClean="0">
                <a:latin typeface="+mj-lt"/>
              </a:rPr>
              <a:t>Total </a:t>
            </a:r>
            <a:r>
              <a:rPr lang="en-US" sz="2000" dirty="0">
                <a:latin typeface="+mj-lt"/>
              </a:rPr>
              <a:t>project cost is estimated at $2,837,000; $1,071,000 in grant funding is being requested for the project.</a:t>
            </a:r>
          </a:p>
          <a:p>
            <a:pPr marL="285750" indent="-285750">
              <a:buFont typeface="Arial" panose="020B0604020202020204" pitchFamily="34" charset="0"/>
              <a:buChar char="•"/>
            </a:pPr>
            <a:r>
              <a:rPr lang="en-US" sz="2000" dirty="0">
                <a:latin typeface="+mj-lt"/>
              </a:rPr>
              <a:t>Budget includes $90,000 for flight training assistance grants for low income youth.</a:t>
            </a:r>
          </a:p>
          <a:p>
            <a:pPr marL="285750" indent="-285750">
              <a:buFont typeface="Arial" panose="020B0604020202020204" pitchFamily="34" charset="0"/>
              <a:buChar char="•"/>
            </a:pPr>
            <a:r>
              <a:rPr lang="en-US" sz="2000" dirty="0">
                <a:latin typeface="+mj-lt"/>
              </a:rPr>
              <a:t>Project time line is 10 years and 7,000 hours of operation per aircraft.</a:t>
            </a: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82596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ctr"/>
            <a:r>
              <a:rPr lang="en-US" dirty="0">
                <a:solidFill>
                  <a:srgbClr val="FFFF00"/>
                </a:solidFill>
              </a:rPr>
              <a:t>Pipistrel Alpha Electro in Flight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38872"/>
            <a:ext cx="7543800" cy="5032856"/>
          </a:xfrm>
          <a:prstGeom prst="rect">
            <a:avLst/>
          </a:prstGeom>
        </p:spPr>
      </p:pic>
    </p:spTree>
    <p:extLst>
      <p:ext uri="{BB962C8B-B14F-4D97-AF65-F5344CB8AC3E}">
        <p14:creationId xmlns:p14="http://schemas.microsoft.com/office/powerpoint/2010/main" val="271779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pPr algn="ctr"/>
            <a:r>
              <a:rPr lang="en-US" dirty="0">
                <a:solidFill>
                  <a:srgbClr val="FFFF00"/>
                </a:solidFill>
              </a:rPr>
              <a:t>Typical Flight Operations</a:t>
            </a:r>
          </a:p>
        </p:txBody>
      </p:sp>
      <p:sp>
        <p:nvSpPr>
          <p:cNvPr id="3" name="Content Placeholder 2"/>
          <p:cNvSpPr>
            <a:spLocks noGrp="1"/>
          </p:cNvSpPr>
          <p:nvPr>
            <p:ph idx="1"/>
          </p:nvPr>
        </p:nvSpPr>
        <p:spPr>
          <a:xfrm>
            <a:off x="457200" y="1447800"/>
            <a:ext cx="8229600" cy="4876800"/>
          </a:xfrm>
        </p:spPr>
        <p:txBody>
          <a:bodyPr/>
          <a:lstStyle/>
          <a:p>
            <a:pPr marL="0" indent="0">
              <a:buNone/>
            </a:pPr>
            <a:endParaRPr lang="en-US" dirty="0"/>
          </a:p>
          <a:p>
            <a:endParaRPr lang="en-US" dirty="0"/>
          </a:p>
          <a:p>
            <a:endParaRPr lang="en-US" dirty="0"/>
          </a:p>
          <a:p>
            <a:endParaRPr lang="en-US" dirty="0"/>
          </a:p>
          <a:p>
            <a:pPr marL="0" indent="0">
              <a:buNone/>
            </a:pPr>
            <a:endParaRPr lang="en-US" sz="2400" dirty="0">
              <a:latin typeface="+mj-lt"/>
            </a:endParaRPr>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482769"/>
            <a:ext cx="6828694" cy="5221942"/>
          </a:xfrm>
          <a:prstGeom prst="rect">
            <a:avLst/>
          </a:prstGeom>
        </p:spPr>
      </p:pic>
    </p:spTree>
    <p:extLst>
      <p:ext uri="{BB962C8B-B14F-4D97-AF65-F5344CB8AC3E}">
        <p14:creationId xmlns:p14="http://schemas.microsoft.com/office/powerpoint/2010/main" val="168850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dirty="0">
                <a:solidFill>
                  <a:srgbClr val="FFFF00"/>
                </a:solidFill>
              </a:rPr>
              <a:t>Alpha Electro Features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0"/>
            <a:ext cx="3600450" cy="2400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50" y="1524000"/>
            <a:ext cx="3600450" cy="2400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58" y="4191000"/>
            <a:ext cx="3649133" cy="20526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3391" y="4191000"/>
            <a:ext cx="2628900" cy="1752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8900" y="4191000"/>
            <a:ext cx="2628900" cy="1752600"/>
          </a:xfrm>
          <a:prstGeom prst="rect">
            <a:avLst/>
          </a:prstGeom>
        </p:spPr>
      </p:pic>
      <p:sp>
        <p:nvSpPr>
          <p:cNvPr id="3" name="TextBox 2"/>
          <p:cNvSpPr txBox="1"/>
          <p:nvPr/>
        </p:nvSpPr>
        <p:spPr>
          <a:xfrm>
            <a:off x="228600" y="6400800"/>
            <a:ext cx="3600450" cy="307777"/>
          </a:xfrm>
          <a:prstGeom prst="rect">
            <a:avLst/>
          </a:prstGeom>
          <a:noFill/>
        </p:spPr>
        <p:txBody>
          <a:bodyPr wrap="square" rtlCol="0">
            <a:spAutoFit/>
          </a:bodyPr>
          <a:lstStyle/>
          <a:p>
            <a:r>
              <a:rPr lang="en-US" sz="1400" dirty="0">
                <a:latin typeface="+mj-lt"/>
              </a:rPr>
              <a:t>Siemens 60 kW electric motor</a:t>
            </a:r>
          </a:p>
        </p:txBody>
      </p:sp>
      <p:sp>
        <p:nvSpPr>
          <p:cNvPr id="9" name="TextBox 8"/>
          <p:cNvSpPr txBox="1"/>
          <p:nvPr/>
        </p:nvSpPr>
        <p:spPr>
          <a:xfrm>
            <a:off x="3962400" y="6096000"/>
            <a:ext cx="1981200" cy="523220"/>
          </a:xfrm>
          <a:prstGeom prst="rect">
            <a:avLst/>
          </a:prstGeom>
          <a:noFill/>
        </p:spPr>
        <p:txBody>
          <a:bodyPr wrap="square" rtlCol="0">
            <a:spAutoFit/>
          </a:bodyPr>
          <a:lstStyle/>
          <a:p>
            <a:r>
              <a:rPr lang="en-US" sz="1400" dirty="0">
                <a:latin typeface="+mj-lt"/>
              </a:rPr>
              <a:t>Lithium ion battery pack</a:t>
            </a:r>
          </a:p>
        </p:txBody>
      </p:sp>
    </p:spTree>
    <p:extLst>
      <p:ext uri="{BB962C8B-B14F-4D97-AF65-F5344CB8AC3E}">
        <p14:creationId xmlns:p14="http://schemas.microsoft.com/office/powerpoint/2010/main" val="19463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chor="t">
            <a:normAutofit fontScale="90000"/>
          </a:bodyPr>
          <a:lstStyle/>
          <a:p>
            <a:pPr algn="ctr"/>
            <a:r>
              <a:rPr lang="en-US" sz="4400" dirty="0">
                <a:solidFill>
                  <a:srgbClr val="FFFF00"/>
                </a:solidFill>
              </a:rPr>
              <a:t>Performance </a:t>
            </a:r>
            <a:r>
              <a:rPr lang="en-US" sz="4400" dirty="0" smtClean="0">
                <a:solidFill>
                  <a:srgbClr val="FFFF00"/>
                </a:solidFill>
              </a:rPr>
              <a:t>&amp; Emission Savings</a:t>
            </a:r>
            <a:endParaRPr lang="en-US" sz="4400" dirty="0">
              <a:solidFill>
                <a:srgbClr val="FFFF00"/>
              </a:solidFill>
            </a:endParaRPr>
          </a:p>
        </p:txBody>
      </p:sp>
      <p:sp>
        <p:nvSpPr>
          <p:cNvPr id="3" name="Content Placeholder 2"/>
          <p:cNvSpPr>
            <a:spLocks noGrp="1"/>
          </p:cNvSpPr>
          <p:nvPr>
            <p:ph idx="1"/>
          </p:nvPr>
        </p:nvSpPr>
        <p:spPr>
          <a:xfrm>
            <a:off x="457200" y="1219200"/>
            <a:ext cx="8229600" cy="5105400"/>
          </a:xfrm>
        </p:spPr>
        <p:txBody>
          <a:bodyPr>
            <a:normAutofit lnSpcReduction="10000"/>
          </a:bodyPr>
          <a:lstStyle/>
          <a:p>
            <a:r>
              <a:rPr lang="en-US" dirty="0">
                <a:latin typeface="+mj-lt"/>
              </a:rPr>
              <a:t>1.5 hours of flight time per charge.</a:t>
            </a:r>
          </a:p>
          <a:p>
            <a:r>
              <a:rPr lang="en-US" dirty="0">
                <a:latin typeface="+mj-lt"/>
              </a:rPr>
              <a:t>85 </a:t>
            </a:r>
            <a:r>
              <a:rPr lang="en-US" dirty="0" err="1">
                <a:latin typeface="+mj-lt"/>
              </a:rPr>
              <a:t>kts</a:t>
            </a:r>
            <a:r>
              <a:rPr lang="en-US" dirty="0">
                <a:latin typeface="+mj-lt"/>
              </a:rPr>
              <a:t> </a:t>
            </a:r>
            <a:r>
              <a:rPr lang="en-US" dirty="0" smtClean="0">
                <a:latin typeface="+mj-lt"/>
              </a:rPr>
              <a:t>or 98 mph cruising </a:t>
            </a:r>
            <a:r>
              <a:rPr lang="en-US" dirty="0">
                <a:latin typeface="+mj-lt"/>
              </a:rPr>
              <a:t>speed.</a:t>
            </a:r>
          </a:p>
          <a:p>
            <a:r>
              <a:rPr lang="en-US" dirty="0">
                <a:latin typeface="+mj-lt"/>
              </a:rPr>
              <a:t>1,210 lb. gross weight.</a:t>
            </a:r>
          </a:p>
          <a:p>
            <a:r>
              <a:rPr lang="en-US" dirty="0">
                <a:latin typeface="+mj-lt"/>
              </a:rPr>
              <a:t>739 lb. empty weight.</a:t>
            </a:r>
          </a:p>
          <a:p>
            <a:r>
              <a:rPr lang="en-US" dirty="0">
                <a:latin typeface="+mj-lt"/>
              </a:rPr>
              <a:t>476 lb. payload.</a:t>
            </a:r>
          </a:p>
          <a:p>
            <a:r>
              <a:rPr lang="en-US" dirty="0">
                <a:latin typeface="+mj-lt"/>
              </a:rPr>
              <a:t>1,000 ft./min. rate of climb.</a:t>
            </a:r>
          </a:p>
          <a:p>
            <a:r>
              <a:rPr lang="en-US" dirty="0">
                <a:latin typeface="+mj-lt"/>
              </a:rPr>
              <a:t>17 kWh battery capacity.</a:t>
            </a:r>
          </a:p>
          <a:p>
            <a:r>
              <a:rPr lang="en-US" dirty="0">
                <a:latin typeface="+mj-lt"/>
              </a:rPr>
              <a:t>45 min. charge time using Pipistrel 20 kW charger.</a:t>
            </a:r>
          </a:p>
          <a:p>
            <a:r>
              <a:rPr lang="en-US" dirty="0">
                <a:latin typeface="+mj-lt"/>
              </a:rPr>
              <a:t>Cost per hour of flight time for electricity = $1.70</a:t>
            </a:r>
          </a:p>
          <a:p>
            <a:r>
              <a:rPr lang="en-US" dirty="0" smtClean="0">
                <a:latin typeface="+mj-lt"/>
              </a:rPr>
              <a:t>Reduce NOx by 0.989 tons and CO2 by 92 tons annually.</a:t>
            </a: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57026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96112"/>
          </a:xfrm>
        </p:spPr>
        <p:txBody>
          <a:bodyPr anchor="t"/>
          <a:lstStyle/>
          <a:p>
            <a:pPr algn="ctr"/>
            <a:r>
              <a:rPr lang="en-US" sz="4800" dirty="0">
                <a:solidFill>
                  <a:srgbClr val="FFFF00"/>
                </a:solidFill>
              </a:rPr>
              <a:t>New Hangars for Mendota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31" y="1218003"/>
            <a:ext cx="5334000" cy="30403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267200"/>
            <a:ext cx="4191000" cy="2506980"/>
          </a:xfrm>
          <a:prstGeom prst="rect">
            <a:avLst/>
          </a:prstGeom>
        </p:spPr>
      </p:pic>
      <p:sp>
        <p:nvSpPr>
          <p:cNvPr id="6" name="TextBox 5"/>
          <p:cNvSpPr txBox="1"/>
          <p:nvPr/>
        </p:nvSpPr>
        <p:spPr>
          <a:xfrm>
            <a:off x="5638800" y="1371600"/>
            <a:ext cx="3200400" cy="1200329"/>
          </a:xfrm>
          <a:prstGeom prst="rect">
            <a:avLst/>
          </a:prstGeom>
          <a:noFill/>
        </p:spPr>
        <p:txBody>
          <a:bodyPr wrap="square" rtlCol="0">
            <a:spAutoFit/>
          </a:bodyPr>
          <a:lstStyle/>
          <a:p>
            <a:r>
              <a:rPr lang="en-US" dirty="0">
                <a:latin typeface="+mj-lt"/>
              </a:rPr>
              <a:t>Two new hangars are being proposed for construction in Mendota to house the electric aircraft and their charger.</a:t>
            </a:r>
          </a:p>
        </p:txBody>
      </p:sp>
      <p:sp>
        <p:nvSpPr>
          <p:cNvPr id="7" name="TextBox 6"/>
          <p:cNvSpPr txBox="1"/>
          <p:nvPr/>
        </p:nvSpPr>
        <p:spPr>
          <a:xfrm>
            <a:off x="304800" y="4572000"/>
            <a:ext cx="4191000" cy="2031325"/>
          </a:xfrm>
          <a:prstGeom prst="rect">
            <a:avLst/>
          </a:prstGeom>
          <a:noFill/>
        </p:spPr>
        <p:txBody>
          <a:bodyPr wrap="square" rtlCol="0">
            <a:spAutoFit/>
          </a:bodyPr>
          <a:lstStyle/>
          <a:p>
            <a:r>
              <a:rPr lang="en-US" dirty="0">
                <a:latin typeface="+mj-lt"/>
              </a:rPr>
              <a:t>Proposed flight operations would use fully charged aircraft from FAT or Chandler to fly to Reedley or Mendota where they would be exchanged for waiting freshly charged aircraft in the hangars.  Outbound aircraft would then be left for charging until the next flight.</a:t>
            </a:r>
          </a:p>
        </p:txBody>
      </p:sp>
    </p:spTree>
    <p:extLst>
      <p:ext uri="{BB962C8B-B14F-4D97-AF65-F5344CB8AC3E}">
        <p14:creationId xmlns:p14="http://schemas.microsoft.com/office/powerpoint/2010/main" val="221409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chor="t">
            <a:normAutofit/>
          </a:bodyPr>
          <a:lstStyle/>
          <a:p>
            <a:pPr algn="ctr"/>
            <a:r>
              <a:rPr lang="en-US" sz="4400" dirty="0" smtClean="0">
                <a:solidFill>
                  <a:srgbClr val="FFFF00"/>
                </a:solidFill>
              </a:rPr>
              <a:t>Project Direct Public Benefit</a:t>
            </a:r>
            <a:endParaRPr lang="en-US" sz="4400" dirty="0">
              <a:solidFill>
                <a:srgbClr val="FFFF00"/>
              </a:solidFill>
            </a:endParaRPr>
          </a:p>
        </p:txBody>
      </p:sp>
      <p:sp>
        <p:nvSpPr>
          <p:cNvPr id="3" name="Content Placeholder 2"/>
          <p:cNvSpPr>
            <a:spLocks noGrp="1"/>
          </p:cNvSpPr>
          <p:nvPr>
            <p:ph idx="1"/>
          </p:nvPr>
        </p:nvSpPr>
        <p:spPr>
          <a:xfrm>
            <a:off x="457200" y="1371600"/>
            <a:ext cx="8229600" cy="4953000"/>
          </a:xfrm>
        </p:spPr>
        <p:txBody>
          <a:bodyPr>
            <a:normAutofit fontScale="92500"/>
          </a:bodyPr>
          <a:lstStyle/>
          <a:p>
            <a:r>
              <a:rPr lang="en-US" dirty="0" smtClean="0">
                <a:latin typeface="+mj-lt"/>
              </a:rPr>
              <a:t>Validate electric propulsion systems, increase acceptance of clean, zero emission electric vehicles, and pave the way for electric aerial Personal Rapid Transit vehicles.</a:t>
            </a:r>
          </a:p>
          <a:p>
            <a:r>
              <a:rPr lang="en-US" dirty="0" smtClean="0">
                <a:latin typeface="+mj-lt"/>
              </a:rPr>
              <a:t>Provide new career opportunities for youth and veterans in disadvantaged communities within Fresno County.</a:t>
            </a:r>
          </a:p>
          <a:p>
            <a:r>
              <a:rPr lang="en-US" dirty="0" smtClean="0">
                <a:latin typeface="+mj-lt"/>
              </a:rPr>
              <a:t>Revitalize the City of Mendota and City of Reedley municipal airports.</a:t>
            </a:r>
          </a:p>
          <a:p>
            <a:r>
              <a:rPr lang="en-US" dirty="0" smtClean="0">
                <a:latin typeface="+mj-lt"/>
              </a:rPr>
              <a:t>Remove emissions and increase safety by eliminating aviation gasoline from flight training operations.</a:t>
            </a:r>
          </a:p>
          <a:p>
            <a:r>
              <a:rPr lang="en-US" dirty="0" smtClean="0">
                <a:latin typeface="+mj-lt"/>
              </a:rPr>
              <a:t>Showcase Fresno County as a center for innovation that will attract future investment and job creation.</a:t>
            </a:r>
          </a:p>
          <a:p>
            <a:pPr marL="0" indent="0">
              <a:buNone/>
            </a:pPr>
            <a:endParaRPr lang="en-US" dirty="0">
              <a:latin typeface="+mj-lt"/>
            </a:endParaRPr>
          </a:p>
        </p:txBody>
      </p:sp>
    </p:spTree>
    <p:extLst>
      <p:ext uri="{BB962C8B-B14F-4D97-AF65-F5344CB8AC3E}">
        <p14:creationId xmlns:p14="http://schemas.microsoft.com/office/powerpoint/2010/main" val="3623142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1095</TotalTime>
  <Words>561</Words>
  <Application>Microsoft Office PowerPoint</Application>
  <PresentationFormat>On-screen Show (4:3)</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The Sustainable Aviation Project</vt:lpstr>
      <vt:lpstr>Goals for the Project</vt:lpstr>
      <vt:lpstr>Project Overview</vt:lpstr>
      <vt:lpstr>Pipistrel Alpha Electro in Flight</vt:lpstr>
      <vt:lpstr>Typical Flight Operations</vt:lpstr>
      <vt:lpstr>Alpha Electro Features</vt:lpstr>
      <vt:lpstr>Performance &amp; Emission Savings</vt:lpstr>
      <vt:lpstr>New Hangars for Mendota</vt:lpstr>
      <vt:lpstr>Project Direct Public Benefit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Sustainable Planning Matters</dc:title>
  <dc:creator>Joseph</dc:creator>
  <cp:lastModifiedBy>Joseph Oldham</cp:lastModifiedBy>
  <cp:revision>65</cp:revision>
  <dcterms:created xsi:type="dcterms:W3CDTF">2014-02-18T16:15:45Z</dcterms:created>
  <dcterms:modified xsi:type="dcterms:W3CDTF">2016-07-18T21:58:17Z</dcterms:modified>
</cp:coreProperties>
</file>