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15A_8A66A3F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comments/modernComment_7FF64E7F_518003DD.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FF64E87_E9AD7EBB.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88" r:id="rId23"/>
    <p:sldMasterId id="2147483987" r:id="rId24"/>
  </p:sldMasterIdLst>
  <p:notesMasterIdLst>
    <p:notesMasterId r:id="rId79"/>
  </p:notesMasterIdLst>
  <p:handoutMasterIdLst>
    <p:handoutMasterId r:id="rId80"/>
  </p:handoutMasterIdLst>
  <p:sldIdLst>
    <p:sldId id="2146848409" r:id="rId25"/>
    <p:sldId id="2146848415" r:id="rId26"/>
    <p:sldId id="271" r:id="rId27"/>
    <p:sldId id="2146848417" r:id="rId28"/>
    <p:sldId id="2146848256" r:id="rId29"/>
    <p:sldId id="331" r:id="rId30"/>
    <p:sldId id="348" r:id="rId31"/>
    <p:sldId id="346" r:id="rId32"/>
    <p:sldId id="2146848404" r:id="rId33"/>
    <p:sldId id="2146848416" r:id="rId34"/>
    <p:sldId id="2146848381" r:id="rId35"/>
    <p:sldId id="2146848373" r:id="rId36"/>
    <p:sldId id="2146848410" r:id="rId37"/>
    <p:sldId id="2146848411" r:id="rId38"/>
    <p:sldId id="2146848370" r:id="rId39"/>
    <p:sldId id="340" r:id="rId40"/>
    <p:sldId id="2146848274" r:id="rId41"/>
    <p:sldId id="2146848361" r:id="rId42"/>
    <p:sldId id="2146848369" r:id="rId43"/>
    <p:sldId id="2146848390" r:id="rId44"/>
    <p:sldId id="2146848389" r:id="rId45"/>
    <p:sldId id="2146848405" r:id="rId46"/>
    <p:sldId id="2146848362" r:id="rId47"/>
    <p:sldId id="2146848384" r:id="rId48"/>
    <p:sldId id="2146848406" r:id="rId49"/>
    <p:sldId id="2146848412" r:id="rId50"/>
    <p:sldId id="2146848388" r:id="rId51"/>
    <p:sldId id="2146848407" r:id="rId52"/>
    <p:sldId id="2146848393" r:id="rId53"/>
    <p:sldId id="2146848395" r:id="rId54"/>
    <p:sldId id="2146848399" r:id="rId55"/>
    <p:sldId id="2146848397" r:id="rId56"/>
    <p:sldId id="2146848398" r:id="rId57"/>
    <p:sldId id="349" r:id="rId58"/>
    <p:sldId id="2146848376" r:id="rId59"/>
    <p:sldId id="2146848392" r:id="rId60"/>
    <p:sldId id="2146848272" r:id="rId61"/>
    <p:sldId id="2146848408" r:id="rId62"/>
    <p:sldId id="2146848292" r:id="rId63"/>
    <p:sldId id="2146848372" r:id="rId64"/>
    <p:sldId id="2146848380" r:id="rId65"/>
    <p:sldId id="2146848377" r:id="rId66"/>
    <p:sldId id="2146848383" r:id="rId67"/>
    <p:sldId id="2146848385" r:id="rId68"/>
    <p:sldId id="2146848386" r:id="rId69"/>
    <p:sldId id="2146848402" r:id="rId70"/>
    <p:sldId id="2146848387" r:id="rId71"/>
    <p:sldId id="2146848391" r:id="rId72"/>
    <p:sldId id="2146848401" r:id="rId73"/>
    <p:sldId id="2146848394" r:id="rId74"/>
    <p:sldId id="2146848382" r:id="rId75"/>
    <p:sldId id="2146848400" r:id="rId76"/>
    <p:sldId id="2146848413" r:id="rId77"/>
    <p:sldId id="2146848379" r:id="rId78"/>
  </p:sldIdLst>
  <p:sldSz cx="12192000" cy="6858000"/>
  <p:notesSz cx="7315200" cy="96012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Default Section" id="{76977857-5777-44DF-9BD8-1C9134F4E217}">
          <p14:sldIdLst>
            <p14:sldId id="2146848409"/>
            <p14:sldId id="2146848415"/>
            <p14:sldId id="271"/>
            <p14:sldId id="2146848417"/>
          </p14:sldIdLst>
        </p14:section>
        <p14:section name="Introductions" id="{E550F2A5-04F7-4E68-9764-1AADF501A56E}">
          <p14:sldIdLst>
            <p14:sldId id="2146848256"/>
          </p14:sldIdLst>
        </p14:section>
        <p14:section name="Project Review" id="{4A8BBF2D-B084-4E95-B3F2-2D295EE767FD}">
          <p14:sldIdLst>
            <p14:sldId id="331"/>
            <p14:sldId id="348"/>
            <p14:sldId id="346"/>
          </p14:sldIdLst>
        </p14:section>
        <p14:section name="Risk Assessment" id="{979DA166-7D9F-4C47-A130-9DA7A4869D22}">
          <p14:sldIdLst>
            <p14:sldId id="2146848404"/>
            <p14:sldId id="2146848416"/>
            <p14:sldId id="2146848381"/>
            <p14:sldId id="2146848373"/>
            <p14:sldId id="2146848410"/>
            <p14:sldId id="2146848411"/>
          </p14:sldIdLst>
        </p14:section>
        <p14:section name="Community Engagement" id="{D3FC7849-ABD5-418A-9C6D-0613E2F3C82B}">
          <p14:sldIdLst>
            <p14:sldId id="2146848370"/>
            <p14:sldId id="340"/>
            <p14:sldId id="2146848274"/>
            <p14:sldId id="2146848361"/>
            <p14:sldId id="2146848369"/>
            <p14:sldId id="2146848390"/>
            <p14:sldId id="2146848389"/>
          </p14:sldIdLst>
        </p14:section>
        <p14:section name="Identifying Project Opportunities" id="{794A85BB-8338-4BFC-B7ED-E5E46C106A53}">
          <p14:sldIdLst>
            <p14:sldId id="2146848405"/>
            <p14:sldId id="2146848362"/>
            <p14:sldId id="2146848384"/>
            <p14:sldId id="2146848406"/>
            <p14:sldId id="2146848412"/>
            <p14:sldId id="2146848388"/>
          </p14:sldIdLst>
        </p14:section>
        <p14:section name="Priority Projects" id="{82265EA9-A5B2-43BB-BF6B-732DCE162282}">
          <p14:sldIdLst>
            <p14:sldId id="2146848407"/>
            <p14:sldId id="2146848393"/>
            <p14:sldId id="2146848395"/>
            <p14:sldId id="2146848399"/>
            <p14:sldId id="2146848397"/>
            <p14:sldId id="2146848398"/>
          </p14:sldIdLst>
        </p14:section>
        <p14:section name="Fresno County Climate Resiliency Plan" id="{13B174D3-D96E-4DC5-99FB-2D23AAAD92C8}">
          <p14:sldIdLst>
            <p14:sldId id="349"/>
            <p14:sldId id="2146848376"/>
            <p14:sldId id="2146848392"/>
            <p14:sldId id="2146848272"/>
            <p14:sldId id="2146848408"/>
            <p14:sldId id="2146848292"/>
          </p14:sldIdLst>
        </p14:section>
        <p14:section name="Reference Slides" id="{BE5F678B-F107-4C24-8EAE-614945199C29}">
          <p14:sldIdLst>
            <p14:sldId id="2146848372"/>
            <p14:sldId id="2146848380"/>
            <p14:sldId id="2146848377"/>
          </p14:sldIdLst>
        </p14:section>
        <p14:section name="Unused Slides" id="{C9D22295-52C6-4E64-B3C8-5F55961F9F45}">
          <p14:sldIdLst>
            <p14:sldId id="2146848383"/>
            <p14:sldId id="2146848385"/>
            <p14:sldId id="2146848386"/>
            <p14:sldId id="2146848402"/>
            <p14:sldId id="2146848387"/>
            <p14:sldId id="2146848391"/>
            <p14:sldId id="2146848401"/>
            <p14:sldId id="2146848394"/>
            <p14:sldId id="2146848382"/>
            <p14:sldId id="2146848400"/>
            <p14:sldId id="2146848413"/>
            <p14:sldId id="2146848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E6FA27-6ED4-6B35-00E4-0EF2C75C8031}" name="Karen Barns" initials="KB" userId="S::karen.barns@arup.com::948821e7-6896-4cdc-91dc-9473f2cac4a3" providerId="AD"/>
  <p188:author id="{6192843C-317E-79EA-4F15-019C1A9A6810}" name="Jinal Mehta" initials="JM" userId="S::Jinal.Mehta@arup.com::9dffabd7-4125-403f-958e-8f481e17ce9d" providerId="AD"/>
  <p188:author id="{B0250755-DF3D-2D8C-D29A-28FA8D941CF4}" name="Stevan Gavrilovic" initials="SG" userId="S::Stevan.Gavrilovic@arup.com::bc91f13d-7495-43c7-a138-28c6aea2346a" providerId="AD"/>
  <p188:author id="{A26C155C-A8E0-B4E0-B4C4-F7FEFF736DA7}" name="Brooke DuBose" initials="BD" userId="S::Brooke.DuBose@arup.com::0d2c6ffe-e1b4-4180-9cbe-50be9dec63c3" providerId="AD"/>
  <p188:author id="{D9DFFC5C-043D-394F-52B4-DF996FFEC8AE}" name="Karen Barns" initials="" userId="S::Karen.Barns@arup.com::948821e7-6896-4cdc-91dc-9473f2cac4a3" providerId="AD"/>
  <p188:author id="{5618BE6A-0E12-0AC8-E1C7-02F595A20AB2}" name="Maggie Messerschmidt" initials="MM" userId="S::maggie.messerschmidt@arup.com::ed6b4f60-c571-41e4-b7ef-994037dac6c4" providerId="AD"/>
  <p188:author id="{0D24E08C-810E-9B6B-465D-FB887E974F4D}" name="Sheila Hakimipour" initials="SH" userId="S::sheila_urbandiversitydesign.com#ext#@arup.onmicrosoft.com::8d93e50e-2a33-4388-998a-4d10fda81641" providerId="AD"/>
  <p188:author id="{31C9A39D-3C4C-C74E-ABAB-35D0FF3A076B}" name="Maggie Messerschmidt" initials="MM" userId="S::Maggie.Messerschmidt@arup.com::ed6b4f60-c571-41e4-b7ef-994037dac6c4" providerId="AD"/>
  <p188:author id="{49D853B0-01DB-1CBA-02D3-EC9021C1982D}" name="Paul Herman" initials="PH" userId="S::pherman_fresnocog.org#ext#@arup.onmicrosoft.com::d84013b0-1a1c-4e43-bd2c-f07af9b584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1313"/>
    <a:srgbClr val="FFFFFF"/>
    <a:srgbClr val="CC9900"/>
    <a:srgbClr val="F0F0F0"/>
    <a:srgbClr val="ECE220"/>
    <a:srgbClr val="E2383F"/>
    <a:srgbClr val="A898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5C3C9-3F49-4850-B273-D5B47BFA25CC}" v="4988" dt="2025-04-23T17:17:08.735"/>
    <p1510:client id="{DAC739A9-0554-45A0-8F15-06EBB97916FA}" v="816" dt="2025-04-21T17:46:11.080"/>
    <p1510:client id="{E324CB1F-AD92-40E7-8772-C575AB97ECE0}" v="16" dt="2025-04-23T16:50:26.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theme" Target="theme/theme1.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notesMaster" Target="notesMasters/notesMaster1.xml"/><Relationship Id="rId5" Type="http://schemas.openxmlformats.org/officeDocument/2006/relationships/customXml" Target="../customXml/item5.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tags" Target="tags/tag1.xml"/><Relationship Id="rId86"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customXml" Target="../customXml/item7.xml"/><Relationship Id="rId71" Type="http://schemas.openxmlformats.org/officeDocument/2006/relationships/slide" Target="slides/slide47.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microsoft.com/office/2018/10/relationships/authors" Target="authors.xml"/><Relationship Id="rId61" Type="http://schemas.openxmlformats.org/officeDocument/2006/relationships/slide" Target="slides/slide37.xml"/><Relationship Id="rId82" Type="http://schemas.openxmlformats.org/officeDocument/2006/relationships/presProps" Target="presProps.xml"/></Relationships>
</file>

<file path=ppt/comments/modernComment_15A_8A66A3FA.xml><?xml version="1.0" encoding="utf-8"?>
<p188:cmLst xmlns:a="http://schemas.openxmlformats.org/drawingml/2006/main" xmlns:r="http://schemas.openxmlformats.org/officeDocument/2006/relationships" xmlns:p188="http://schemas.microsoft.com/office/powerpoint/2018/8/main">
  <p188:cm id="{5FF3749C-9ABB-4F11-9DD6-B86962369F0E}" authorId="{D9DFFC5C-043D-394F-52B4-DF996FFEC8AE}" status="resolved" created="2025-04-17T20:28:48.260" complete="100000">
    <pc:sldMkLst xmlns:pc="http://schemas.microsoft.com/office/powerpoint/2013/main/command">
      <pc:docMk/>
      <pc:sldMk cId="2321982458" sldId="346"/>
    </pc:sldMkLst>
    <p188:replyLst>
      <p188:reply id="{B300215A-7D32-46A4-9A1A-3564A95D3FA2}" authorId="{31C9A39D-3C4C-C74E-ABAB-35D0FF3A076B}" created="2025-04-22T05:33:54.175">
        <p188:txBody>
          <a:bodyPr/>
          <a:lstStyle/>
          <a:p>
            <a:r>
              <a:rPr lang="en-US"/>
              <a:t>[@Karen Barns] have you updated the timeframes?</a:t>
            </a:r>
          </a:p>
        </p188:txBody>
      </p188:reply>
      <p188:reply id="{330BA9C2-C0AD-4DD3-8845-384E91C3F60A}" authorId="{D9DFFC5C-043D-394F-52B4-DF996FFEC8AE}" created="2025-04-22T18:58:33.150">
        <p188:txBody>
          <a:bodyPr/>
          <a:lstStyle/>
          <a:p>
            <a:r>
              <a:rPr lang="en-US"/>
              <a:t>Yes done!</a:t>
            </a:r>
          </a:p>
        </p188:txBody>
      </p188:reply>
    </p188:replyLst>
    <p188:txBody>
      <a:bodyPr/>
      <a:lstStyle/>
      <a:p>
        <a:r>
          <a:rPr lang="en-US"/>
          <a:t>Karen to update task timeframes</a:t>
        </a:r>
      </a:p>
    </p188:txBody>
  </p188:cm>
</p188:cmLst>
</file>

<file path=ppt/comments/modernComment_7FF64E7F_518003DD.xml><?xml version="1.0" encoding="utf-8"?>
<p188:cmLst xmlns:a="http://schemas.openxmlformats.org/drawingml/2006/main" xmlns:r="http://schemas.openxmlformats.org/officeDocument/2006/relationships" xmlns:p188="http://schemas.microsoft.com/office/powerpoint/2018/8/main">
  <p188:cm id="{7D6CF7BF-B086-49EA-9802-7AAAD5140B8E}" authorId="{D9DFFC5C-043D-394F-52B4-DF996FFEC8AE}" created="2025-04-17T20:41:50.111">
    <pc:sldMkLst xmlns:pc="http://schemas.microsoft.com/office/powerpoint/2013/main/command">
      <pc:docMk/>
      <pc:sldMk cId="1367344093" sldId="2146848383"/>
    </pc:sldMkLst>
    <p188:txBody>
      <a:bodyPr/>
      <a:lstStyle/>
      <a:p>
        <a:r>
          <a:rPr lang="en-US"/>
          <a:t>Cut these slides</a:t>
        </a:r>
      </a:p>
    </p188:txBody>
  </p188:cm>
</p188:cmLst>
</file>

<file path=ppt/comments/modernComment_7FF64E87_E9AD7EBB.xml><?xml version="1.0" encoding="utf-8"?>
<p188:cmLst xmlns:a="http://schemas.openxmlformats.org/drawingml/2006/main" xmlns:r="http://schemas.openxmlformats.org/officeDocument/2006/relationships" xmlns:p188="http://schemas.microsoft.com/office/powerpoint/2018/8/main">
  <p188:cm id="{ABA01B2A-B1D7-4482-89DA-BB816E80744F}" authorId="{31C9A39D-3C4C-C74E-ABAB-35D0FF3A076B}" created="2025-04-17T20:44:01.449">
    <pc:sldMkLst xmlns:pc="http://schemas.microsoft.com/office/powerpoint/2013/main/command">
      <pc:docMk/>
      <pc:sldMk cId="3920461499" sldId="2146848391"/>
    </pc:sldMkLst>
    <p188:txBody>
      <a:bodyPr/>
      <a:lstStyle/>
      <a:p>
        <a:r>
          <a:rPr lang="en-US"/>
          <a:t>Remove? </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70C64-C599-4F08-9018-CABB241524D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F51D3D6-7313-4BC0-86F5-A7D6DD1E07F5}">
      <dgm:prSet custT="1"/>
      <dgm:spPr/>
      <dgm:t>
        <a:bodyPr/>
        <a:lstStyle/>
        <a:p>
          <a:r>
            <a:rPr lang="en-US" sz="1600" b="0">
              <a:latin typeface="Arial" panose="020B0604020202020204" pitchFamily="34" charset="0"/>
              <a:cs typeface="Arial" panose="020B0604020202020204" pitchFamily="34" charset="0"/>
            </a:rPr>
            <a:t>Plans and Policy Review</a:t>
          </a:r>
        </a:p>
      </dgm:t>
    </dgm:pt>
    <dgm:pt modelId="{D5A87F43-89A9-4BB6-B4E3-C87372B63942}" type="parTrans" cxnId="{9A7CCA4A-452B-4F42-89B3-EF719CAC32DC}">
      <dgm:prSet/>
      <dgm:spPr/>
      <dgm:t>
        <a:bodyPr/>
        <a:lstStyle/>
        <a:p>
          <a:endParaRPr lang="en-US" b="0"/>
        </a:p>
      </dgm:t>
    </dgm:pt>
    <dgm:pt modelId="{92B3C27C-13FB-4DDE-BCC1-DD0F5904C16C}" type="sibTrans" cxnId="{9A7CCA4A-452B-4F42-89B3-EF719CAC32DC}">
      <dgm:prSet/>
      <dgm:spPr/>
      <dgm:t>
        <a:bodyPr/>
        <a:lstStyle/>
        <a:p>
          <a:endParaRPr lang="en-US" b="0"/>
        </a:p>
      </dgm:t>
    </dgm:pt>
    <dgm:pt modelId="{B8C6654A-32D2-40D2-8EF4-70D58BBE41ED}">
      <dgm:prSet custT="1"/>
      <dgm:spPr/>
      <dgm:t>
        <a:bodyPr/>
        <a:lstStyle/>
        <a:p>
          <a:r>
            <a:rPr lang="en-US" sz="1600" b="0">
              <a:latin typeface="Arial" panose="020B0604020202020204" pitchFamily="34" charset="0"/>
              <a:cs typeface="Arial" panose="020B0604020202020204" pitchFamily="34" charset="0"/>
            </a:rPr>
            <a:t>Risk Assessment</a:t>
          </a:r>
        </a:p>
      </dgm:t>
    </dgm:pt>
    <dgm:pt modelId="{AE79C574-E51C-4DDE-91DE-81BBB8FEBCDB}" type="parTrans" cxnId="{6F10AAA8-5DB7-4FDD-B67A-4684EA6E5996}">
      <dgm:prSet/>
      <dgm:spPr/>
      <dgm:t>
        <a:bodyPr/>
        <a:lstStyle/>
        <a:p>
          <a:endParaRPr lang="en-US" b="0"/>
        </a:p>
      </dgm:t>
    </dgm:pt>
    <dgm:pt modelId="{24D72721-3A3B-4C45-BABD-969CF03F9E73}" type="sibTrans" cxnId="{6F10AAA8-5DB7-4FDD-B67A-4684EA6E5996}">
      <dgm:prSet/>
      <dgm:spPr/>
      <dgm:t>
        <a:bodyPr/>
        <a:lstStyle/>
        <a:p>
          <a:endParaRPr lang="en-US" b="0"/>
        </a:p>
      </dgm:t>
    </dgm:pt>
    <dgm:pt modelId="{24622EC5-77B2-4F57-B970-7F67BD52410D}">
      <dgm:prSet custT="1"/>
      <dgm:spPr/>
      <dgm:t>
        <a:bodyPr/>
        <a:lstStyle/>
        <a:p>
          <a:r>
            <a:rPr lang="en-US" sz="1600" b="0">
              <a:latin typeface="Arial" panose="020B0604020202020204" pitchFamily="34" charset="0"/>
              <a:cs typeface="Arial" panose="020B0604020202020204" pitchFamily="34" charset="0"/>
            </a:rPr>
            <a:t>Priority Project Selection and Assessment</a:t>
          </a:r>
        </a:p>
      </dgm:t>
    </dgm:pt>
    <dgm:pt modelId="{967F95D6-A912-4D8C-B623-10E5F69F146F}" type="parTrans" cxnId="{0EF06D8A-46E8-4732-A137-D8FC3F511321}">
      <dgm:prSet/>
      <dgm:spPr/>
      <dgm:t>
        <a:bodyPr/>
        <a:lstStyle/>
        <a:p>
          <a:endParaRPr lang="en-US" b="0"/>
        </a:p>
      </dgm:t>
    </dgm:pt>
    <dgm:pt modelId="{8710397F-33C3-4D6D-87CB-D5AE5F79F67D}" type="sibTrans" cxnId="{0EF06D8A-46E8-4732-A137-D8FC3F511321}">
      <dgm:prSet/>
      <dgm:spPr/>
      <dgm:t>
        <a:bodyPr/>
        <a:lstStyle/>
        <a:p>
          <a:endParaRPr lang="en-US" b="0"/>
        </a:p>
      </dgm:t>
    </dgm:pt>
    <dgm:pt modelId="{CE227F45-64F8-43EA-94D7-21E8197E92DC}">
      <dgm:prSet custT="1"/>
      <dgm:spPr/>
      <dgm:t>
        <a:bodyPr/>
        <a:lstStyle/>
        <a:p>
          <a:r>
            <a:rPr lang="en-US" sz="1600" b="0">
              <a:latin typeface="Arial" panose="020B0604020202020204" pitchFamily="34" charset="0"/>
              <a:cs typeface="Arial" panose="020B0604020202020204" pitchFamily="34" charset="0"/>
            </a:rPr>
            <a:t>Develop Resiliency Plan </a:t>
          </a:r>
        </a:p>
      </dgm:t>
    </dgm:pt>
    <dgm:pt modelId="{FC51DED3-B30E-4363-B5E2-55A158BB37EC}" type="parTrans" cxnId="{22F6C39F-4265-4AF7-AD31-0ABE28001DBC}">
      <dgm:prSet/>
      <dgm:spPr/>
      <dgm:t>
        <a:bodyPr/>
        <a:lstStyle/>
        <a:p>
          <a:endParaRPr lang="en-US" b="0"/>
        </a:p>
      </dgm:t>
    </dgm:pt>
    <dgm:pt modelId="{F566CCDD-D20F-4119-936F-989CFCD3824F}" type="sibTrans" cxnId="{22F6C39F-4265-4AF7-AD31-0ABE28001DBC}">
      <dgm:prSet/>
      <dgm:spPr/>
      <dgm:t>
        <a:bodyPr/>
        <a:lstStyle/>
        <a:p>
          <a:endParaRPr lang="en-US" b="0"/>
        </a:p>
      </dgm:t>
    </dgm:pt>
    <dgm:pt modelId="{7B341962-F70A-41ED-8340-481D004A7716}">
      <dgm:prSet custT="1"/>
      <dgm:spPr/>
      <dgm:t>
        <a:bodyPr/>
        <a:lstStyle/>
        <a:p>
          <a:r>
            <a:rPr lang="en-US" sz="1600" b="0">
              <a:latin typeface="Arial" panose="020B0604020202020204" pitchFamily="34" charset="0"/>
              <a:cs typeface="Arial" panose="020B0604020202020204" pitchFamily="34" charset="0"/>
            </a:rPr>
            <a:t>Identification of Project Opportunities</a:t>
          </a:r>
        </a:p>
      </dgm:t>
    </dgm:pt>
    <dgm:pt modelId="{4B8E1730-C7F6-4C57-BF37-CAD7521109E3}" type="parTrans" cxnId="{DF49E62E-1A75-4594-8A74-B0ECEB3B63E9}">
      <dgm:prSet/>
      <dgm:spPr/>
      <dgm:t>
        <a:bodyPr/>
        <a:lstStyle/>
        <a:p>
          <a:endParaRPr lang="en-US" b="0"/>
        </a:p>
      </dgm:t>
    </dgm:pt>
    <dgm:pt modelId="{E4D8830F-D517-4F99-AE0E-9D72EC3AEFF1}" type="sibTrans" cxnId="{DF49E62E-1A75-4594-8A74-B0ECEB3B63E9}">
      <dgm:prSet/>
      <dgm:spPr/>
      <dgm:t>
        <a:bodyPr/>
        <a:lstStyle/>
        <a:p>
          <a:endParaRPr lang="en-US" b="0"/>
        </a:p>
      </dgm:t>
    </dgm:pt>
    <dgm:pt modelId="{82738DBE-CD6F-4817-9DE3-8DC338E6125C}" type="pres">
      <dgm:prSet presAssocID="{25770C64-C599-4F08-9018-CABB241524D6}" presName="CompostProcess" presStyleCnt="0">
        <dgm:presLayoutVars>
          <dgm:dir/>
          <dgm:resizeHandles val="exact"/>
        </dgm:presLayoutVars>
      </dgm:prSet>
      <dgm:spPr/>
    </dgm:pt>
    <dgm:pt modelId="{F885C0B3-566E-423D-9B8A-A5DC1337F9BF}" type="pres">
      <dgm:prSet presAssocID="{25770C64-C599-4F08-9018-CABB241524D6}" presName="arrow" presStyleLbl="bgShp" presStyleIdx="0" presStyleCnt="1"/>
      <dgm:spPr/>
    </dgm:pt>
    <dgm:pt modelId="{525114CC-0936-4DA8-9F79-5452BBDA1BD7}" type="pres">
      <dgm:prSet presAssocID="{25770C64-C599-4F08-9018-CABB241524D6}" presName="linearProcess" presStyleCnt="0"/>
      <dgm:spPr/>
    </dgm:pt>
    <dgm:pt modelId="{E12AF44B-2FEC-48C4-A5B8-661EE8F1208A}" type="pres">
      <dgm:prSet presAssocID="{6F51D3D6-7313-4BC0-86F5-A7D6DD1E07F5}" presName="textNode" presStyleLbl="node1" presStyleIdx="0" presStyleCnt="5">
        <dgm:presLayoutVars>
          <dgm:bulletEnabled val="1"/>
        </dgm:presLayoutVars>
      </dgm:prSet>
      <dgm:spPr/>
    </dgm:pt>
    <dgm:pt modelId="{2C19F87B-D949-4F9C-BC93-E357B0663981}" type="pres">
      <dgm:prSet presAssocID="{92B3C27C-13FB-4DDE-BCC1-DD0F5904C16C}" presName="sibTrans" presStyleCnt="0"/>
      <dgm:spPr/>
    </dgm:pt>
    <dgm:pt modelId="{6B437F5B-3C45-41E2-A66C-EFDF272983A6}" type="pres">
      <dgm:prSet presAssocID="{B8C6654A-32D2-40D2-8EF4-70D58BBE41ED}" presName="textNode" presStyleLbl="node1" presStyleIdx="1" presStyleCnt="5">
        <dgm:presLayoutVars>
          <dgm:bulletEnabled val="1"/>
        </dgm:presLayoutVars>
      </dgm:prSet>
      <dgm:spPr/>
    </dgm:pt>
    <dgm:pt modelId="{08CED864-C18B-43DE-97AB-A77B78874F95}" type="pres">
      <dgm:prSet presAssocID="{24D72721-3A3B-4C45-BABD-969CF03F9E73}" presName="sibTrans" presStyleCnt="0"/>
      <dgm:spPr/>
    </dgm:pt>
    <dgm:pt modelId="{562D3622-5576-4B7B-B091-F1840E47D033}" type="pres">
      <dgm:prSet presAssocID="{7B341962-F70A-41ED-8340-481D004A7716}" presName="textNode" presStyleLbl="node1" presStyleIdx="2" presStyleCnt="5">
        <dgm:presLayoutVars>
          <dgm:bulletEnabled val="1"/>
        </dgm:presLayoutVars>
      </dgm:prSet>
      <dgm:spPr/>
    </dgm:pt>
    <dgm:pt modelId="{CC134307-09C8-492C-AA2F-CC7C021307AD}" type="pres">
      <dgm:prSet presAssocID="{E4D8830F-D517-4F99-AE0E-9D72EC3AEFF1}" presName="sibTrans" presStyleCnt="0"/>
      <dgm:spPr/>
    </dgm:pt>
    <dgm:pt modelId="{A48FD08D-D785-4AF5-9DA0-F720EA21533A}" type="pres">
      <dgm:prSet presAssocID="{24622EC5-77B2-4F57-B970-7F67BD52410D}" presName="textNode" presStyleLbl="node1" presStyleIdx="3" presStyleCnt="5">
        <dgm:presLayoutVars>
          <dgm:bulletEnabled val="1"/>
        </dgm:presLayoutVars>
      </dgm:prSet>
      <dgm:spPr/>
    </dgm:pt>
    <dgm:pt modelId="{7D0161F7-A168-44E1-A6A8-01709FF0741C}" type="pres">
      <dgm:prSet presAssocID="{8710397F-33C3-4D6D-87CB-D5AE5F79F67D}" presName="sibTrans" presStyleCnt="0"/>
      <dgm:spPr/>
    </dgm:pt>
    <dgm:pt modelId="{D5F93DF7-E237-41FE-82A7-6DA0113922A5}" type="pres">
      <dgm:prSet presAssocID="{CE227F45-64F8-43EA-94D7-21E8197E92DC}" presName="textNode" presStyleLbl="node1" presStyleIdx="4" presStyleCnt="5">
        <dgm:presLayoutVars>
          <dgm:bulletEnabled val="1"/>
        </dgm:presLayoutVars>
      </dgm:prSet>
      <dgm:spPr/>
    </dgm:pt>
  </dgm:ptLst>
  <dgm:cxnLst>
    <dgm:cxn modelId="{6B7D0810-0380-402C-B361-E59F9F674024}" type="presOf" srcId="{24622EC5-77B2-4F57-B970-7F67BD52410D}" destId="{A48FD08D-D785-4AF5-9DA0-F720EA21533A}" srcOrd="0" destOrd="0" presId="urn:microsoft.com/office/officeart/2005/8/layout/hProcess9"/>
    <dgm:cxn modelId="{DF49E62E-1A75-4594-8A74-B0ECEB3B63E9}" srcId="{25770C64-C599-4F08-9018-CABB241524D6}" destId="{7B341962-F70A-41ED-8340-481D004A7716}" srcOrd="2" destOrd="0" parTransId="{4B8E1730-C7F6-4C57-BF37-CAD7521109E3}" sibTransId="{E4D8830F-D517-4F99-AE0E-9D72EC3AEFF1}"/>
    <dgm:cxn modelId="{9A7CCA4A-452B-4F42-89B3-EF719CAC32DC}" srcId="{25770C64-C599-4F08-9018-CABB241524D6}" destId="{6F51D3D6-7313-4BC0-86F5-A7D6DD1E07F5}" srcOrd="0" destOrd="0" parTransId="{D5A87F43-89A9-4BB6-B4E3-C87372B63942}" sibTransId="{92B3C27C-13FB-4DDE-BCC1-DD0F5904C16C}"/>
    <dgm:cxn modelId="{9ED4416B-369B-43AA-A225-7A78F45F2A1F}" type="presOf" srcId="{CE227F45-64F8-43EA-94D7-21E8197E92DC}" destId="{D5F93DF7-E237-41FE-82A7-6DA0113922A5}" srcOrd="0" destOrd="0" presId="urn:microsoft.com/office/officeart/2005/8/layout/hProcess9"/>
    <dgm:cxn modelId="{0EF06D8A-46E8-4732-A137-D8FC3F511321}" srcId="{25770C64-C599-4F08-9018-CABB241524D6}" destId="{24622EC5-77B2-4F57-B970-7F67BD52410D}" srcOrd="3" destOrd="0" parTransId="{967F95D6-A912-4D8C-B623-10E5F69F146F}" sibTransId="{8710397F-33C3-4D6D-87CB-D5AE5F79F67D}"/>
    <dgm:cxn modelId="{7013A68A-8BAC-413E-B7C1-A98B748751B0}" type="presOf" srcId="{7B341962-F70A-41ED-8340-481D004A7716}" destId="{562D3622-5576-4B7B-B091-F1840E47D033}" srcOrd="0" destOrd="0" presId="urn:microsoft.com/office/officeart/2005/8/layout/hProcess9"/>
    <dgm:cxn modelId="{2C4BEA8D-DC73-40D9-BC9F-23943ED591AE}" type="presOf" srcId="{25770C64-C599-4F08-9018-CABB241524D6}" destId="{82738DBE-CD6F-4817-9DE3-8DC338E6125C}" srcOrd="0" destOrd="0" presId="urn:microsoft.com/office/officeart/2005/8/layout/hProcess9"/>
    <dgm:cxn modelId="{22F6C39F-4265-4AF7-AD31-0ABE28001DBC}" srcId="{25770C64-C599-4F08-9018-CABB241524D6}" destId="{CE227F45-64F8-43EA-94D7-21E8197E92DC}" srcOrd="4" destOrd="0" parTransId="{FC51DED3-B30E-4363-B5E2-55A158BB37EC}" sibTransId="{F566CCDD-D20F-4119-936F-989CFCD3824F}"/>
    <dgm:cxn modelId="{6F10AAA8-5DB7-4FDD-B67A-4684EA6E5996}" srcId="{25770C64-C599-4F08-9018-CABB241524D6}" destId="{B8C6654A-32D2-40D2-8EF4-70D58BBE41ED}" srcOrd="1" destOrd="0" parTransId="{AE79C574-E51C-4DDE-91DE-81BBB8FEBCDB}" sibTransId="{24D72721-3A3B-4C45-BABD-969CF03F9E73}"/>
    <dgm:cxn modelId="{E2E4CFBD-16B4-4C15-A733-83EA39EE53C7}" type="presOf" srcId="{6F51D3D6-7313-4BC0-86F5-A7D6DD1E07F5}" destId="{E12AF44B-2FEC-48C4-A5B8-661EE8F1208A}" srcOrd="0" destOrd="0" presId="urn:microsoft.com/office/officeart/2005/8/layout/hProcess9"/>
    <dgm:cxn modelId="{7FBD54BF-D5A3-4195-B0A3-42ABAF0EEB86}" type="presOf" srcId="{B8C6654A-32D2-40D2-8EF4-70D58BBE41ED}" destId="{6B437F5B-3C45-41E2-A66C-EFDF272983A6}" srcOrd="0" destOrd="0" presId="urn:microsoft.com/office/officeart/2005/8/layout/hProcess9"/>
    <dgm:cxn modelId="{5CFD7443-B347-445F-B5F4-2E5D191BFCBC}" type="presParOf" srcId="{82738DBE-CD6F-4817-9DE3-8DC338E6125C}" destId="{F885C0B3-566E-423D-9B8A-A5DC1337F9BF}" srcOrd="0" destOrd="0" presId="urn:microsoft.com/office/officeart/2005/8/layout/hProcess9"/>
    <dgm:cxn modelId="{A8507C67-7FE7-461C-AB22-BE619BA2D727}" type="presParOf" srcId="{82738DBE-CD6F-4817-9DE3-8DC338E6125C}" destId="{525114CC-0936-4DA8-9F79-5452BBDA1BD7}" srcOrd="1" destOrd="0" presId="urn:microsoft.com/office/officeart/2005/8/layout/hProcess9"/>
    <dgm:cxn modelId="{D32E5283-1849-4949-A9A9-4F43A6A459AA}" type="presParOf" srcId="{525114CC-0936-4DA8-9F79-5452BBDA1BD7}" destId="{E12AF44B-2FEC-48C4-A5B8-661EE8F1208A}" srcOrd="0" destOrd="0" presId="urn:microsoft.com/office/officeart/2005/8/layout/hProcess9"/>
    <dgm:cxn modelId="{41DC6D2C-6622-42B3-ACFC-FFF2556AC7F5}" type="presParOf" srcId="{525114CC-0936-4DA8-9F79-5452BBDA1BD7}" destId="{2C19F87B-D949-4F9C-BC93-E357B0663981}" srcOrd="1" destOrd="0" presId="urn:microsoft.com/office/officeart/2005/8/layout/hProcess9"/>
    <dgm:cxn modelId="{C0A239C2-CB0C-45E2-847D-50B0A6D419BC}" type="presParOf" srcId="{525114CC-0936-4DA8-9F79-5452BBDA1BD7}" destId="{6B437F5B-3C45-41E2-A66C-EFDF272983A6}" srcOrd="2" destOrd="0" presId="urn:microsoft.com/office/officeart/2005/8/layout/hProcess9"/>
    <dgm:cxn modelId="{A5D0CAF8-2965-42A6-9610-264C38A295B9}" type="presParOf" srcId="{525114CC-0936-4DA8-9F79-5452BBDA1BD7}" destId="{08CED864-C18B-43DE-97AB-A77B78874F95}" srcOrd="3" destOrd="0" presId="urn:microsoft.com/office/officeart/2005/8/layout/hProcess9"/>
    <dgm:cxn modelId="{166DDABD-A2A1-462E-9976-B11954A27050}" type="presParOf" srcId="{525114CC-0936-4DA8-9F79-5452BBDA1BD7}" destId="{562D3622-5576-4B7B-B091-F1840E47D033}" srcOrd="4" destOrd="0" presId="urn:microsoft.com/office/officeart/2005/8/layout/hProcess9"/>
    <dgm:cxn modelId="{03670797-6227-451C-BEE0-80C7CC85905F}" type="presParOf" srcId="{525114CC-0936-4DA8-9F79-5452BBDA1BD7}" destId="{CC134307-09C8-492C-AA2F-CC7C021307AD}" srcOrd="5" destOrd="0" presId="urn:microsoft.com/office/officeart/2005/8/layout/hProcess9"/>
    <dgm:cxn modelId="{47F3799F-F6A0-449A-AEAA-7FCD0980B1E9}" type="presParOf" srcId="{525114CC-0936-4DA8-9F79-5452BBDA1BD7}" destId="{A48FD08D-D785-4AF5-9DA0-F720EA21533A}" srcOrd="6" destOrd="0" presId="urn:microsoft.com/office/officeart/2005/8/layout/hProcess9"/>
    <dgm:cxn modelId="{BBE6F4A5-C0D8-4047-8DAE-0AFEBE6BD018}" type="presParOf" srcId="{525114CC-0936-4DA8-9F79-5452BBDA1BD7}" destId="{7D0161F7-A168-44E1-A6A8-01709FF0741C}" srcOrd="7" destOrd="0" presId="urn:microsoft.com/office/officeart/2005/8/layout/hProcess9"/>
    <dgm:cxn modelId="{E5EC8C44-5990-4B6B-A6C5-CCD96106FCC2}" type="presParOf" srcId="{525114CC-0936-4DA8-9F79-5452BBDA1BD7}" destId="{D5F93DF7-E237-41FE-82A7-6DA0113922A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6564F1-E1BF-43A0-9EC7-09926C80D3C4}"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CD68BB4B-E4A6-47BB-AD0A-3549AAC6E5EE}">
      <dgm:prSet/>
      <dgm:spPr/>
      <dgm:t>
        <a:bodyPr/>
        <a:lstStyle/>
        <a:p>
          <a:r>
            <a:rPr lang="en-US">
              <a:latin typeface="Arial"/>
              <a:cs typeface="Arial"/>
            </a:rPr>
            <a:t>November</a:t>
          </a:r>
        </a:p>
      </dgm:t>
    </dgm:pt>
    <dgm:pt modelId="{7250D867-2331-4FDC-9BF7-D9AA9E234A75}" type="parTrans" cxnId="{2D795FF7-BA54-4BDD-9676-B4C37D87894A}">
      <dgm:prSet/>
      <dgm:spPr/>
      <dgm:t>
        <a:bodyPr/>
        <a:lstStyle/>
        <a:p>
          <a:endParaRPr lang="en-US"/>
        </a:p>
      </dgm:t>
    </dgm:pt>
    <dgm:pt modelId="{DE3A93E3-56FF-40C4-94B2-659E60FC5B51}" type="sibTrans" cxnId="{2D795FF7-BA54-4BDD-9676-B4C37D87894A}">
      <dgm:prSet/>
      <dgm:spPr/>
      <dgm:t>
        <a:bodyPr/>
        <a:lstStyle/>
        <a:p>
          <a:endParaRPr lang="en-US"/>
        </a:p>
      </dgm:t>
    </dgm:pt>
    <dgm:pt modelId="{BA35C9C1-4952-4883-9751-87663B6578F8}">
      <dgm:prSet/>
      <dgm:spPr/>
      <dgm:t>
        <a:bodyPr/>
        <a:lstStyle/>
        <a:p>
          <a:r>
            <a:rPr lang="en-US">
              <a:latin typeface="Arial"/>
              <a:cs typeface="Arial"/>
            </a:rPr>
            <a:t>December</a:t>
          </a:r>
        </a:p>
      </dgm:t>
    </dgm:pt>
    <dgm:pt modelId="{3D88FAA9-A657-455C-A2B8-62FC208EE962}" type="parTrans" cxnId="{90AFEA9B-444B-41EA-96E8-63D7C1057B6E}">
      <dgm:prSet/>
      <dgm:spPr/>
      <dgm:t>
        <a:bodyPr/>
        <a:lstStyle/>
        <a:p>
          <a:endParaRPr lang="en-US"/>
        </a:p>
      </dgm:t>
    </dgm:pt>
    <dgm:pt modelId="{716C9C49-588F-47C9-A784-5D29260B36AE}" type="sibTrans" cxnId="{90AFEA9B-444B-41EA-96E8-63D7C1057B6E}">
      <dgm:prSet/>
      <dgm:spPr/>
      <dgm:t>
        <a:bodyPr/>
        <a:lstStyle/>
        <a:p>
          <a:endParaRPr lang="en-US"/>
        </a:p>
      </dgm:t>
    </dgm:pt>
    <dgm:pt modelId="{15E06FF1-250B-4C98-8FC3-46138E160670}">
      <dgm:prSet/>
      <dgm:spPr/>
      <dgm:t>
        <a:bodyPr/>
        <a:lstStyle/>
        <a:p>
          <a:r>
            <a:rPr lang="en-US">
              <a:latin typeface="Arial"/>
              <a:cs typeface="Arial"/>
            </a:rPr>
            <a:t>March</a:t>
          </a:r>
        </a:p>
      </dgm:t>
    </dgm:pt>
    <dgm:pt modelId="{50FFB22B-E4C0-4062-8398-F081BD7D2739}" type="parTrans" cxnId="{57EE11B3-7EDF-41B7-9B2A-4EC4AC8D2E4A}">
      <dgm:prSet/>
      <dgm:spPr/>
      <dgm:t>
        <a:bodyPr/>
        <a:lstStyle/>
        <a:p>
          <a:endParaRPr lang="en-US"/>
        </a:p>
      </dgm:t>
    </dgm:pt>
    <dgm:pt modelId="{21428D77-A9D5-41E5-BD06-8473D40B9A4A}" type="sibTrans" cxnId="{57EE11B3-7EDF-41B7-9B2A-4EC4AC8D2E4A}">
      <dgm:prSet/>
      <dgm:spPr/>
      <dgm:t>
        <a:bodyPr/>
        <a:lstStyle/>
        <a:p>
          <a:endParaRPr lang="en-US"/>
        </a:p>
      </dgm:t>
    </dgm:pt>
    <dgm:pt modelId="{E2556677-A248-4718-9689-B3EAEE8A6E83}">
      <dgm:prSet/>
      <dgm:spPr/>
      <dgm:t>
        <a:bodyPr/>
        <a:lstStyle/>
        <a:p>
          <a:r>
            <a:rPr lang="en-US">
              <a:latin typeface="Arial"/>
              <a:cs typeface="Arial"/>
            </a:rPr>
            <a:t>April</a:t>
          </a:r>
        </a:p>
      </dgm:t>
    </dgm:pt>
    <dgm:pt modelId="{4696D2F4-7DEE-4D33-9B49-18C5491AE655}" type="parTrans" cxnId="{EF424405-1DF5-48A2-9193-B360145922F8}">
      <dgm:prSet/>
      <dgm:spPr/>
      <dgm:t>
        <a:bodyPr/>
        <a:lstStyle/>
        <a:p>
          <a:endParaRPr lang="en-US"/>
        </a:p>
      </dgm:t>
    </dgm:pt>
    <dgm:pt modelId="{B5F14908-70D4-4E0E-B0FE-A3B9A24F2E5E}" type="sibTrans" cxnId="{EF424405-1DF5-48A2-9193-B360145922F8}">
      <dgm:prSet/>
      <dgm:spPr/>
      <dgm:t>
        <a:bodyPr/>
        <a:lstStyle/>
        <a:p>
          <a:endParaRPr lang="en-US"/>
        </a:p>
      </dgm:t>
    </dgm:pt>
    <dgm:pt modelId="{3F3E68EC-A392-4845-92D1-86CC7D1C25DF}">
      <dgm:prSet custT="1"/>
      <dgm:spPr/>
      <dgm:t>
        <a:bodyPr/>
        <a:lstStyle/>
        <a:p>
          <a:pPr>
            <a:buClr>
              <a:schemeClr val="bg1"/>
            </a:buClr>
          </a:pPr>
          <a:r>
            <a:rPr lang="en-US" sz="2000">
              <a:latin typeface="Arial"/>
              <a:cs typeface="Arial"/>
            </a:rPr>
            <a:t>Online survey (Nov – Jan)</a:t>
          </a:r>
        </a:p>
      </dgm:t>
    </dgm:pt>
    <dgm:pt modelId="{15F404CD-7E8C-4192-AD2D-64FBE6D9D2F4}" type="parTrans" cxnId="{93BBE4D9-8F40-4D1A-A94A-49F3B181F679}">
      <dgm:prSet/>
      <dgm:spPr/>
      <dgm:t>
        <a:bodyPr/>
        <a:lstStyle/>
        <a:p>
          <a:endParaRPr lang="en-US"/>
        </a:p>
      </dgm:t>
    </dgm:pt>
    <dgm:pt modelId="{FF311A54-19EC-49B1-A0D3-349EB72733AF}" type="sibTrans" cxnId="{93BBE4D9-8F40-4D1A-A94A-49F3B181F679}">
      <dgm:prSet/>
      <dgm:spPr/>
      <dgm:t>
        <a:bodyPr/>
        <a:lstStyle/>
        <a:p>
          <a:endParaRPr lang="en-US"/>
        </a:p>
      </dgm:t>
    </dgm:pt>
    <dgm:pt modelId="{32B30B6F-5318-4AC8-B643-B0DA4937FA36}">
      <dgm:prSet custT="1"/>
      <dgm:spPr/>
      <dgm:t>
        <a:bodyPr/>
        <a:lstStyle/>
        <a:p>
          <a:pPr>
            <a:buClr>
              <a:schemeClr val="bg1"/>
            </a:buClr>
          </a:pPr>
          <a:r>
            <a:rPr lang="en-US" sz="2000">
              <a:solidFill>
                <a:schemeClr val="tx1"/>
              </a:solidFill>
              <a:latin typeface="Arial"/>
              <a:cs typeface="Arial"/>
            </a:rPr>
            <a:t>Held virtual workshop with community stakeholders</a:t>
          </a:r>
        </a:p>
      </dgm:t>
    </dgm:pt>
    <dgm:pt modelId="{37256ACE-5F2A-4893-85B4-D378BA96BB5E}" type="parTrans" cxnId="{AE2F2975-11EB-4688-B57E-228C560FA12A}">
      <dgm:prSet/>
      <dgm:spPr/>
      <dgm:t>
        <a:bodyPr/>
        <a:lstStyle/>
        <a:p>
          <a:endParaRPr lang="en-US"/>
        </a:p>
      </dgm:t>
    </dgm:pt>
    <dgm:pt modelId="{8FD14854-1EF7-4C7B-82C5-A351FDB2DCB9}" type="sibTrans" cxnId="{AE2F2975-11EB-4688-B57E-228C560FA12A}">
      <dgm:prSet/>
      <dgm:spPr/>
      <dgm:t>
        <a:bodyPr/>
        <a:lstStyle/>
        <a:p>
          <a:endParaRPr lang="en-US"/>
        </a:p>
      </dgm:t>
    </dgm:pt>
    <dgm:pt modelId="{2B08468A-8B0C-43D0-BCBD-78F8008DBF56}">
      <dgm:prSet custT="1"/>
      <dgm:spPr/>
      <dgm:t>
        <a:bodyPr/>
        <a:lstStyle/>
        <a:p>
          <a:pPr rtl="0">
            <a:buClr>
              <a:schemeClr val="bg1"/>
            </a:buClr>
          </a:pPr>
          <a:r>
            <a:rPr lang="en-US" sz="2000">
              <a:latin typeface="Arial"/>
              <a:cs typeface="Arial"/>
            </a:rPr>
            <a:t>Six pop-up events focused on top five projects</a:t>
          </a:r>
        </a:p>
      </dgm:t>
    </dgm:pt>
    <dgm:pt modelId="{28FBB20A-476C-4B30-915C-F2415AEADC3A}" type="parTrans" cxnId="{2D576FB2-3FA6-4132-B1F5-DB339ADDE9FD}">
      <dgm:prSet/>
      <dgm:spPr/>
      <dgm:t>
        <a:bodyPr/>
        <a:lstStyle/>
        <a:p>
          <a:endParaRPr lang="en-US"/>
        </a:p>
      </dgm:t>
    </dgm:pt>
    <dgm:pt modelId="{37D8DFF7-4679-44BF-9F69-F9AE5BDA1998}" type="sibTrans" cxnId="{2D576FB2-3FA6-4132-B1F5-DB339ADDE9FD}">
      <dgm:prSet/>
      <dgm:spPr/>
      <dgm:t>
        <a:bodyPr/>
        <a:lstStyle/>
        <a:p>
          <a:endParaRPr lang="en-US"/>
        </a:p>
      </dgm:t>
    </dgm:pt>
    <dgm:pt modelId="{91F7A5EC-B07E-4217-BFF3-E99F07A47E02}">
      <dgm:prSet custT="1"/>
      <dgm:spPr/>
      <dgm:t>
        <a:bodyPr/>
        <a:lstStyle/>
        <a:p>
          <a:pPr>
            <a:buClr>
              <a:schemeClr val="bg1"/>
            </a:buClr>
          </a:pPr>
          <a:r>
            <a:rPr lang="en-US" sz="2000">
              <a:latin typeface="Arial"/>
              <a:cs typeface="Arial"/>
            </a:rPr>
            <a:t>Public review of Draft Plan </a:t>
          </a:r>
        </a:p>
      </dgm:t>
    </dgm:pt>
    <dgm:pt modelId="{B35C203E-A04E-42EA-89C1-2C0C4B8F4630}" type="parTrans" cxnId="{3C1FCE75-DA0E-4397-A73A-F4E2560F5A7C}">
      <dgm:prSet/>
      <dgm:spPr/>
      <dgm:t>
        <a:bodyPr/>
        <a:lstStyle/>
        <a:p>
          <a:endParaRPr lang="en-US"/>
        </a:p>
      </dgm:t>
    </dgm:pt>
    <dgm:pt modelId="{A1FF211A-2884-4875-8B24-BA99DA2C4A0C}" type="sibTrans" cxnId="{3C1FCE75-DA0E-4397-A73A-F4E2560F5A7C}">
      <dgm:prSet/>
      <dgm:spPr/>
      <dgm:t>
        <a:bodyPr/>
        <a:lstStyle/>
        <a:p>
          <a:endParaRPr lang="en-US"/>
        </a:p>
      </dgm:t>
    </dgm:pt>
    <dgm:pt modelId="{81607C8A-FE39-4895-BEBA-63C366A89E9E}" type="pres">
      <dgm:prSet presAssocID="{1C6564F1-E1BF-43A0-9EC7-09926C80D3C4}" presName="linearFlow" presStyleCnt="0">
        <dgm:presLayoutVars>
          <dgm:dir/>
          <dgm:animLvl val="lvl"/>
          <dgm:resizeHandles val="exact"/>
        </dgm:presLayoutVars>
      </dgm:prSet>
      <dgm:spPr/>
    </dgm:pt>
    <dgm:pt modelId="{ACEBE267-3227-43BA-9B2D-65C3A1B70462}" type="pres">
      <dgm:prSet presAssocID="{CD68BB4B-E4A6-47BB-AD0A-3549AAC6E5EE}" presName="composite" presStyleCnt="0"/>
      <dgm:spPr/>
    </dgm:pt>
    <dgm:pt modelId="{938F8C19-2790-4992-8290-57BCDBE5CD38}" type="pres">
      <dgm:prSet presAssocID="{CD68BB4B-E4A6-47BB-AD0A-3549AAC6E5EE}" presName="parentText" presStyleLbl="alignNode1" presStyleIdx="0" presStyleCnt="4">
        <dgm:presLayoutVars>
          <dgm:chMax val="1"/>
          <dgm:bulletEnabled val="1"/>
        </dgm:presLayoutVars>
      </dgm:prSet>
      <dgm:spPr/>
    </dgm:pt>
    <dgm:pt modelId="{3FEDC41F-FC7E-4C2A-A1DE-C1301D6B0830}" type="pres">
      <dgm:prSet presAssocID="{CD68BB4B-E4A6-47BB-AD0A-3549AAC6E5EE}" presName="descendantText" presStyleLbl="alignAcc1" presStyleIdx="0" presStyleCnt="4">
        <dgm:presLayoutVars>
          <dgm:bulletEnabled val="1"/>
        </dgm:presLayoutVars>
      </dgm:prSet>
      <dgm:spPr/>
    </dgm:pt>
    <dgm:pt modelId="{F587ECA0-BDB8-4A14-9A84-7083833F2E87}" type="pres">
      <dgm:prSet presAssocID="{DE3A93E3-56FF-40C4-94B2-659E60FC5B51}" presName="sp" presStyleCnt="0"/>
      <dgm:spPr/>
    </dgm:pt>
    <dgm:pt modelId="{C676545A-02D3-4E1D-979E-C0D6DD8E9AD4}" type="pres">
      <dgm:prSet presAssocID="{BA35C9C1-4952-4883-9751-87663B6578F8}" presName="composite" presStyleCnt="0"/>
      <dgm:spPr/>
    </dgm:pt>
    <dgm:pt modelId="{43CD7793-DDB8-4912-8358-B564C56BC008}" type="pres">
      <dgm:prSet presAssocID="{BA35C9C1-4952-4883-9751-87663B6578F8}" presName="parentText" presStyleLbl="alignNode1" presStyleIdx="1" presStyleCnt="4">
        <dgm:presLayoutVars>
          <dgm:chMax val="1"/>
          <dgm:bulletEnabled val="1"/>
        </dgm:presLayoutVars>
      </dgm:prSet>
      <dgm:spPr/>
    </dgm:pt>
    <dgm:pt modelId="{BD0CF541-D3AB-4CFF-8E13-82BEAB9651BE}" type="pres">
      <dgm:prSet presAssocID="{BA35C9C1-4952-4883-9751-87663B6578F8}" presName="descendantText" presStyleLbl="alignAcc1" presStyleIdx="1" presStyleCnt="4">
        <dgm:presLayoutVars>
          <dgm:bulletEnabled val="1"/>
        </dgm:presLayoutVars>
      </dgm:prSet>
      <dgm:spPr/>
    </dgm:pt>
    <dgm:pt modelId="{2B0FEEF9-6351-4DB7-8E2E-0EBBD75C9C25}" type="pres">
      <dgm:prSet presAssocID="{716C9C49-588F-47C9-A784-5D29260B36AE}" presName="sp" presStyleCnt="0"/>
      <dgm:spPr/>
    </dgm:pt>
    <dgm:pt modelId="{F9E5FEB5-B42A-48F8-985C-82743922B4C7}" type="pres">
      <dgm:prSet presAssocID="{15E06FF1-250B-4C98-8FC3-46138E160670}" presName="composite" presStyleCnt="0"/>
      <dgm:spPr/>
    </dgm:pt>
    <dgm:pt modelId="{A066D27B-5143-42A1-8156-8F2B6362821B}" type="pres">
      <dgm:prSet presAssocID="{15E06FF1-250B-4C98-8FC3-46138E160670}" presName="parentText" presStyleLbl="alignNode1" presStyleIdx="2" presStyleCnt="4">
        <dgm:presLayoutVars>
          <dgm:chMax val="1"/>
          <dgm:bulletEnabled val="1"/>
        </dgm:presLayoutVars>
      </dgm:prSet>
      <dgm:spPr/>
    </dgm:pt>
    <dgm:pt modelId="{307FC924-6572-48F8-A2D0-DE87891FB3E5}" type="pres">
      <dgm:prSet presAssocID="{15E06FF1-250B-4C98-8FC3-46138E160670}" presName="descendantText" presStyleLbl="alignAcc1" presStyleIdx="2" presStyleCnt="4">
        <dgm:presLayoutVars>
          <dgm:bulletEnabled val="1"/>
        </dgm:presLayoutVars>
      </dgm:prSet>
      <dgm:spPr/>
    </dgm:pt>
    <dgm:pt modelId="{02F99273-BABD-4044-91A0-1053C25BF70D}" type="pres">
      <dgm:prSet presAssocID="{21428D77-A9D5-41E5-BD06-8473D40B9A4A}" presName="sp" presStyleCnt="0"/>
      <dgm:spPr/>
    </dgm:pt>
    <dgm:pt modelId="{F0BF768B-5379-4B01-9A93-1B1F56E9DF8E}" type="pres">
      <dgm:prSet presAssocID="{E2556677-A248-4718-9689-B3EAEE8A6E83}" presName="composite" presStyleCnt="0"/>
      <dgm:spPr/>
    </dgm:pt>
    <dgm:pt modelId="{23432FC4-5114-4F52-92EA-926FC8B83405}" type="pres">
      <dgm:prSet presAssocID="{E2556677-A248-4718-9689-B3EAEE8A6E83}" presName="parentText" presStyleLbl="alignNode1" presStyleIdx="3" presStyleCnt="4">
        <dgm:presLayoutVars>
          <dgm:chMax val="1"/>
          <dgm:bulletEnabled val="1"/>
        </dgm:presLayoutVars>
      </dgm:prSet>
      <dgm:spPr/>
    </dgm:pt>
    <dgm:pt modelId="{28B940AE-53D3-4D79-A1CF-01B4E8587F20}" type="pres">
      <dgm:prSet presAssocID="{E2556677-A248-4718-9689-B3EAEE8A6E83}" presName="descendantText" presStyleLbl="alignAcc1" presStyleIdx="3" presStyleCnt="4">
        <dgm:presLayoutVars>
          <dgm:bulletEnabled val="1"/>
        </dgm:presLayoutVars>
      </dgm:prSet>
      <dgm:spPr/>
    </dgm:pt>
  </dgm:ptLst>
  <dgm:cxnLst>
    <dgm:cxn modelId="{EF424405-1DF5-48A2-9193-B360145922F8}" srcId="{1C6564F1-E1BF-43A0-9EC7-09926C80D3C4}" destId="{E2556677-A248-4718-9689-B3EAEE8A6E83}" srcOrd="3" destOrd="0" parTransId="{4696D2F4-7DEE-4D33-9B49-18C5491AE655}" sibTransId="{B5F14908-70D4-4E0E-B0FE-A3B9A24F2E5E}"/>
    <dgm:cxn modelId="{EAB19518-A09A-40D4-BEB0-E16F700EC145}" type="presOf" srcId="{BA35C9C1-4952-4883-9751-87663B6578F8}" destId="{43CD7793-DDB8-4912-8358-B564C56BC008}" srcOrd="0" destOrd="0" presId="urn:microsoft.com/office/officeart/2005/8/layout/chevron2"/>
    <dgm:cxn modelId="{0FD2611E-56B6-4197-9C9C-4E41177B8D14}" type="presOf" srcId="{3F3E68EC-A392-4845-92D1-86CC7D1C25DF}" destId="{3FEDC41F-FC7E-4C2A-A1DE-C1301D6B0830}" srcOrd="0" destOrd="0" presId="urn:microsoft.com/office/officeart/2005/8/layout/chevron2"/>
    <dgm:cxn modelId="{6AA4DC26-D047-43CF-85D8-07419119602E}" type="presOf" srcId="{32B30B6F-5318-4AC8-B643-B0DA4937FA36}" destId="{BD0CF541-D3AB-4CFF-8E13-82BEAB9651BE}" srcOrd="0" destOrd="0" presId="urn:microsoft.com/office/officeart/2005/8/layout/chevron2"/>
    <dgm:cxn modelId="{ABF15832-5402-4B3A-BC16-B3D89E0B5F18}" type="presOf" srcId="{15E06FF1-250B-4C98-8FC3-46138E160670}" destId="{A066D27B-5143-42A1-8156-8F2B6362821B}" srcOrd="0" destOrd="0" presId="urn:microsoft.com/office/officeart/2005/8/layout/chevron2"/>
    <dgm:cxn modelId="{29C91971-F681-415D-BC0E-70AFE8FB60F8}" type="presOf" srcId="{CD68BB4B-E4A6-47BB-AD0A-3549AAC6E5EE}" destId="{938F8C19-2790-4992-8290-57BCDBE5CD38}" srcOrd="0" destOrd="0" presId="urn:microsoft.com/office/officeart/2005/8/layout/chevron2"/>
    <dgm:cxn modelId="{AE2F2975-11EB-4688-B57E-228C560FA12A}" srcId="{BA35C9C1-4952-4883-9751-87663B6578F8}" destId="{32B30B6F-5318-4AC8-B643-B0DA4937FA36}" srcOrd="0" destOrd="0" parTransId="{37256ACE-5F2A-4893-85B4-D378BA96BB5E}" sibTransId="{8FD14854-1EF7-4C7B-82C5-A351FDB2DCB9}"/>
    <dgm:cxn modelId="{3C1FCE75-DA0E-4397-A73A-F4E2560F5A7C}" srcId="{E2556677-A248-4718-9689-B3EAEE8A6E83}" destId="{91F7A5EC-B07E-4217-BFF3-E99F07A47E02}" srcOrd="0" destOrd="0" parTransId="{B35C203E-A04E-42EA-89C1-2C0C4B8F4630}" sibTransId="{A1FF211A-2884-4875-8B24-BA99DA2C4A0C}"/>
    <dgm:cxn modelId="{90AFEA9B-444B-41EA-96E8-63D7C1057B6E}" srcId="{1C6564F1-E1BF-43A0-9EC7-09926C80D3C4}" destId="{BA35C9C1-4952-4883-9751-87663B6578F8}" srcOrd="1" destOrd="0" parTransId="{3D88FAA9-A657-455C-A2B8-62FC208EE962}" sibTransId="{716C9C49-588F-47C9-A784-5D29260B36AE}"/>
    <dgm:cxn modelId="{2D576FB2-3FA6-4132-B1F5-DB339ADDE9FD}" srcId="{15E06FF1-250B-4C98-8FC3-46138E160670}" destId="{2B08468A-8B0C-43D0-BCBD-78F8008DBF56}" srcOrd="0" destOrd="0" parTransId="{28FBB20A-476C-4B30-915C-F2415AEADC3A}" sibTransId="{37D8DFF7-4679-44BF-9F69-F9AE5BDA1998}"/>
    <dgm:cxn modelId="{57EE11B3-7EDF-41B7-9B2A-4EC4AC8D2E4A}" srcId="{1C6564F1-E1BF-43A0-9EC7-09926C80D3C4}" destId="{15E06FF1-250B-4C98-8FC3-46138E160670}" srcOrd="2" destOrd="0" parTransId="{50FFB22B-E4C0-4062-8398-F081BD7D2739}" sibTransId="{21428D77-A9D5-41E5-BD06-8473D40B9A4A}"/>
    <dgm:cxn modelId="{7E7566B6-141A-49E8-8AE6-B10EEB9D5182}" type="presOf" srcId="{2B08468A-8B0C-43D0-BCBD-78F8008DBF56}" destId="{307FC924-6572-48F8-A2D0-DE87891FB3E5}" srcOrd="0" destOrd="0" presId="urn:microsoft.com/office/officeart/2005/8/layout/chevron2"/>
    <dgm:cxn modelId="{1C347EC6-8764-4426-94D7-3499DFC57527}" type="presOf" srcId="{91F7A5EC-B07E-4217-BFF3-E99F07A47E02}" destId="{28B940AE-53D3-4D79-A1CF-01B4E8587F20}" srcOrd="0" destOrd="0" presId="urn:microsoft.com/office/officeart/2005/8/layout/chevron2"/>
    <dgm:cxn modelId="{93BBE4D9-8F40-4D1A-A94A-49F3B181F679}" srcId="{CD68BB4B-E4A6-47BB-AD0A-3549AAC6E5EE}" destId="{3F3E68EC-A392-4845-92D1-86CC7D1C25DF}" srcOrd="0" destOrd="0" parTransId="{15F404CD-7E8C-4192-AD2D-64FBE6D9D2F4}" sibTransId="{FF311A54-19EC-49B1-A0D3-349EB72733AF}"/>
    <dgm:cxn modelId="{2D795FF7-BA54-4BDD-9676-B4C37D87894A}" srcId="{1C6564F1-E1BF-43A0-9EC7-09926C80D3C4}" destId="{CD68BB4B-E4A6-47BB-AD0A-3549AAC6E5EE}" srcOrd="0" destOrd="0" parTransId="{7250D867-2331-4FDC-9BF7-D9AA9E234A75}" sibTransId="{DE3A93E3-56FF-40C4-94B2-659E60FC5B51}"/>
    <dgm:cxn modelId="{A8F242FD-898F-4096-899B-7B93B7680201}" type="presOf" srcId="{1C6564F1-E1BF-43A0-9EC7-09926C80D3C4}" destId="{81607C8A-FE39-4895-BEBA-63C366A89E9E}" srcOrd="0" destOrd="0" presId="urn:microsoft.com/office/officeart/2005/8/layout/chevron2"/>
    <dgm:cxn modelId="{FC6333FE-504E-4EDA-A837-5D94E0A3245B}" type="presOf" srcId="{E2556677-A248-4718-9689-B3EAEE8A6E83}" destId="{23432FC4-5114-4F52-92EA-926FC8B83405}" srcOrd="0" destOrd="0" presId="urn:microsoft.com/office/officeart/2005/8/layout/chevron2"/>
    <dgm:cxn modelId="{AF4BF0A7-A550-46B5-AAB7-42A9CFA3A88C}" type="presParOf" srcId="{81607C8A-FE39-4895-BEBA-63C366A89E9E}" destId="{ACEBE267-3227-43BA-9B2D-65C3A1B70462}" srcOrd="0" destOrd="0" presId="urn:microsoft.com/office/officeart/2005/8/layout/chevron2"/>
    <dgm:cxn modelId="{49167073-E201-4665-89D5-9FE26E29A780}" type="presParOf" srcId="{ACEBE267-3227-43BA-9B2D-65C3A1B70462}" destId="{938F8C19-2790-4992-8290-57BCDBE5CD38}" srcOrd="0" destOrd="0" presId="urn:microsoft.com/office/officeart/2005/8/layout/chevron2"/>
    <dgm:cxn modelId="{E5C7D3A6-0A05-4076-B08F-A58385FB931C}" type="presParOf" srcId="{ACEBE267-3227-43BA-9B2D-65C3A1B70462}" destId="{3FEDC41F-FC7E-4C2A-A1DE-C1301D6B0830}" srcOrd="1" destOrd="0" presId="urn:microsoft.com/office/officeart/2005/8/layout/chevron2"/>
    <dgm:cxn modelId="{36AA5ECB-0CC9-4689-977B-E54DE2B4FECC}" type="presParOf" srcId="{81607C8A-FE39-4895-BEBA-63C366A89E9E}" destId="{F587ECA0-BDB8-4A14-9A84-7083833F2E87}" srcOrd="1" destOrd="0" presId="urn:microsoft.com/office/officeart/2005/8/layout/chevron2"/>
    <dgm:cxn modelId="{4A31A1EA-468D-4703-A4F0-DE90114F1BB0}" type="presParOf" srcId="{81607C8A-FE39-4895-BEBA-63C366A89E9E}" destId="{C676545A-02D3-4E1D-979E-C0D6DD8E9AD4}" srcOrd="2" destOrd="0" presId="urn:microsoft.com/office/officeart/2005/8/layout/chevron2"/>
    <dgm:cxn modelId="{6C5C5CC9-50FE-4EF7-9BD7-6362CC950742}" type="presParOf" srcId="{C676545A-02D3-4E1D-979E-C0D6DD8E9AD4}" destId="{43CD7793-DDB8-4912-8358-B564C56BC008}" srcOrd="0" destOrd="0" presId="urn:microsoft.com/office/officeart/2005/8/layout/chevron2"/>
    <dgm:cxn modelId="{5DF826E3-29B1-43FC-81B0-D225225D987D}" type="presParOf" srcId="{C676545A-02D3-4E1D-979E-C0D6DD8E9AD4}" destId="{BD0CF541-D3AB-4CFF-8E13-82BEAB9651BE}" srcOrd="1" destOrd="0" presId="urn:microsoft.com/office/officeart/2005/8/layout/chevron2"/>
    <dgm:cxn modelId="{F8759F6F-FEB0-4B28-8FF7-A08EAE51F1A0}" type="presParOf" srcId="{81607C8A-FE39-4895-BEBA-63C366A89E9E}" destId="{2B0FEEF9-6351-4DB7-8E2E-0EBBD75C9C25}" srcOrd="3" destOrd="0" presId="urn:microsoft.com/office/officeart/2005/8/layout/chevron2"/>
    <dgm:cxn modelId="{4AF56BB1-0501-416E-ADFF-56D4315EC36A}" type="presParOf" srcId="{81607C8A-FE39-4895-BEBA-63C366A89E9E}" destId="{F9E5FEB5-B42A-48F8-985C-82743922B4C7}" srcOrd="4" destOrd="0" presId="urn:microsoft.com/office/officeart/2005/8/layout/chevron2"/>
    <dgm:cxn modelId="{3F0B945F-AC01-4B85-B49A-4BDE322E0167}" type="presParOf" srcId="{F9E5FEB5-B42A-48F8-985C-82743922B4C7}" destId="{A066D27B-5143-42A1-8156-8F2B6362821B}" srcOrd="0" destOrd="0" presId="urn:microsoft.com/office/officeart/2005/8/layout/chevron2"/>
    <dgm:cxn modelId="{18DF2DBB-9AB1-49CE-B747-D5DEF2D32BD0}" type="presParOf" srcId="{F9E5FEB5-B42A-48F8-985C-82743922B4C7}" destId="{307FC924-6572-48F8-A2D0-DE87891FB3E5}" srcOrd="1" destOrd="0" presId="urn:microsoft.com/office/officeart/2005/8/layout/chevron2"/>
    <dgm:cxn modelId="{6F6F9E74-FA08-48D6-976C-B220A7C46017}" type="presParOf" srcId="{81607C8A-FE39-4895-BEBA-63C366A89E9E}" destId="{02F99273-BABD-4044-91A0-1053C25BF70D}" srcOrd="5" destOrd="0" presId="urn:microsoft.com/office/officeart/2005/8/layout/chevron2"/>
    <dgm:cxn modelId="{9500F7C9-F4DD-43C5-A02A-6AE7AFEDF9E7}" type="presParOf" srcId="{81607C8A-FE39-4895-BEBA-63C366A89E9E}" destId="{F0BF768B-5379-4B01-9A93-1B1F56E9DF8E}" srcOrd="6" destOrd="0" presId="urn:microsoft.com/office/officeart/2005/8/layout/chevron2"/>
    <dgm:cxn modelId="{36F73AA6-095C-4243-999D-7468B21E22C7}" type="presParOf" srcId="{F0BF768B-5379-4B01-9A93-1B1F56E9DF8E}" destId="{23432FC4-5114-4F52-92EA-926FC8B83405}" srcOrd="0" destOrd="0" presId="urn:microsoft.com/office/officeart/2005/8/layout/chevron2"/>
    <dgm:cxn modelId="{ACAF6FE1-50C2-423B-BBCA-00B1BBED0933}" type="presParOf" srcId="{F0BF768B-5379-4B01-9A93-1B1F56E9DF8E}" destId="{28B940AE-53D3-4D79-A1CF-01B4E8587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7F0CEF-7183-4C07-9514-DF68FB41703C}"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5AAE7CC6-D15E-4CA5-A599-EEB788CAECD3}">
      <dgm:prSet/>
      <dgm:spPr/>
      <dgm:t>
        <a:bodyPr/>
        <a:lstStyle/>
        <a:p>
          <a:r>
            <a:rPr lang="en-US" b="0" i="0"/>
            <a:t>Emergency preparedness and response to hazards requires redundancy and more planning</a:t>
          </a:r>
          <a:endParaRPr lang="en-US"/>
        </a:p>
      </dgm:t>
    </dgm:pt>
    <dgm:pt modelId="{CF3FA83B-7CAB-4B42-902F-963511F3EC39}" type="parTrans" cxnId="{BC3DB146-D993-4F06-84A6-9C66B6FA3363}">
      <dgm:prSet/>
      <dgm:spPr/>
      <dgm:t>
        <a:bodyPr/>
        <a:lstStyle/>
        <a:p>
          <a:endParaRPr lang="en-US"/>
        </a:p>
      </dgm:t>
    </dgm:pt>
    <dgm:pt modelId="{F3BC9C08-C554-43CC-90C1-9EF44C74DBDC}" type="sibTrans" cxnId="{BC3DB146-D993-4F06-84A6-9C66B6FA3363}">
      <dgm:prSet/>
      <dgm:spPr/>
      <dgm:t>
        <a:bodyPr/>
        <a:lstStyle/>
        <a:p>
          <a:endParaRPr lang="en-US"/>
        </a:p>
      </dgm:t>
    </dgm:pt>
    <dgm:pt modelId="{7E49C52D-3688-4B76-B7B4-BF41F1D654A6}">
      <dgm:prSet/>
      <dgm:spPr/>
      <dgm:t>
        <a:bodyPr/>
        <a:lstStyle/>
        <a:p>
          <a:r>
            <a:rPr lang="en-US" b="0" i="0"/>
            <a:t>Maintaining access for safety during climate events is priority</a:t>
          </a:r>
          <a:endParaRPr lang="en-US"/>
        </a:p>
      </dgm:t>
    </dgm:pt>
    <dgm:pt modelId="{16C6C0E9-9DCD-406E-BD22-A7FA8636B18D}" type="parTrans" cxnId="{0A0FDD27-D5E5-4E2D-AB6E-D8D23D9B7302}">
      <dgm:prSet/>
      <dgm:spPr/>
      <dgm:t>
        <a:bodyPr/>
        <a:lstStyle/>
        <a:p>
          <a:endParaRPr lang="en-US"/>
        </a:p>
      </dgm:t>
    </dgm:pt>
    <dgm:pt modelId="{1FFD9F82-E162-431E-B674-A726F88ED450}" type="sibTrans" cxnId="{0A0FDD27-D5E5-4E2D-AB6E-D8D23D9B7302}">
      <dgm:prSet/>
      <dgm:spPr/>
      <dgm:t>
        <a:bodyPr/>
        <a:lstStyle/>
        <a:p>
          <a:endParaRPr lang="en-US"/>
        </a:p>
      </dgm:t>
    </dgm:pt>
    <dgm:pt modelId="{4B4CE50D-CA0D-4EBF-BC3A-7861030F4B0C}">
      <dgm:prSet/>
      <dgm:spPr/>
      <dgm:t>
        <a:bodyPr/>
        <a:lstStyle/>
        <a:p>
          <a:r>
            <a:rPr lang="en-US" b="0" i="0"/>
            <a:t>Particular concern for farm workers, people with asthma, and people who might become stranded by wildfire or floods</a:t>
          </a:r>
          <a:endParaRPr lang="en-US"/>
        </a:p>
      </dgm:t>
    </dgm:pt>
    <dgm:pt modelId="{89509558-F299-4135-B0C0-D3A708CBA3D8}" type="parTrans" cxnId="{329538BB-5AF8-4742-BEC0-88D109C04F84}">
      <dgm:prSet/>
      <dgm:spPr/>
      <dgm:t>
        <a:bodyPr/>
        <a:lstStyle/>
        <a:p>
          <a:endParaRPr lang="en-US"/>
        </a:p>
      </dgm:t>
    </dgm:pt>
    <dgm:pt modelId="{D5D10791-81AC-429A-BC74-86EFBA6216E9}" type="sibTrans" cxnId="{329538BB-5AF8-4742-BEC0-88D109C04F84}">
      <dgm:prSet/>
      <dgm:spPr/>
      <dgm:t>
        <a:bodyPr/>
        <a:lstStyle/>
        <a:p>
          <a:endParaRPr lang="en-US"/>
        </a:p>
      </dgm:t>
    </dgm:pt>
    <dgm:pt modelId="{B3E68FEE-FC7A-4745-85F7-B7E4D56BA390}">
      <dgm:prSet/>
      <dgm:spPr/>
      <dgm:t>
        <a:bodyPr/>
        <a:lstStyle/>
        <a:p>
          <a:r>
            <a:rPr lang="en-US" b="0" i="0"/>
            <a:t>Providing comfort during transit journeys is important</a:t>
          </a:r>
          <a:endParaRPr lang="en-US"/>
        </a:p>
      </dgm:t>
    </dgm:pt>
    <dgm:pt modelId="{9F89B8E3-F9DA-4377-BB0B-998B8879D0EC}" type="parTrans" cxnId="{4519D92E-F926-45EF-A41E-F7E63B3F0CE9}">
      <dgm:prSet/>
      <dgm:spPr/>
      <dgm:t>
        <a:bodyPr/>
        <a:lstStyle/>
        <a:p>
          <a:endParaRPr lang="en-US"/>
        </a:p>
      </dgm:t>
    </dgm:pt>
    <dgm:pt modelId="{7FB9677B-AFC6-42C7-A2A6-B6F388A2D471}" type="sibTrans" cxnId="{4519D92E-F926-45EF-A41E-F7E63B3F0CE9}">
      <dgm:prSet/>
      <dgm:spPr/>
      <dgm:t>
        <a:bodyPr/>
        <a:lstStyle/>
        <a:p>
          <a:endParaRPr lang="en-US"/>
        </a:p>
      </dgm:t>
    </dgm:pt>
    <dgm:pt modelId="{6513A658-828C-48B5-B5B5-4472924713F7}">
      <dgm:prSet/>
      <dgm:spPr/>
      <dgm:t>
        <a:bodyPr/>
        <a:lstStyle/>
        <a:p>
          <a:r>
            <a:rPr lang="en-US"/>
            <a:t>Language and broadband access are major concerns related to communication during emergency response</a:t>
          </a:r>
        </a:p>
      </dgm:t>
    </dgm:pt>
    <dgm:pt modelId="{291D59A2-54AD-40B7-9107-E3B8B007330F}" type="parTrans" cxnId="{0BCC30EC-B679-4328-99E8-CA35E51E793F}">
      <dgm:prSet/>
      <dgm:spPr/>
      <dgm:t>
        <a:bodyPr/>
        <a:lstStyle/>
        <a:p>
          <a:endParaRPr lang="en-US"/>
        </a:p>
      </dgm:t>
    </dgm:pt>
    <dgm:pt modelId="{4D68C848-C701-48BF-B3E6-D7212FD66E13}" type="sibTrans" cxnId="{0BCC30EC-B679-4328-99E8-CA35E51E793F}">
      <dgm:prSet/>
      <dgm:spPr/>
      <dgm:t>
        <a:bodyPr/>
        <a:lstStyle/>
        <a:p>
          <a:endParaRPr lang="en-US"/>
        </a:p>
      </dgm:t>
    </dgm:pt>
    <dgm:pt modelId="{AD6EEC32-678B-4E96-B957-06AD3E3103F5}">
      <dgm:prSet/>
      <dgm:spPr/>
      <dgm:t>
        <a:bodyPr/>
        <a:lstStyle/>
        <a:p>
          <a:r>
            <a:rPr lang="en-US" b="0" i="0"/>
            <a:t>Transportation resilience projects should also support community resilience to hazards</a:t>
          </a:r>
          <a:endParaRPr lang="en-US"/>
        </a:p>
      </dgm:t>
    </dgm:pt>
    <dgm:pt modelId="{CE215947-CC73-47A8-BE73-42E4ECA15EA2}" type="parTrans" cxnId="{BBAACE1F-BA41-4D5B-8A76-937518A6CC37}">
      <dgm:prSet/>
      <dgm:spPr/>
      <dgm:t>
        <a:bodyPr/>
        <a:lstStyle/>
        <a:p>
          <a:endParaRPr lang="en-US"/>
        </a:p>
      </dgm:t>
    </dgm:pt>
    <dgm:pt modelId="{CF1A53F2-918C-46A6-84A3-6591DE593A8E}" type="sibTrans" cxnId="{BBAACE1F-BA41-4D5B-8A76-937518A6CC37}">
      <dgm:prSet/>
      <dgm:spPr/>
      <dgm:t>
        <a:bodyPr/>
        <a:lstStyle/>
        <a:p>
          <a:endParaRPr lang="en-US"/>
        </a:p>
      </dgm:t>
    </dgm:pt>
    <dgm:pt modelId="{1D8E684A-90FF-46ED-9EE4-5858A62286CB}" type="pres">
      <dgm:prSet presAssocID="{7E7F0CEF-7183-4C07-9514-DF68FB41703C}" presName="diagram" presStyleCnt="0">
        <dgm:presLayoutVars>
          <dgm:dir/>
          <dgm:resizeHandles val="exact"/>
        </dgm:presLayoutVars>
      </dgm:prSet>
      <dgm:spPr/>
    </dgm:pt>
    <dgm:pt modelId="{77A09091-227D-4C32-9706-37C3FA0DACDF}" type="pres">
      <dgm:prSet presAssocID="{5AAE7CC6-D15E-4CA5-A599-EEB788CAECD3}" presName="node" presStyleLbl="node1" presStyleIdx="0" presStyleCnt="6">
        <dgm:presLayoutVars>
          <dgm:bulletEnabled val="1"/>
        </dgm:presLayoutVars>
      </dgm:prSet>
      <dgm:spPr/>
    </dgm:pt>
    <dgm:pt modelId="{CA8AFF58-D523-4290-86CE-5343232F243F}" type="pres">
      <dgm:prSet presAssocID="{F3BC9C08-C554-43CC-90C1-9EF44C74DBDC}" presName="sibTrans" presStyleCnt="0"/>
      <dgm:spPr/>
    </dgm:pt>
    <dgm:pt modelId="{9A5E65EA-0364-42CB-987E-F9E79A3B3611}" type="pres">
      <dgm:prSet presAssocID="{4B4CE50D-CA0D-4EBF-BC3A-7861030F4B0C}" presName="node" presStyleLbl="node1" presStyleIdx="1" presStyleCnt="6">
        <dgm:presLayoutVars>
          <dgm:bulletEnabled val="1"/>
        </dgm:presLayoutVars>
      </dgm:prSet>
      <dgm:spPr/>
    </dgm:pt>
    <dgm:pt modelId="{03872191-4FBE-4062-BEA9-35D5BA4C1129}" type="pres">
      <dgm:prSet presAssocID="{D5D10791-81AC-429A-BC74-86EFBA6216E9}" presName="sibTrans" presStyleCnt="0"/>
      <dgm:spPr/>
    </dgm:pt>
    <dgm:pt modelId="{5C6D6A5B-273D-459B-BF43-873191F12988}" type="pres">
      <dgm:prSet presAssocID="{AD6EEC32-678B-4E96-B957-06AD3E3103F5}" presName="node" presStyleLbl="node1" presStyleIdx="2" presStyleCnt="6">
        <dgm:presLayoutVars>
          <dgm:bulletEnabled val="1"/>
        </dgm:presLayoutVars>
      </dgm:prSet>
      <dgm:spPr/>
    </dgm:pt>
    <dgm:pt modelId="{1F881D52-3D51-43E7-A1FA-27A0AAFB95DD}" type="pres">
      <dgm:prSet presAssocID="{CF1A53F2-918C-46A6-84A3-6591DE593A8E}" presName="sibTrans" presStyleCnt="0"/>
      <dgm:spPr/>
    </dgm:pt>
    <dgm:pt modelId="{28D8463D-98EE-44E8-9B98-11FD70141789}" type="pres">
      <dgm:prSet presAssocID="{6513A658-828C-48B5-B5B5-4472924713F7}" presName="node" presStyleLbl="node1" presStyleIdx="3" presStyleCnt="6">
        <dgm:presLayoutVars>
          <dgm:bulletEnabled val="1"/>
        </dgm:presLayoutVars>
      </dgm:prSet>
      <dgm:spPr/>
    </dgm:pt>
    <dgm:pt modelId="{C7057A3D-7FF0-4AFE-BE8E-FA2421150B95}" type="pres">
      <dgm:prSet presAssocID="{4D68C848-C701-48BF-B3E6-D7212FD66E13}" presName="sibTrans" presStyleCnt="0"/>
      <dgm:spPr/>
    </dgm:pt>
    <dgm:pt modelId="{375E8F3F-6FB6-444A-A041-FD7EF2C350E0}" type="pres">
      <dgm:prSet presAssocID="{7E49C52D-3688-4B76-B7B4-BF41F1D654A6}" presName="node" presStyleLbl="node1" presStyleIdx="4" presStyleCnt="6">
        <dgm:presLayoutVars>
          <dgm:bulletEnabled val="1"/>
        </dgm:presLayoutVars>
      </dgm:prSet>
      <dgm:spPr/>
    </dgm:pt>
    <dgm:pt modelId="{F0B65DC5-2865-4E16-8619-866C3D712991}" type="pres">
      <dgm:prSet presAssocID="{1FFD9F82-E162-431E-B674-A726F88ED450}" presName="sibTrans" presStyleCnt="0"/>
      <dgm:spPr/>
    </dgm:pt>
    <dgm:pt modelId="{823FFD51-8CFF-461C-9836-947D2F0C714C}" type="pres">
      <dgm:prSet presAssocID="{B3E68FEE-FC7A-4745-85F7-B7E4D56BA390}" presName="node" presStyleLbl="node1" presStyleIdx="5" presStyleCnt="6">
        <dgm:presLayoutVars>
          <dgm:bulletEnabled val="1"/>
        </dgm:presLayoutVars>
      </dgm:prSet>
      <dgm:spPr/>
    </dgm:pt>
  </dgm:ptLst>
  <dgm:cxnLst>
    <dgm:cxn modelId="{BBAACE1F-BA41-4D5B-8A76-937518A6CC37}" srcId="{7E7F0CEF-7183-4C07-9514-DF68FB41703C}" destId="{AD6EEC32-678B-4E96-B957-06AD3E3103F5}" srcOrd="2" destOrd="0" parTransId="{CE215947-CC73-47A8-BE73-42E4ECA15EA2}" sibTransId="{CF1A53F2-918C-46A6-84A3-6591DE593A8E}"/>
    <dgm:cxn modelId="{0A0FDD27-D5E5-4E2D-AB6E-D8D23D9B7302}" srcId="{7E7F0CEF-7183-4C07-9514-DF68FB41703C}" destId="{7E49C52D-3688-4B76-B7B4-BF41F1D654A6}" srcOrd="4" destOrd="0" parTransId="{16C6C0E9-9DCD-406E-BD22-A7FA8636B18D}" sibTransId="{1FFD9F82-E162-431E-B674-A726F88ED450}"/>
    <dgm:cxn modelId="{299DC22D-CF47-4B26-B677-1B247334F8E0}" type="presOf" srcId="{4B4CE50D-CA0D-4EBF-BC3A-7861030F4B0C}" destId="{9A5E65EA-0364-42CB-987E-F9E79A3B3611}" srcOrd="0" destOrd="0" presId="urn:microsoft.com/office/officeart/2005/8/layout/default"/>
    <dgm:cxn modelId="{4519D92E-F926-45EF-A41E-F7E63B3F0CE9}" srcId="{7E7F0CEF-7183-4C07-9514-DF68FB41703C}" destId="{B3E68FEE-FC7A-4745-85F7-B7E4D56BA390}" srcOrd="5" destOrd="0" parTransId="{9F89B8E3-F9DA-4377-BB0B-998B8879D0EC}" sibTransId="{7FB9677B-AFC6-42C7-A2A6-B6F388A2D471}"/>
    <dgm:cxn modelId="{CC7D833B-1C04-4A4E-9C11-0426D6F4E60F}" type="presOf" srcId="{B3E68FEE-FC7A-4745-85F7-B7E4D56BA390}" destId="{823FFD51-8CFF-461C-9836-947D2F0C714C}" srcOrd="0" destOrd="0" presId="urn:microsoft.com/office/officeart/2005/8/layout/default"/>
    <dgm:cxn modelId="{BC3DB146-D993-4F06-84A6-9C66B6FA3363}" srcId="{7E7F0CEF-7183-4C07-9514-DF68FB41703C}" destId="{5AAE7CC6-D15E-4CA5-A599-EEB788CAECD3}" srcOrd="0" destOrd="0" parTransId="{CF3FA83B-7CAB-4B42-902F-963511F3EC39}" sibTransId="{F3BC9C08-C554-43CC-90C1-9EF44C74DBDC}"/>
    <dgm:cxn modelId="{F6A16452-CEF7-4833-BC02-86CB7973D17C}" type="presOf" srcId="{7E49C52D-3688-4B76-B7B4-BF41F1D654A6}" destId="{375E8F3F-6FB6-444A-A041-FD7EF2C350E0}" srcOrd="0" destOrd="0" presId="urn:microsoft.com/office/officeart/2005/8/layout/default"/>
    <dgm:cxn modelId="{1B99137E-0E46-4EC4-9E19-CD4785BDDACC}" type="presOf" srcId="{6513A658-828C-48B5-B5B5-4472924713F7}" destId="{28D8463D-98EE-44E8-9B98-11FD70141789}" srcOrd="0" destOrd="0" presId="urn:microsoft.com/office/officeart/2005/8/layout/default"/>
    <dgm:cxn modelId="{3EDFDF7E-BF49-46DB-B3EB-0288124F70B6}" type="presOf" srcId="{5AAE7CC6-D15E-4CA5-A599-EEB788CAECD3}" destId="{77A09091-227D-4C32-9706-37C3FA0DACDF}" srcOrd="0" destOrd="0" presId="urn:microsoft.com/office/officeart/2005/8/layout/default"/>
    <dgm:cxn modelId="{B3B2887F-2DA5-45CF-9C7C-62997C0DB8C9}" type="presOf" srcId="{7E7F0CEF-7183-4C07-9514-DF68FB41703C}" destId="{1D8E684A-90FF-46ED-9EE4-5858A62286CB}" srcOrd="0" destOrd="0" presId="urn:microsoft.com/office/officeart/2005/8/layout/default"/>
    <dgm:cxn modelId="{329538BB-5AF8-4742-BEC0-88D109C04F84}" srcId="{7E7F0CEF-7183-4C07-9514-DF68FB41703C}" destId="{4B4CE50D-CA0D-4EBF-BC3A-7861030F4B0C}" srcOrd="1" destOrd="0" parTransId="{89509558-F299-4135-B0C0-D3A708CBA3D8}" sibTransId="{D5D10791-81AC-429A-BC74-86EFBA6216E9}"/>
    <dgm:cxn modelId="{A6A71FD2-4DA5-40BD-8EC7-55042B0562E4}" type="presOf" srcId="{AD6EEC32-678B-4E96-B957-06AD3E3103F5}" destId="{5C6D6A5B-273D-459B-BF43-873191F12988}" srcOrd="0" destOrd="0" presId="urn:microsoft.com/office/officeart/2005/8/layout/default"/>
    <dgm:cxn modelId="{0BCC30EC-B679-4328-99E8-CA35E51E793F}" srcId="{7E7F0CEF-7183-4C07-9514-DF68FB41703C}" destId="{6513A658-828C-48B5-B5B5-4472924713F7}" srcOrd="3" destOrd="0" parTransId="{291D59A2-54AD-40B7-9107-E3B8B007330F}" sibTransId="{4D68C848-C701-48BF-B3E6-D7212FD66E13}"/>
    <dgm:cxn modelId="{0B1D6D24-18B9-4A13-B0C7-A721EC8ABF3B}" type="presParOf" srcId="{1D8E684A-90FF-46ED-9EE4-5858A62286CB}" destId="{77A09091-227D-4C32-9706-37C3FA0DACDF}" srcOrd="0" destOrd="0" presId="urn:microsoft.com/office/officeart/2005/8/layout/default"/>
    <dgm:cxn modelId="{F41850F7-06E3-4918-8988-F59F94B16AF8}" type="presParOf" srcId="{1D8E684A-90FF-46ED-9EE4-5858A62286CB}" destId="{CA8AFF58-D523-4290-86CE-5343232F243F}" srcOrd="1" destOrd="0" presId="urn:microsoft.com/office/officeart/2005/8/layout/default"/>
    <dgm:cxn modelId="{2A974675-A411-473C-A183-6196E1B33545}" type="presParOf" srcId="{1D8E684A-90FF-46ED-9EE4-5858A62286CB}" destId="{9A5E65EA-0364-42CB-987E-F9E79A3B3611}" srcOrd="2" destOrd="0" presId="urn:microsoft.com/office/officeart/2005/8/layout/default"/>
    <dgm:cxn modelId="{41D6A5CD-D5BF-491C-B381-8FDD7CE10242}" type="presParOf" srcId="{1D8E684A-90FF-46ED-9EE4-5858A62286CB}" destId="{03872191-4FBE-4062-BEA9-35D5BA4C1129}" srcOrd="3" destOrd="0" presId="urn:microsoft.com/office/officeart/2005/8/layout/default"/>
    <dgm:cxn modelId="{8E3782B9-33C2-491C-B009-41AA02EC3055}" type="presParOf" srcId="{1D8E684A-90FF-46ED-9EE4-5858A62286CB}" destId="{5C6D6A5B-273D-459B-BF43-873191F12988}" srcOrd="4" destOrd="0" presId="urn:microsoft.com/office/officeart/2005/8/layout/default"/>
    <dgm:cxn modelId="{BA8F8B6C-1A00-4FC4-99AE-1145AB661866}" type="presParOf" srcId="{1D8E684A-90FF-46ED-9EE4-5858A62286CB}" destId="{1F881D52-3D51-43E7-A1FA-27A0AAFB95DD}" srcOrd="5" destOrd="0" presId="urn:microsoft.com/office/officeart/2005/8/layout/default"/>
    <dgm:cxn modelId="{83A2B0FE-50AB-452C-AD0D-B0C01CE02408}" type="presParOf" srcId="{1D8E684A-90FF-46ED-9EE4-5858A62286CB}" destId="{28D8463D-98EE-44E8-9B98-11FD70141789}" srcOrd="6" destOrd="0" presId="urn:microsoft.com/office/officeart/2005/8/layout/default"/>
    <dgm:cxn modelId="{69E35B02-EF8A-4DDC-9016-F94A0B673F97}" type="presParOf" srcId="{1D8E684A-90FF-46ED-9EE4-5858A62286CB}" destId="{C7057A3D-7FF0-4AFE-BE8E-FA2421150B95}" srcOrd="7" destOrd="0" presId="urn:microsoft.com/office/officeart/2005/8/layout/default"/>
    <dgm:cxn modelId="{AE75692E-3509-45DE-A1D3-37AE30749821}" type="presParOf" srcId="{1D8E684A-90FF-46ED-9EE4-5858A62286CB}" destId="{375E8F3F-6FB6-444A-A041-FD7EF2C350E0}" srcOrd="8" destOrd="0" presId="urn:microsoft.com/office/officeart/2005/8/layout/default"/>
    <dgm:cxn modelId="{E5EBE1B5-0E2A-496A-97C0-80EC8E477797}" type="presParOf" srcId="{1D8E684A-90FF-46ED-9EE4-5858A62286CB}" destId="{F0B65DC5-2865-4E16-8619-866C3D712991}" srcOrd="9" destOrd="0" presId="urn:microsoft.com/office/officeart/2005/8/layout/default"/>
    <dgm:cxn modelId="{489D68D2-837A-46C9-85C4-C2B9D4379DEA}" type="presParOf" srcId="{1D8E684A-90FF-46ED-9EE4-5858A62286CB}" destId="{823FFD51-8CFF-461C-9836-947D2F0C714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52936C-CF90-42A9-8C22-2455417F8365}"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US"/>
        </a:p>
      </dgm:t>
    </dgm:pt>
    <dgm:pt modelId="{0FB66D13-0E4F-4AB3-AD7D-6DB902672267}">
      <dgm:prSet/>
      <dgm:spPr/>
      <dgm:t>
        <a:bodyPr/>
        <a:lstStyle/>
        <a:p>
          <a:r>
            <a:rPr lang="en-US"/>
            <a:t>Urban Fresno</a:t>
          </a:r>
        </a:p>
      </dgm:t>
    </dgm:pt>
    <dgm:pt modelId="{26FAC760-23F0-483F-88F5-E243389AA004}" type="parTrans" cxnId="{2231CBDC-7341-434C-9BF5-C1BDEE4581D1}">
      <dgm:prSet/>
      <dgm:spPr/>
      <dgm:t>
        <a:bodyPr/>
        <a:lstStyle/>
        <a:p>
          <a:endParaRPr lang="en-US"/>
        </a:p>
      </dgm:t>
    </dgm:pt>
    <dgm:pt modelId="{D0ED001E-20A4-444E-9C00-835C4FC49277}" type="sibTrans" cxnId="{2231CBDC-7341-434C-9BF5-C1BDEE4581D1}">
      <dgm:prSet/>
      <dgm:spPr/>
      <dgm:t>
        <a:bodyPr/>
        <a:lstStyle/>
        <a:p>
          <a:endParaRPr lang="en-US"/>
        </a:p>
      </dgm:t>
    </dgm:pt>
    <dgm:pt modelId="{356CB54F-FA37-4E98-A8D4-EEC1C901339E}">
      <dgm:prSet/>
      <dgm:spPr/>
      <dgm:t>
        <a:bodyPr/>
        <a:lstStyle/>
        <a:p>
          <a:r>
            <a:rPr lang="en-US"/>
            <a:t>West Fresno</a:t>
          </a:r>
        </a:p>
      </dgm:t>
    </dgm:pt>
    <dgm:pt modelId="{3E9BF416-D44B-487A-A389-4A8E828480FF}" type="parTrans" cxnId="{E555BBBA-D3F1-430A-8F4D-98717BC7D22D}">
      <dgm:prSet/>
      <dgm:spPr/>
      <dgm:t>
        <a:bodyPr/>
        <a:lstStyle/>
        <a:p>
          <a:endParaRPr lang="en-US"/>
        </a:p>
      </dgm:t>
    </dgm:pt>
    <dgm:pt modelId="{0BF900A4-2746-4FFE-8469-5218204A5C83}" type="sibTrans" cxnId="{E555BBBA-D3F1-430A-8F4D-98717BC7D22D}">
      <dgm:prSet/>
      <dgm:spPr/>
      <dgm:t>
        <a:bodyPr/>
        <a:lstStyle/>
        <a:p>
          <a:endParaRPr lang="en-US"/>
        </a:p>
      </dgm:t>
    </dgm:pt>
    <dgm:pt modelId="{D6CB0A52-2124-418B-9036-FF340993A84D}">
      <dgm:prSet/>
      <dgm:spPr/>
      <dgm:t>
        <a:bodyPr/>
        <a:lstStyle/>
        <a:p>
          <a:r>
            <a:rPr lang="en-US"/>
            <a:t>East Fresno</a:t>
          </a:r>
        </a:p>
      </dgm:t>
    </dgm:pt>
    <dgm:pt modelId="{4B08DD5B-6DA3-4D0E-ABEA-2CC7A91E6E97}" type="parTrans" cxnId="{CBAE6FB5-7DAF-4444-80B9-B60C282D2CCC}">
      <dgm:prSet/>
      <dgm:spPr/>
      <dgm:t>
        <a:bodyPr/>
        <a:lstStyle/>
        <a:p>
          <a:endParaRPr lang="en-US"/>
        </a:p>
      </dgm:t>
    </dgm:pt>
    <dgm:pt modelId="{5B98B6AE-4071-4D90-9394-7F0339EAB649}" type="sibTrans" cxnId="{CBAE6FB5-7DAF-4444-80B9-B60C282D2CCC}">
      <dgm:prSet/>
      <dgm:spPr/>
      <dgm:t>
        <a:bodyPr/>
        <a:lstStyle/>
        <a:p>
          <a:endParaRPr lang="en-US"/>
        </a:p>
      </dgm:t>
    </dgm:pt>
    <dgm:pt modelId="{FC2E0C26-6CE4-41F3-9984-DCFCAA5FB888}">
      <dgm:prSet custT="1"/>
      <dgm:spPr/>
      <dgm:t>
        <a:bodyPr/>
        <a:lstStyle/>
        <a:p>
          <a:pPr algn="ctr">
            <a:buNone/>
          </a:pPr>
          <a:r>
            <a:rPr lang="en-US" sz="2000" b="1" i="0" kern="1200">
              <a:solidFill>
                <a:schemeClr val="accent2"/>
              </a:solidFill>
              <a:latin typeface="Times New Roman"/>
              <a:ea typeface="+mn-ea"/>
              <a:cs typeface="+mn-cs"/>
            </a:rPr>
            <a:t>Fresno Disaster Prep Workshop </a:t>
          </a:r>
          <a:br>
            <a:rPr lang="en-US" sz="2000" b="1" i="0" kern="1200">
              <a:solidFill>
                <a:srgbClr val="32A4A0"/>
              </a:solidFill>
              <a:latin typeface="Times New Roman"/>
              <a:ea typeface="+mn-ea"/>
              <a:cs typeface="+mn-cs"/>
            </a:rPr>
          </a:br>
          <a:r>
            <a:rPr lang="en-US" sz="1200" b="0" i="0" kern="1200">
              <a:solidFill>
                <a:srgbClr val="000000">
                  <a:hueOff val="0"/>
                  <a:satOff val="0"/>
                  <a:lumOff val="0"/>
                  <a:alphaOff val="0"/>
                </a:srgbClr>
              </a:solidFill>
              <a:latin typeface="Times New Roman"/>
              <a:ea typeface="+mn-ea"/>
              <a:cs typeface="+mn-cs"/>
            </a:rPr>
            <a:t>Mar 8, engaged 55 people</a:t>
          </a:r>
          <a:endParaRPr lang="en-US" sz="2000" b="1" i="0" kern="1200">
            <a:solidFill>
              <a:srgbClr val="7D4196"/>
            </a:solidFill>
            <a:latin typeface="Times New Roman"/>
            <a:ea typeface="+mn-ea"/>
            <a:cs typeface="+mn-cs"/>
          </a:endParaRPr>
        </a:p>
      </dgm:t>
    </dgm:pt>
    <dgm:pt modelId="{22543554-7215-4F03-9AA5-83574D44C40E}" type="parTrans" cxnId="{492BF9A5-286F-4936-AF63-698658F84401}">
      <dgm:prSet/>
      <dgm:spPr/>
      <dgm:t>
        <a:bodyPr/>
        <a:lstStyle/>
        <a:p>
          <a:endParaRPr lang="en-US"/>
        </a:p>
      </dgm:t>
    </dgm:pt>
    <dgm:pt modelId="{D67D1E96-9790-470F-9F5C-BBF41F70F357}" type="sibTrans" cxnId="{492BF9A5-286F-4936-AF63-698658F84401}">
      <dgm:prSet/>
      <dgm:spPr/>
      <dgm:t>
        <a:bodyPr/>
        <a:lstStyle/>
        <a:p>
          <a:endParaRPr lang="en-US"/>
        </a:p>
      </dgm:t>
    </dgm:pt>
    <dgm:pt modelId="{55018A40-AC2E-4861-A8DF-128481CD27A7}">
      <dgm:prSet custT="1"/>
      <dgm:spPr/>
      <dgm:t>
        <a:bodyPr/>
        <a:lstStyle/>
        <a:p>
          <a:pPr marL="228600" lvl="1" indent="-228600" algn="ctr" defTabSz="889000">
            <a:lnSpc>
              <a:spcPct val="90000"/>
            </a:lnSpc>
            <a:spcBef>
              <a:spcPct val="0"/>
            </a:spcBef>
            <a:spcAft>
              <a:spcPct val="15000"/>
            </a:spcAft>
            <a:buNone/>
          </a:pPr>
          <a:r>
            <a:rPr lang="en-US" sz="2000" b="1" i="0" kern="1200">
              <a:solidFill>
                <a:srgbClr val="005AAA"/>
              </a:solidFill>
              <a:latin typeface="Times New Roman"/>
              <a:ea typeface="+mn-ea"/>
              <a:cs typeface="+mn-cs"/>
            </a:rPr>
            <a:t>Mendota Open Market</a:t>
          </a:r>
          <a:br>
            <a:rPr lang="en-US" sz="2000" b="1" i="0" kern="1200">
              <a:solidFill>
                <a:srgbClr val="000000">
                  <a:hueOff val="0"/>
                  <a:satOff val="0"/>
                  <a:lumOff val="0"/>
                  <a:alphaOff val="0"/>
                </a:srgbClr>
              </a:solidFill>
              <a:latin typeface="Times New Roman"/>
              <a:ea typeface="+mn-ea"/>
              <a:cs typeface="+mn-cs"/>
            </a:rPr>
          </a:br>
          <a:r>
            <a:rPr lang="en-US" sz="1200" b="0" i="0" kern="1200"/>
            <a:t>Mar 26, engaged 60-65 people </a:t>
          </a:r>
          <a:br>
            <a:rPr lang="en-US" sz="1600" b="0" i="0" kern="1200"/>
          </a:br>
          <a:br>
            <a:rPr lang="en-US" sz="1600" b="0" i="0" kern="1200"/>
          </a:br>
          <a:r>
            <a:rPr lang="en-US" sz="1800" kern="1200">
              <a:solidFill>
                <a:srgbClr val="000000">
                  <a:hueOff val="0"/>
                  <a:satOff val="0"/>
                  <a:lumOff val="0"/>
                  <a:alphaOff val="0"/>
                </a:srgbClr>
              </a:solidFill>
              <a:latin typeface="Times New Roman"/>
              <a:ea typeface="+mn-ea"/>
              <a:cs typeface="Arial" panose="020B0604020202020204" pitchFamily="34" charset="0"/>
            </a:rPr>
            <a:t>Community concerns:</a:t>
          </a:r>
          <a:br>
            <a:rPr lang="en-US" sz="1800" kern="1200">
              <a:solidFill>
                <a:srgbClr val="000000">
                  <a:hueOff val="0"/>
                  <a:satOff val="0"/>
                  <a:lumOff val="0"/>
                  <a:alphaOff val="0"/>
                </a:srgbClr>
              </a:solidFill>
              <a:latin typeface="Times New Roman"/>
              <a:ea typeface="+mn-ea"/>
              <a:cs typeface="Arial" panose="020B0604020202020204" pitchFamily="34" charset="0"/>
            </a:rPr>
          </a:br>
          <a:r>
            <a:rPr lang="en-US" sz="1800" kern="1200">
              <a:solidFill>
                <a:srgbClr val="000000">
                  <a:hueOff val="0"/>
                  <a:satOff val="0"/>
                  <a:lumOff val="0"/>
                  <a:alphaOff val="0"/>
                </a:srgbClr>
              </a:solidFill>
              <a:latin typeface="Times New Roman"/>
              <a:ea typeface="+mn-ea"/>
              <a:cs typeface="Arial" panose="020B0604020202020204" pitchFamily="34" charset="0"/>
            </a:rPr>
            <a:t>Flooding along Hwy 180 disrupts traffic access </a:t>
          </a:r>
          <a:br>
            <a:rPr lang="en-US" sz="1800" kern="1200">
              <a:solidFill>
                <a:srgbClr val="000000">
                  <a:hueOff val="0"/>
                  <a:satOff val="0"/>
                  <a:lumOff val="0"/>
                  <a:alphaOff val="0"/>
                </a:srgbClr>
              </a:solidFill>
              <a:latin typeface="Times New Roman"/>
              <a:ea typeface="+mn-ea"/>
              <a:cs typeface="Arial" panose="020B0604020202020204" pitchFamily="34" charset="0"/>
            </a:rPr>
          </a:br>
          <a:br>
            <a:rPr lang="en-US" sz="1800" kern="1200">
              <a:solidFill>
                <a:srgbClr val="000000">
                  <a:hueOff val="0"/>
                  <a:satOff val="0"/>
                  <a:lumOff val="0"/>
                  <a:alphaOff val="0"/>
                </a:srgbClr>
              </a:solidFill>
              <a:latin typeface="Times New Roman"/>
              <a:ea typeface="+mn-ea"/>
              <a:cs typeface="Arial" panose="020B0604020202020204" pitchFamily="34" charset="0"/>
            </a:rPr>
          </a:br>
          <a:r>
            <a:rPr lang="en-US" sz="1800" kern="1200">
              <a:solidFill>
                <a:srgbClr val="000000">
                  <a:hueOff val="0"/>
                  <a:satOff val="0"/>
                  <a:lumOff val="0"/>
                  <a:alphaOff val="0"/>
                </a:srgbClr>
              </a:solidFill>
              <a:latin typeface="Times New Roman"/>
              <a:ea typeface="+mn-ea"/>
              <a:cs typeface="Arial" panose="020B0604020202020204" pitchFamily="34" charset="0"/>
            </a:rPr>
            <a:t>Farm workers have limited transportation options </a:t>
          </a:r>
        </a:p>
      </dgm:t>
    </dgm:pt>
    <dgm:pt modelId="{0DEA8544-42C1-445C-B634-331CFDCA1DAD}" type="parTrans" cxnId="{B4462A91-F84F-4E42-8AF2-E80024E16136}">
      <dgm:prSet/>
      <dgm:spPr/>
      <dgm:t>
        <a:bodyPr/>
        <a:lstStyle/>
        <a:p>
          <a:endParaRPr lang="en-US"/>
        </a:p>
      </dgm:t>
    </dgm:pt>
    <dgm:pt modelId="{DB7E65BE-8627-45C9-A960-00571702C8B6}" type="sibTrans" cxnId="{B4462A91-F84F-4E42-8AF2-E80024E16136}">
      <dgm:prSet/>
      <dgm:spPr/>
      <dgm:t>
        <a:bodyPr/>
        <a:lstStyle/>
        <a:p>
          <a:endParaRPr lang="en-US"/>
        </a:p>
      </dgm:t>
    </dgm:pt>
    <dgm:pt modelId="{C81B4C91-40B9-4DD9-B37E-F1A63B2DB51B}">
      <dgm:prSet custT="1"/>
      <dgm:spPr/>
      <dgm:t>
        <a:bodyPr/>
        <a:lstStyle/>
        <a:p>
          <a:pPr algn="ctr">
            <a:buNone/>
          </a:pPr>
          <a:r>
            <a:rPr lang="en-US" sz="2000" b="1" i="0" kern="1200">
              <a:solidFill>
                <a:schemeClr val="accent4"/>
              </a:solidFill>
              <a:latin typeface="Times New Roman"/>
              <a:ea typeface="+mn-ea"/>
              <a:cs typeface="+mn-cs"/>
            </a:rPr>
            <a:t>Street Eats (Reedley)</a:t>
          </a:r>
          <a:br>
            <a:rPr lang="en-US" sz="1600" b="1" i="0" kern="1200">
              <a:latin typeface="+mj-lt"/>
              <a:cs typeface="Arial" panose="020B0604020202020204" pitchFamily="34" charset="0"/>
            </a:rPr>
          </a:br>
          <a:r>
            <a:rPr lang="en-US" sz="1200" b="0" i="0" kern="1200">
              <a:latin typeface="+mj-lt"/>
              <a:cs typeface="Arial" panose="020B0604020202020204" pitchFamily="34" charset="0"/>
            </a:rPr>
            <a:t>Feb 28, </a:t>
          </a:r>
          <a:r>
            <a:rPr lang="en-US" sz="1200" i="0" kern="1200">
              <a:latin typeface="+mj-lt"/>
              <a:cs typeface="Arial" panose="020B0604020202020204" pitchFamily="34" charset="0"/>
            </a:rPr>
            <a:t>engaged 40-50 people</a:t>
          </a:r>
          <a:br>
            <a:rPr lang="en-US" sz="1600" i="1" kern="1200"/>
          </a:br>
          <a:r>
            <a:rPr lang="en-US" sz="2000" b="1" i="0" kern="1200">
              <a:solidFill>
                <a:schemeClr val="accent4"/>
              </a:solidFill>
              <a:latin typeface="Times New Roman"/>
              <a:ea typeface="+mn-ea"/>
              <a:cs typeface="+mn-cs"/>
            </a:rPr>
            <a:t>Auberry Earth Day </a:t>
          </a:r>
          <a:br>
            <a:rPr lang="en-US" sz="1600" i="1" kern="1200"/>
          </a:br>
          <a:r>
            <a:rPr lang="en-US" sz="1200" i="0" kern="1200"/>
            <a:t>Apr 12, 15-20 people </a:t>
          </a:r>
          <a:br>
            <a:rPr lang="en-US" sz="1200" i="1" kern="1200"/>
          </a:br>
          <a:br>
            <a:rPr lang="en-US" sz="1800" i="1" kern="1200"/>
          </a:br>
          <a:r>
            <a:rPr lang="en-US" sz="1800" kern="1200">
              <a:solidFill>
                <a:srgbClr val="000000">
                  <a:hueOff val="0"/>
                  <a:satOff val="0"/>
                  <a:lumOff val="0"/>
                  <a:alphaOff val="0"/>
                </a:srgbClr>
              </a:solidFill>
              <a:latin typeface="Times New Roman"/>
              <a:ea typeface="+mn-ea"/>
              <a:cs typeface="+mn-cs"/>
            </a:rPr>
            <a:t>Community concerns</a:t>
          </a:r>
          <a:r>
            <a:rPr lang="en-US" sz="1800" i="1" kern="1200"/>
            <a:t>:</a:t>
          </a:r>
          <a:br>
            <a:rPr lang="en-US" sz="1800" i="1" kern="1200"/>
          </a:br>
          <a:r>
            <a:rPr lang="en-US" sz="1800" kern="1200">
              <a:solidFill>
                <a:srgbClr val="000000">
                  <a:hueOff val="0"/>
                  <a:satOff val="0"/>
                  <a:lumOff val="0"/>
                  <a:alphaOff val="0"/>
                </a:srgbClr>
              </a:solidFill>
              <a:latin typeface="Times New Roman"/>
              <a:ea typeface="+mn-ea"/>
              <a:cs typeface="+mn-cs"/>
            </a:rPr>
            <a:t>Wi</a:t>
          </a:r>
          <a:r>
            <a:rPr lang="en-US" sz="1800" kern="1200">
              <a:latin typeface="Times New Roman"/>
            </a:rPr>
            <a:t>ldfire</a:t>
          </a:r>
          <a:r>
            <a:rPr lang="en-US" sz="1800" kern="1200"/>
            <a:t> &amp; flooding impacts to roads; less concerned w/ transit &amp; heat</a:t>
          </a:r>
          <a:br>
            <a:rPr lang="en-US" sz="1800" kern="1200"/>
          </a:br>
          <a:br>
            <a:rPr lang="en-US" sz="1800" kern="1200"/>
          </a:br>
          <a:r>
            <a:rPr lang="en-US" sz="1800" kern="1200"/>
            <a:t>Community wildfire preparedness</a:t>
          </a:r>
        </a:p>
      </dgm:t>
    </dgm:pt>
    <dgm:pt modelId="{A5F656F1-A007-4D6E-8F01-FA59CDD564FE}" type="parTrans" cxnId="{9E0F4248-DCC4-4EE5-8DCE-07C3D57FFB9A}">
      <dgm:prSet/>
      <dgm:spPr/>
      <dgm:t>
        <a:bodyPr/>
        <a:lstStyle/>
        <a:p>
          <a:endParaRPr lang="en-US"/>
        </a:p>
      </dgm:t>
    </dgm:pt>
    <dgm:pt modelId="{E3A87B4D-4281-4A11-ADC0-612F5DD9998A}" type="sibTrans" cxnId="{9E0F4248-DCC4-4EE5-8DCE-07C3D57FFB9A}">
      <dgm:prSet/>
      <dgm:spPr/>
      <dgm:t>
        <a:bodyPr/>
        <a:lstStyle/>
        <a:p>
          <a:endParaRPr lang="en-US"/>
        </a:p>
      </dgm:t>
    </dgm:pt>
    <dgm:pt modelId="{8454D800-B981-4940-AF28-3B8A1A8CB2D1}">
      <dgm:prSet custT="1"/>
      <dgm:spPr/>
      <dgm:t>
        <a:bodyPr/>
        <a:lstStyle/>
        <a:p>
          <a:pPr algn="ctr">
            <a:buNone/>
          </a:pPr>
          <a:r>
            <a:rPr lang="en-US" sz="2000" b="1" i="0" kern="1200">
              <a:solidFill>
                <a:srgbClr val="7D4196"/>
              </a:solidFill>
              <a:latin typeface="Times New Roman"/>
              <a:ea typeface="+mn-ea"/>
              <a:cs typeface="+mn-cs"/>
            </a:rPr>
            <a:t>Hoover High School Regional Family Engagement</a:t>
          </a:r>
          <a:endParaRPr lang="en-US" sz="2000" b="1" i="0" kern="1200">
            <a:latin typeface="+mj-lt"/>
            <a:cs typeface="Arial" panose="020B0604020202020204" pitchFamily="34" charset="0"/>
          </a:endParaRPr>
        </a:p>
      </dgm:t>
    </dgm:pt>
    <dgm:pt modelId="{EFE146ED-77B0-488C-A528-7F98F1A2DD58}" type="parTrans" cxnId="{3FE5BF96-3DA5-484A-9474-289940930727}">
      <dgm:prSet/>
      <dgm:spPr/>
      <dgm:t>
        <a:bodyPr/>
        <a:lstStyle/>
        <a:p>
          <a:endParaRPr lang="en-US"/>
        </a:p>
      </dgm:t>
    </dgm:pt>
    <dgm:pt modelId="{E7E3F443-04C0-4EAA-91BC-74959D09C1D8}" type="sibTrans" cxnId="{3FE5BF96-3DA5-484A-9474-289940930727}">
      <dgm:prSet/>
      <dgm:spPr/>
      <dgm:t>
        <a:bodyPr/>
        <a:lstStyle/>
        <a:p>
          <a:endParaRPr lang="en-US"/>
        </a:p>
      </dgm:t>
    </dgm:pt>
    <dgm:pt modelId="{DFD23A47-8CCE-4474-97D9-2A9D5C450638}">
      <dgm:prSet custT="1"/>
      <dgm:spPr/>
      <dgm:t>
        <a:bodyPr/>
        <a:lstStyle/>
        <a:p>
          <a:pPr algn="ctr">
            <a:buNone/>
          </a:pPr>
          <a:r>
            <a:rPr lang="en-US" sz="1200" b="0" i="0" kern="1200">
              <a:solidFill>
                <a:srgbClr val="000000">
                  <a:hueOff val="0"/>
                  <a:satOff val="0"/>
                  <a:lumOff val="0"/>
                  <a:alphaOff val="0"/>
                </a:srgbClr>
              </a:solidFill>
              <a:latin typeface="Times New Roman"/>
              <a:ea typeface="+mn-ea"/>
              <a:cs typeface="+mn-cs"/>
            </a:rPr>
            <a:t>March 19, 200-225 people</a:t>
          </a:r>
        </a:p>
      </dgm:t>
    </dgm:pt>
    <dgm:pt modelId="{3C1384B7-1886-4078-8499-E134E8E07429}" type="parTrans" cxnId="{DAB9A7F3-2309-4F30-A49F-396570DFFFE9}">
      <dgm:prSet/>
      <dgm:spPr/>
      <dgm:t>
        <a:bodyPr/>
        <a:lstStyle/>
        <a:p>
          <a:endParaRPr lang="en-US"/>
        </a:p>
      </dgm:t>
    </dgm:pt>
    <dgm:pt modelId="{62A589E6-3D85-4CD1-BD78-0204C26D941A}" type="sibTrans" cxnId="{DAB9A7F3-2309-4F30-A49F-396570DFFFE9}">
      <dgm:prSet/>
      <dgm:spPr/>
      <dgm:t>
        <a:bodyPr/>
        <a:lstStyle/>
        <a:p>
          <a:endParaRPr lang="en-US"/>
        </a:p>
      </dgm:t>
    </dgm:pt>
    <dgm:pt modelId="{B110A0DE-C84F-43AB-B47C-DBF29973DCFD}">
      <dgm:prSet custT="1"/>
      <dgm:spPr/>
      <dgm:t>
        <a:bodyPr/>
        <a:lstStyle/>
        <a:p>
          <a:pPr algn="ctr">
            <a:buNone/>
          </a:pPr>
          <a:r>
            <a:rPr lang="en-US" sz="2000" b="1" i="0" kern="1200">
              <a:solidFill>
                <a:srgbClr val="7D4196"/>
              </a:solidFill>
              <a:latin typeface="Times New Roman"/>
              <a:ea typeface="+mn-ea"/>
              <a:cs typeface="+mn-cs"/>
            </a:rPr>
            <a:t>Southeast Family Fair </a:t>
          </a:r>
        </a:p>
      </dgm:t>
    </dgm:pt>
    <dgm:pt modelId="{DF5B2C36-C9E9-4800-804C-FD7B8A521879}" type="parTrans" cxnId="{64261BF3-0F80-49E0-AC1B-0B726A6CEB95}">
      <dgm:prSet/>
      <dgm:spPr/>
      <dgm:t>
        <a:bodyPr/>
        <a:lstStyle/>
        <a:p>
          <a:endParaRPr lang="en-US"/>
        </a:p>
      </dgm:t>
    </dgm:pt>
    <dgm:pt modelId="{3ED69CAF-74F5-40FC-85F8-5BD2A6063349}" type="sibTrans" cxnId="{64261BF3-0F80-49E0-AC1B-0B726A6CEB95}">
      <dgm:prSet/>
      <dgm:spPr/>
      <dgm:t>
        <a:bodyPr/>
        <a:lstStyle/>
        <a:p>
          <a:endParaRPr lang="en-US"/>
        </a:p>
      </dgm:t>
    </dgm:pt>
    <dgm:pt modelId="{41545328-BE31-45CA-AFFB-97D135D3E6E1}">
      <dgm:prSet custT="1"/>
      <dgm:spPr/>
      <dgm:t>
        <a:bodyPr/>
        <a:lstStyle/>
        <a:p>
          <a:pPr algn="ctr">
            <a:buNone/>
          </a:pPr>
          <a:r>
            <a:rPr lang="en-US" sz="1200" b="0" i="0" kern="1200">
              <a:solidFill>
                <a:srgbClr val="000000">
                  <a:hueOff val="0"/>
                  <a:satOff val="0"/>
                  <a:lumOff val="0"/>
                  <a:alphaOff val="0"/>
                </a:srgbClr>
              </a:solidFill>
              <a:latin typeface="Times New Roman"/>
              <a:ea typeface="+mn-ea"/>
              <a:cs typeface="+mn-cs"/>
            </a:rPr>
            <a:t>March 15, 50-60 people</a:t>
          </a:r>
        </a:p>
      </dgm:t>
    </dgm:pt>
    <dgm:pt modelId="{C59816B8-A411-4B64-AB16-705A6C7E2820}" type="parTrans" cxnId="{7B3491E1-F2DC-4B60-BFE9-C61F5FC27880}">
      <dgm:prSet/>
      <dgm:spPr/>
      <dgm:t>
        <a:bodyPr/>
        <a:lstStyle/>
        <a:p>
          <a:endParaRPr lang="en-US"/>
        </a:p>
      </dgm:t>
    </dgm:pt>
    <dgm:pt modelId="{0C2765D8-EBE1-4E16-A09E-A02A3B35D9C5}" type="sibTrans" cxnId="{7B3491E1-F2DC-4B60-BFE9-C61F5FC27880}">
      <dgm:prSet/>
      <dgm:spPr/>
      <dgm:t>
        <a:bodyPr/>
        <a:lstStyle/>
        <a:p>
          <a:endParaRPr lang="en-US"/>
        </a:p>
      </dgm:t>
    </dgm:pt>
    <dgm:pt modelId="{AE140103-8B17-4FF8-9A60-78BB6FF028E0}">
      <dgm:prSet custT="1"/>
      <dgm:spPr/>
      <dgm:t>
        <a:bodyPr/>
        <a:lstStyle/>
        <a:p>
          <a:pPr algn="ctr">
            <a:buNone/>
          </a:pPr>
          <a:r>
            <a:rPr lang="en-US" sz="1800" kern="1200">
              <a:latin typeface="+mj-lt"/>
              <a:cs typeface="Arial" panose="020B0604020202020204" pitchFamily="34" charset="0"/>
            </a:rPr>
            <a:t>Community concerns: </a:t>
          </a:r>
          <a:br>
            <a:rPr lang="en-US" sz="1800" kern="1200">
              <a:latin typeface="+mj-lt"/>
              <a:cs typeface="Arial" panose="020B0604020202020204" pitchFamily="34" charset="0"/>
            </a:rPr>
          </a:br>
          <a:r>
            <a:rPr lang="en-US" sz="1800" kern="1200">
              <a:latin typeface="+mj-lt"/>
              <a:cs typeface="Arial" panose="020B0604020202020204" pitchFamily="34" charset="0"/>
            </a:rPr>
            <a:t>road flooding &amp; transit heat impacts</a:t>
          </a:r>
          <a:endParaRPr lang="en-US" sz="1800" b="0" i="0" kern="1200">
            <a:solidFill>
              <a:srgbClr val="000000">
                <a:hueOff val="0"/>
                <a:satOff val="0"/>
                <a:lumOff val="0"/>
                <a:alphaOff val="0"/>
              </a:srgbClr>
            </a:solidFill>
            <a:latin typeface="Times New Roman"/>
            <a:ea typeface="+mn-ea"/>
            <a:cs typeface="+mn-cs"/>
          </a:endParaRPr>
        </a:p>
      </dgm:t>
    </dgm:pt>
    <dgm:pt modelId="{93B0985D-6927-4D02-BEFC-A6C199F38E9C}" type="parTrans" cxnId="{CA272D1E-A822-4C8F-B207-06AA94D9B12E}">
      <dgm:prSet/>
      <dgm:spPr/>
      <dgm:t>
        <a:bodyPr/>
        <a:lstStyle/>
        <a:p>
          <a:endParaRPr lang="en-US"/>
        </a:p>
      </dgm:t>
    </dgm:pt>
    <dgm:pt modelId="{9E54A514-8074-4464-BBA8-5223AE55F12E}" type="sibTrans" cxnId="{CA272D1E-A822-4C8F-B207-06AA94D9B12E}">
      <dgm:prSet/>
      <dgm:spPr/>
      <dgm:t>
        <a:bodyPr/>
        <a:lstStyle/>
        <a:p>
          <a:endParaRPr lang="en-US"/>
        </a:p>
      </dgm:t>
    </dgm:pt>
    <dgm:pt modelId="{AD751F03-F6DC-4E18-A2E1-5479889F9AC4}">
      <dgm:prSet custT="1"/>
      <dgm:spPr/>
      <dgm:t>
        <a:bodyPr/>
        <a:lstStyle/>
        <a:p>
          <a:pPr algn="ctr">
            <a:buNone/>
          </a:pPr>
          <a:endParaRPr lang="en-US" sz="1800" b="0" i="0" kern="1200">
            <a:solidFill>
              <a:srgbClr val="000000">
                <a:hueOff val="0"/>
                <a:satOff val="0"/>
                <a:lumOff val="0"/>
                <a:alphaOff val="0"/>
              </a:srgbClr>
            </a:solidFill>
            <a:latin typeface="Times New Roman"/>
            <a:ea typeface="+mn-ea"/>
            <a:cs typeface="+mn-cs"/>
          </a:endParaRPr>
        </a:p>
      </dgm:t>
    </dgm:pt>
    <dgm:pt modelId="{7E891F22-E494-495F-B81C-D2E6A0C0AC8D}" type="parTrans" cxnId="{65151E88-E1CC-4DE5-86DF-94A2EDDB08D0}">
      <dgm:prSet/>
      <dgm:spPr/>
      <dgm:t>
        <a:bodyPr/>
        <a:lstStyle/>
        <a:p>
          <a:endParaRPr lang="en-US"/>
        </a:p>
      </dgm:t>
    </dgm:pt>
    <dgm:pt modelId="{D7375981-E0EF-44D4-B497-4ABDD7644600}" type="sibTrans" cxnId="{65151E88-E1CC-4DE5-86DF-94A2EDDB08D0}">
      <dgm:prSet/>
      <dgm:spPr/>
      <dgm:t>
        <a:bodyPr/>
        <a:lstStyle/>
        <a:p>
          <a:endParaRPr lang="en-US"/>
        </a:p>
      </dgm:t>
    </dgm:pt>
    <dgm:pt modelId="{28305F2D-C9B0-4B03-91EB-2FD888ADBAFE}" type="pres">
      <dgm:prSet presAssocID="{A952936C-CF90-42A9-8C22-2455417F8365}" presName="diagram" presStyleCnt="0">
        <dgm:presLayoutVars>
          <dgm:dir/>
          <dgm:animLvl val="lvl"/>
          <dgm:resizeHandles val="exact"/>
        </dgm:presLayoutVars>
      </dgm:prSet>
      <dgm:spPr/>
    </dgm:pt>
    <dgm:pt modelId="{58D89651-C8CD-4335-B483-B0D1F631481A}" type="pres">
      <dgm:prSet presAssocID="{0FB66D13-0E4F-4AB3-AD7D-6DB902672267}" presName="compNode" presStyleCnt="0"/>
      <dgm:spPr/>
    </dgm:pt>
    <dgm:pt modelId="{DFDB6B3E-0321-48BB-93C6-479E7C8536FE}" type="pres">
      <dgm:prSet presAssocID="{0FB66D13-0E4F-4AB3-AD7D-6DB902672267}" presName="childRect" presStyleLbl="bgAcc1" presStyleIdx="0" presStyleCnt="3" custScaleX="97115" custScaleY="183209">
        <dgm:presLayoutVars>
          <dgm:bulletEnabled val="1"/>
        </dgm:presLayoutVars>
      </dgm:prSet>
      <dgm:spPr/>
    </dgm:pt>
    <dgm:pt modelId="{EC084DE8-6228-4DA4-8C97-2F46F241D1EB}" type="pres">
      <dgm:prSet presAssocID="{0FB66D13-0E4F-4AB3-AD7D-6DB902672267}" presName="parentText" presStyleLbl="node1" presStyleIdx="0" presStyleCnt="0">
        <dgm:presLayoutVars>
          <dgm:chMax val="0"/>
          <dgm:bulletEnabled val="1"/>
        </dgm:presLayoutVars>
      </dgm:prSet>
      <dgm:spPr/>
    </dgm:pt>
    <dgm:pt modelId="{B3BDB153-DF6B-4C26-A84B-183F0FDE6DC0}" type="pres">
      <dgm:prSet presAssocID="{0FB66D13-0E4F-4AB3-AD7D-6DB902672267}" presName="parentRect" presStyleLbl="alignNode1" presStyleIdx="0" presStyleCnt="3"/>
      <dgm:spPr/>
    </dgm:pt>
    <dgm:pt modelId="{8A84410E-2703-457C-91DA-DF579AE51CED}" type="pres">
      <dgm:prSet presAssocID="{0FB66D13-0E4F-4AB3-AD7D-6DB902672267}" presName="adorn" presStyleLbl="fgAccFollowNode1" presStyleIdx="0" presStyleCnt="3"/>
      <dgm:spPr>
        <a:blipFill rotWithShape="1">
          <a:blip xmlns:r="http://schemas.openxmlformats.org/officeDocument/2006/relationships" r:embed="rId1"/>
          <a:srcRect/>
          <a:stretch>
            <a:fillRect l="-13000" r="-13000"/>
          </a:stretch>
        </a:blipFill>
      </dgm:spPr>
    </dgm:pt>
    <dgm:pt modelId="{71EF0F56-2A75-4743-AF2B-4D8A24BC512D}" type="pres">
      <dgm:prSet presAssocID="{D0ED001E-20A4-444E-9C00-835C4FC49277}" presName="sibTrans" presStyleLbl="sibTrans2D1" presStyleIdx="0" presStyleCnt="0"/>
      <dgm:spPr/>
    </dgm:pt>
    <dgm:pt modelId="{699111DF-93A0-45CA-B5D3-F577ACAAAD38}" type="pres">
      <dgm:prSet presAssocID="{356CB54F-FA37-4E98-A8D4-EEC1C901339E}" presName="compNode" presStyleCnt="0"/>
      <dgm:spPr/>
    </dgm:pt>
    <dgm:pt modelId="{2FCDF38C-26C3-4257-ACB0-28557FE87FAF}" type="pres">
      <dgm:prSet presAssocID="{356CB54F-FA37-4E98-A8D4-EEC1C901339E}" presName="childRect" presStyleLbl="bgAcc1" presStyleIdx="1" presStyleCnt="3" custScaleX="106583" custScaleY="175124">
        <dgm:presLayoutVars>
          <dgm:bulletEnabled val="1"/>
        </dgm:presLayoutVars>
      </dgm:prSet>
      <dgm:spPr/>
    </dgm:pt>
    <dgm:pt modelId="{1F64BACA-2825-470D-BC56-F50B94AEFE61}" type="pres">
      <dgm:prSet presAssocID="{356CB54F-FA37-4E98-A8D4-EEC1C901339E}" presName="parentText" presStyleLbl="node1" presStyleIdx="0" presStyleCnt="0">
        <dgm:presLayoutVars>
          <dgm:chMax val="0"/>
          <dgm:bulletEnabled val="1"/>
        </dgm:presLayoutVars>
      </dgm:prSet>
      <dgm:spPr/>
    </dgm:pt>
    <dgm:pt modelId="{9CF74C2E-C26E-4F38-94D3-5E43324BD558}" type="pres">
      <dgm:prSet presAssocID="{356CB54F-FA37-4E98-A8D4-EEC1C901339E}" presName="parentRect" presStyleLbl="alignNode1" presStyleIdx="1" presStyleCnt="3"/>
      <dgm:spPr/>
    </dgm:pt>
    <dgm:pt modelId="{62C82693-86EC-4BF2-8D49-91D786EE5BC8}" type="pres">
      <dgm:prSet presAssocID="{356CB54F-FA37-4E98-A8D4-EEC1C901339E}" presName="adorn" presStyleLbl="fgAccFollowNode1" presStyleIdx="1" presStyleCnt="3"/>
      <dgm:spPr>
        <a:blipFill rotWithShape="1">
          <a:blip xmlns:r="http://schemas.openxmlformats.org/officeDocument/2006/relationships" r:embed="rId2"/>
          <a:srcRect/>
          <a:stretch>
            <a:fillRect l="-17000" r="-17000"/>
          </a:stretch>
        </a:blipFill>
      </dgm:spPr>
    </dgm:pt>
    <dgm:pt modelId="{A2BBBC84-8A63-400F-ADE9-D78E55644A57}" type="pres">
      <dgm:prSet presAssocID="{0BF900A4-2746-4FFE-8469-5218204A5C83}" presName="sibTrans" presStyleLbl="sibTrans2D1" presStyleIdx="0" presStyleCnt="0"/>
      <dgm:spPr/>
    </dgm:pt>
    <dgm:pt modelId="{B926567D-FB9F-4D42-B6E8-524F42357D15}" type="pres">
      <dgm:prSet presAssocID="{D6CB0A52-2124-418B-9036-FF340993A84D}" presName="compNode" presStyleCnt="0"/>
      <dgm:spPr/>
    </dgm:pt>
    <dgm:pt modelId="{C1D7842F-1D2E-45BF-B4D9-0374FB223F1D}" type="pres">
      <dgm:prSet presAssocID="{D6CB0A52-2124-418B-9036-FF340993A84D}" presName="childRect" presStyleLbl="bgAcc1" presStyleIdx="2" presStyleCnt="3" custScaleX="101364" custScaleY="169581">
        <dgm:presLayoutVars>
          <dgm:bulletEnabled val="1"/>
        </dgm:presLayoutVars>
      </dgm:prSet>
      <dgm:spPr/>
    </dgm:pt>
    <dgm:pt modelId="{F9E56235-2129-4581-BA1F-39704646541D}" type="pres">
      <dgm:prSet presAssocID="{D6CB0A52-2124-418B-9036-FF340993A84D}" presName="parentText" presStyleLbl="node1" presStyleIdx="0" presStyleCnt="0">
        <dgm:presLayoutVars>
          <dgm:chMax val="0"/>
          <dgm:bulletEnabled val="1"/>
        </dgm:presLayoutVars>
      </dgm:prSet>
      <dgm:spPr/>
    </dgm:pt>
    <dgm:pt modelId="{8EEA23F8-16B6-4AA5-A9B2-779FD6FA0DD3}" type="pres">
      <dgm:prSet presAssocID="{D6CB0A52-2124-418B-9036-FF340993A84D}" presName="parentRect" presStyleLbl="alignNode1" presStyleIdx="2" presStyleCnt="3"/>
      <dgm:spPr/>
    </dgm:pt>
    <dgm:pt modelId="{DD1A2BE2-B3ED-4688-BF86-2BAC94AE0A68}" type="pres">
      <dgm:prSet presAssocID="{D6CB0A52-2124-418B-9036-FF340993A84D}" presName="adorn" presStyleLbl="fgAccFollowNode1" presStyleIdx="2" presStyleCnt="3"/>
      <dgm:spPr>
        <a:blipFill rotWithShape="1">
          <a:blip xmlns:r="http://schemas.openxmlformats.org/officeDocument/2006/relationships" r:embed="rId3"/>
          <a:srcRect/>
          <a:stretch>
            <a:fillRect t="-17000" b="-17000"/>
          </a:stretch>
        </a:blipFill>
      </dgm:spPr>
    </dgm:pt>
  </dgm:ptLst>
  <dgm:cxnLst>
    <dgm:cxn modelId="{C09BB20C-4021-41E3-877A-BC750E01FB98}" type="presOf" srcId="{D6CB0A52-2124-418B-9036-FF340993A84D}" destId="{F9E56235-2129-4581-BA1F-39704646541D}" srcOrd="0" destOrd="0" presId="urn:microsoft.com/office/officeart/2005/8/layout/bList2"/>
    <dgm:cxn modelId="{881AE314-1D1E-4CE0-88A0-0F5A1671F857}" type="presOf" srcId="{C81B4C91-40B9-4DD9-B37E-F1A63B2DB51B}" destId="{C1D7842F-1D2E-45BF-B4D9-0374FB223F1D}" srcOrd="0" destOrd="0" presId="urn:microsoft.com/office/officeart/2005/8/layout/bList2"/>
    <dgm:cxn modelId="{CA272D1E-A822-4C8F-B207-06AA94D9B12E}" srcId="{0FB66D13-0E4F-4AB3-AD7D-6DB902672267}" destId="{AE140103-8B17-4FF8-9A60-78BB6FF028E0}" srcOrd="6" destOrd="0" parTransId="{93B0985D-6927-4D02-BEFC-A6C199F38E9C}" sibTransId="{9E54A514-8074-4464-BBA8-5223AE55F12E}"/>
    <dgm:cxn modelId="{77345035-3771-43AE-884E-475C32C0EA12}" type="presOf" srcId="{D0ED001E-20A4-444E-9C00-835C4FC49277}" destId="{71EF0F56-2A75-4743-AF2B-4D8A24BC512D}" srcOrd="0" destOrd="0" presId="urn:microsoft.com/office/officeart/2005/8/layout/bList2"/>
    <dgm:cxn modelId="{02E1BD36-F76D-423A-8D16-D92C03FA7338}" type="presOf" srcId="{FC2E0C26-6CE4-41F3-9984-DCFCAA5FB888}" destId="{DFDB6B3E-0321-48BB-93C6-479E7C8536FE}" srcOrd="0" destOrd="0" presId="urn:microsoft.com/office/officeart/2005/8/layout/bList2"/>
    <dgm:cxn modelId="{331D933F-6C4E-469F-9D3A-BFC563CA4BE1}" type="presOf" srcId="{AE140103-8B17-4FF8-9A60-78BB6FF028E0}" destId="{DFDB6B3E-0321-48BB-93C6-479E7C8536FE}" srcOrd="0" destOrd="6" presId="urn:microsoft.com/office/officeart/2005/8/layout/bList2"/>
    <dgm:cxn modelId="{9E0F4248-DCC4-4EE5-8DCE-07C3D57FFB9A}" srcId="{D6CB0A52-2124-418B-9036-FF340993A84D}" destId="{C81B4C91-40B9-4DD9-B37E-F1A63B2DB51B}" srcOrd="0" destOrd="0" parTransId="{A5F656F1-A007-4D6E-8F01-FA59CDD564FE}" sibTransId="{E3A87B4D-4281-4A11-ADC0-612F5DD9998A}"/>
    <dgm:cxn modelId="{65151E88-E1CC-4DE5-86DF-94A2EDDB08D0}" srcId="{0FB66D13-0E4F-4AB3-AD7D-6DB902672267}" destId="{AD751F03-F6DC-4E18-A2E1-5479889F9AC4}" srcOrd="5" destOrd="0" parTransId="{7E891F22-E494-495F-B81C-D2E6A0C0AC8D}" sibTransId="{D7375981-E0EF-44D4-B497-4ABDD7644600}"/>
    <dgm:cxn modelId="{8C80698C-6F07-410F-ACD8-93D3ACFEB6C5}" type="presOf" srcId="{356CB54F-FA37-4E98-A8D4-EEC1C901339E}" destId="{1F64BACA-2825-470D-BC56-F50B94AEFE61}" srcOrd="0" destOrd="0" presId="urn:microsoft.com/office/officeart/2005/8/layout/bList2"/>
    <dgm:cxn modelId="{D5A97C8E-217A-4EAA-BFE1-EE88A00FE92B}" type="presOf" srcId="{0BF900A4-2746-4FFE-8469-5218204A5C83}" destId="{A2BBBC84-8A63-400F-ADE9-D78E55644A57}" srcOrd="0" destOrd="0" presId="urn:microsoft.com/office/officeart/2005/8/layout/bList2"/>
    <dgm:cxn modelId="{2943B790-BD58-4255-AA61-844C3196B18A}" type="presOf" srcId="{D6CB0A52-2124-418B-9036-FF340993A84D}" destId="{8EEA23F8-16B6-4AA5-A9B2-779FD6FA0DD3}" srcOrd="1" destOrd="0" presId="urn:microsoft.com/office/officeart/2005/8/layout/bList2"/>
    <dgm:cxn modelId="{B4462A91-F84F-4E42-8AF2-E80024E16136}" srcId="{356CB54F-FA37-4E98-A8D4-EEC1C901339E}" destId="{55018A40-AC2E-4861-A8DF-128481CD27A7}" srcOrd="0" destOrd="0" parTransId="{0DEA8544-42C1-445C-B634-331CFDCA1DAD}" sibTransId="{DB7E65BE-8627-45C9-A960-00571702C8B6}"/>
    <dgm:cxn modelId="{3FE5BF96-3DA5-484A-9474-289940930727}" srcId="{0FB66D13-0E4F-4AB3-AD7D-6DB902672267}" destId="{8454D800-B981-4940-AF28-3B8A1A8CB2D1}" srcOrd="3" destOrd="0" parTransId="{EFE146ED-77B0-488C-A528-7F98F1A2DD58}" sibTransId="{E7E3F443-04C0-4EAA-91BC-74959D09C1D8}"/>
    <dgm:cxn modelId="{89B9259F-0A75-434B-874E-5CD09E31F58D}" type="presOf" srcId="{0FB66D13-0E4F-4AB3-AD7D-6DB902672267}" destId="{B3BDB153-DF6B-4C26-A84B-183F0FDE6DC0}" srcOrd="1" destOrd="0" presId="urn:microsoft.com/office/officeart/2005/8/layout/bList2"/>
    <dgm:cxn modelId="{492BF9A5-286F-4936-AF63-698658F84401}" srcId="{0FB66D13-0E4F-4AB3-AD7D-6DB902672267}" destId="{FC2E0C26-6CE4-41F3-9984-DCFCAA5FB888}" srcOrd="0" destOrd="0" parTransId="{22543554-7215-4F03-9AA5-83574D44C40E}" sibTransId="{D67D1E96-9790-470F-9F5C-BBF41F70F357}"/>
    <dgm:cxn modelId="{1A2DECA6-8249-407A-A8DA-AEA6BE2742A8}" type="presOf" srcId="{DFD23A47-8CCE-4474-97D9-2A9D5C450638}" destId="{DFDB6B3E-0321-48BB-93C6-479E7C8536FE}" srcOrd="0" destOrd="4" presId="urn:microsoft.com/office/officeart/2005/8/layout/bList2"/>
    <dgm:cxn modelId="{E723E5AC-BEE7-4E1F-A312-ADF83D4AA899}" type="presOf" srcId="{B110A0DE-C84F-43AB-B47C-DBF29973DCFD}" destId="{DFDB6B3E-0321-48BB-93C6-479E7C8536FE}" srcOrd="0" destOrd="1" presId="urn:microsoft.com/office/officeart/2005/8/layout/bList2"/>
    <dgm:cxn modelId="{196194AD-393A-458B-8827-040E87AB1E96}" type="presOf" srcId="{41545328-BE31-45CA-AFFB-97D135D3E6E1}" destId="{DFDB6B3E-0321-48BB-93C6-479E7C8536FE}" srcOrd="0" destOrd="2" presId="urn:microsoft.com/office/officeart/2005/8/layout/bList2"/>
    <dgm:cxn modelId="{CBAE6FB5-7DAF-4444-80B9-B60C282D2CCC}" srcId="{A952936C-CF90-42A9-8C22-2455417F8365}" destId="{D6CB0A52-2124-418B-9036-FF340993A84D}" srcOrd="2" destOrd="0" parTransId="{4B08DD5B-6DA3-4D0E-ABEA-2CC7A91E6E97}" sibTransId="{5B98B6AE-4071-4D90-9394-7F0339EAB649}"/>
    <dgm:cxn modelId="{E555BBBA-D3F1-430A-8F4D-98717BC7D22D}" srcId="{A952936C-CF90-42A9-8C22-2455417F8365}" destId="{356CB54F-FA37-4E98-A8D4-EEC1C901339E}" srcOrd="1" destOrd="0" parTransId="{3E9BF416-D44B-487A-A389-4A8E828480FF}" sibTransId="{0BF900A4-2746-4FFE-8469-5218204A5C83}"/>
    <dgm:cxn modelId="{F28AC7BB-4DE8-411F-ACF0-BCA30456C9EE}" type="presOf" srcId="{356CB54F-FA37-4E98-A8D4-EEC1C901339E}" destId="{9CF74C2E-C26E-4F38-94D3-5E43324BD558}" srcOrd="1" destOrd="0" presId="urn:microsoft.com/office/officeart/2005/8/layout/bList2"/>
    <dgm:cxn modelId="{0E87D9C2-9D0E-4C19-84BA-C8B3CC81306B}" type="presOf" srcId="{0FB66D13-0E4F-4AB3-AD7D-6DB902672267}" destId="{EC084DE8-6228-4DA4-8C97-2F46F241D1EB}" srcOrd="0" destOrd="0" presId="urn:microsoft.com/office/officeart/2005/8/layout/bList2"/>
    <dgm:cxn modelId="{2231CBDC-7341-434C-9BF5-C1BDEE4581D1}" srcId="{A952936C-CF90-42A9-8C22-2455417F8365}" destId="{0FB66D13-0E4F-4AB3-AD7D-6DB902672267}" srcOrd="0" destOrd="0" parTransId="{26FAC760-23F0-483F-88F5-E243389AA004}" sibTransId="{D0ED001E-20A4-444E-9C00-835C4FC49277}"/>
    <dgm:cxn modelId="{7B3491E1-F2DC-4B60-BFE9-C61F5FC27880}" srcId="{0FB66D13-0E4F-4AB3-AD7D-6DB902672267}" destId="{41545328-BE31-45CA-AFFB-97D135D3E6E1}" srcOrd="2" destOrd="0" parTransId="{C59816B8-A411-4B64-AB16-705A6C7E2820}" sibTransId="{0C2765D8-EBE1-4E16-A09E-A02A3B35D9C5}"/>
    <dgm:cxn modelId="{7B1160E8-AC6C-4285-9A05-7240C95DD156}" type="presOf" srcId="{8454D800-B981-4940-AF28-3B8A1A8CB2D1}" destId="{DFDB6B3E-0321-48BB-93C6-479E7C8536FE}" srcOrd="0" destOrd="3" presId="urn:microsoft.com/office/officeart/2005/8/layout/bList2"/>
    <dgm:cxn modelId="{F5C582EB-A8A4-4BFB-9978-3817117AA138}" type="presOf" srcId="{A952936C-CF90-42A9-8C22-2455417F8365}" destId="{28305F2D-C9B0-4B03-91EB-2FD888ADBAFE}" srcOrd="0" destOrd="0" presId="urn:microsoft.com/office/officeart/2005/8/layout/bList2"/>
    <dgm:cxn modelId="{CEAFD4EB-78CD-4097-8DCC-0E5DC8F8C1DC}" type="presOf" srcId="{55018A40-AC2E-4861-A8DF-128481CD27A7}" destId="{2FCDF38C-26C3-4257-ACB0-28557FE87FAF}" srcOrd="0" destOrd="0" presId="urn:microsoft.com/office/officeart/2005/8/layout/bList2"/>
    <dgm:cxn modelId="{64261BF3-0F80-49E0-AC1B-0B726A6CEB95}" srcId="{0FB66D13-0E4F-4AB3-AD7D-6DB902672267}" destId="{B110A0DE-C84F-43AB-B47C-DBF29973DCFD}" srcOrd="1" destOrd="0" parTransId="{DF5B2C36-C9E9-4800-804C-FD7B8A521879}" sibTransId="{3ED69CAF-74F5-40FC-85F8-5BD2A6063349}"/>
    <dgm:cxn modelId="{DAB9A7F3-2309-4F30-A49F-396570DFFFE9}" srcId="{0FB66D13-0E4F-4AB3-AD7D-6DB902672267}" destId="{DFD23A47-8CCE-4474-97D9-2A9D5C450638}" srcOrd="4" destOrd="0" parTransId="{3C1384B7-1886-4078-8499-E134E8E07429}" sibTransId="{62A589E6-3D85-4CD1-BD78-0204C26D941A}"/>
    <dgm:cxn modelId="{83A496FE-57E4-4326-BEE8-DDB037D832D8}" type="presOf" srcId="{AD751F03-F6DC-4E18-A2E1-5479889F9AC4}" destId="{DFDB6B3E-0321-48BB-93C6-479E7C8536FE}" srcOrd="0" destOrd="5" presId="urn:microsoft.com/office/officeart/2005/8/layout/bList2"/>
    <dgm:cxn modelId="{AA91FF47-3ACF-4120-807C-3D9C5DE8C5F8}" type="presParOf" srcId="{28305F2D-C9B0-4B03-91EB-2FD888ADBAFE}" destId="{58D89651-C8CD-4335-B483-B0D1F631481A}" srcOrd="0" destOrd="0" presId="urn:microsoft.com/office/officeart/2005/8/layout/bList2"/>
    <dgm:cxn modelId="{7A5F1E66-41C8-4CED-8BA1-9F435E960229}" type="presParOf" srcId="{58D89651-C8CD-4335-B483-B0D1F631481A}" destId="{DFDB6B3E-0321-48BB-93C6-479E7C8536FE}" srcOrd="0" destOrd="0" presId="urn:microsoft.com/office/officeart/2005/8/layout/bList2"/>
    <dgm:cxn modelId="{7F113C85-294B-47F9-9AA3-502A6C02D4DC}" type="presParOf" srcId="{58D89651-C8CD-4335-B483-B0D1F631481A}" destId="{EC084DE8-6228-4DA4-8C97-2F46F241D1EB}" srcOrd="1" destOrd="0" presId="urn:microsoft.com/office/officeart/2005/8/layout/bList2"/>
    <dgm:cxn modelId="{1869FFEE-5EDA-4E3F-A96D-C9D60B6A3F19}" type="presParOf" srcId="{58D89651-C8CD-4335-B483-B0D1F631481A}" destId="{B3BDB153-DF6B-4C26-A84B-183F0FDE6DC0}" srcOrd="2" destOrd="0" presId="urn:microsoft.com/office/officeart/2005/8/layout/bList2"/>
    <dgm:cxn modelId="{0B95745A-11DB-4D7F-A2ED-6A1F804EE78B}" type="presParOf" srcId="{58D89651-C8CD-4335-B483-B0D1F631481A}" destId="{8A84410E-2703-457C-91DA-DF579AE51CED}" srcOrd="3" destOrd="0" presId="urn:microsoft.com/office/officeart/2005/8/layout/bList2"/>
    <dgm:cxn modelId="{A9B527E3-BE4C-47D5-A842-3FE14CA08EF9}" type="presParOf" srcId="{28305F2D-C9B0-4B03-91EB-2FD888ADBAFE}" destId="{71EF0F56-2A75-4743-AF2B-4D8A24BC512D}" srcOrd="1" destOrd="0" presId="urn:microsoft.com/office/officeart/2005/8/layout/bList2"/>
    <dgm:cxn modelId="{7102DD69-654A-4410-8194-548328DE5AF9}" type="presParOf" srcId="{28305F2D-C9B0-4B03-91EB-2FD888ADBAFE}" destId="{699111DF-93A0-45CA-B5D3-F577ACAAAD38}" srcOrd="2" destOrd="0" presId="urn:microsoft.com/office/officeart/2005/8/layout/bList2"/>
    <dgm:cxn modelId="{FEA724F8-B5EF-4E73-91AA-B98DDCD0122E}" type="presParOf" srcId="{699111DF-93A0-45CA-B5D3-F577ACAAAD38}" destId="{2FCDF38C-26C3-4257-ACB0-28557FE87FAF}" srcOrd="0" destOrd="0" presId="urn:microsoft.com/office/officeart/2005/8/layout/bList2"/>
    <dgm:cxn modelId="{0E7FB36E-E327-4501-986F-B6E8F92488AB}" type="presParOf" srcId="{699111DF-93A0-45CA-B5D3-F577ACAAAD38}" destId="{1F64BACA-2825-470D-BC56-F50B94AEFE61}" srcOrd="1" destOrd="0" presId="urn:microsoft.com/office/officeart/2005/8/layout/bList2"/>
    <dgm:cxn modelId="{2E50EFBE-E63D-450E-9818-FC2B9F5C2F16}" type="presParOf" srcId="{699111DF-93A0-45CA-B5D3-F577ACAAAD38}" destId="{9CF74C2E-C26E-4F38-94D3-5E43324BD558}" srcOrd="2" destOrd="0" presId="urn:microsoft.com/office/officeart/2005/8/layout/bList2"/>
    <dgm:cxn modelId="{2B63D2DB-5164-4BDF-86A3-DDFB9FB1A945}" type="presParOf" srcId="{699111DF-93A0-45CA-B5D3-F577ACAAAD38}" destId="{62C82693-86EC-4BF2-8D49-91D786EE5BC8}" srcOrd="3" destOrd="0" presId="urn:microsoft.com/office/officeart/2005/8/layout/bList2"/>
    <dgm:cxn modelId="{095AF3F2-6776-4C39-A61E-CB810A12893C}" type="presParOf" srcId="{28305F2D-C9B0-4B03-91EB-2FD888ADBAFE}" destId="{A2BBBC84-8A63-400F-ADE9-D78E55644A57}" srcOrd="3" destOrd="0" presId="urn:microsoft.com/office/officeart/2005/8/layout/bList2"/>
    <dgm:cxn modelId="{3AC26B19-DE2B-4317-847C-02E8B58E8EA0}" type="presParOf" srcId="{28305F2D-C9B0-4B03-91EB-2FD888ADBAFE}" destId="{B926567D-FB9F-4D42-B6E8-524F42357D15}" srcOrd="4" destOrd="0" presId="urn:microsoft.com/office/officeart/2005/8/layout/bList2"/>
    <dgm:cxn modelId="{4A70D49A-C87B-4106-872D-7442A51C5DD7}" type="presParOf" srcId="{B926567D-FB9F-4D42-B6E8-524F42357D15}" destId="{C1D7842F-1D2E-45BF-B4D9-0374FB223F1D}" srcOrd="0" destOrd="0" presId="urn:microsoft.com/office/officeart/2005/8/layout/bList2"/>
    <dgm:cxn modelId="{25BC4AFE-8D9C-4633-8EFC-C160E97337FF}" type="presParOf" srcId="{B926567D-FB9F-4D42-B6E8-524F42357D15}" destId="{F9E56235-2129-4581-BA1F-39704646541D}" srcOrd="1" destOrd="0" presId="urn:microsoft.com/office/officeart/2005/8/layout/bList2"/>
    <dgm:cxn modelId="{13FB2007-7B8E-4726-B239-F7985CED31D8}" type="presParOf" srcId="{B926567D-FB9F-4D42-B6E8-524F42357D15}" destId="{8EEA23F8-16B6-4AA5-A9B2-779FD6FA0DD3}" srcOrd="2" destOrd="0" presId="urn:microsoft.com/office/officeart/2005/8/layout/bList2"/>
    <dgm:cxn modelId="{AC76A679-D733-482A-8C56-900C91EB7443}" type="presParOf" srcId="{B926567D-FB9F-4D42-B6E8-524F42357D15}" destId="{DD1A2BE2-B3ED-4688-BF86-2BAC94AE0A6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B2D9E0-9C94-4584-8771-117A1E27E9F3}"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5CBDD480-FB95-41FA-A3A4-76CA8E8B35B6}">
      <dgm:prSet/>
      <dgm:spPr/>
      <dgm:t>
        <a:bodyPr/>
        <a:lstStyle/>
        <a:p>
          <a:r>
            <a:rPr lang="en-US"/>
            <a:t>Coordination with first responders is essential for reducing impacts to isolated populations</a:t>
          </a:r>
        </a:p>
      </dgm:t>
    </dgm:pt>
    <dgm:pt modelId="{87F9994C-91CF-47A3-BD1C-1372B5AE1AA0}" type="parTrans" cxnId="{745DF8E0-E9BD-4DB0-B436-557E19017E52}">
      <dgm:prSet/>
      <dgm:spPr/>
      <dgm:t>
        <a:bodyPr/>
        <a:lstStyle/>
        <a:p>
          <a:endParaRPr lang="en-US"/>
        </a:p>
      </dgm:t>
    </dgm:pt>
    <dgm:pt modelId="{82D6197D-BEBC-462F-BAE7-022F971EFEED}" type="sibTrans" cxnId="{745DF8E0-E9BD-4DB0-B436-557E19017E52}">
      <dgm:prSet/>
      <dgm:spPr/>
      <dgm:t>
        <a:bodyPr/>
        <a:lstStyle/>
        <a:p>
          <a:endParaRPr lang="en-US"/>
        </a:p>
      </dgm:t>
    </dgm:pt>
    <dgm:pt modelId="{2F7B3ED9-439F-48B3-BB63-A9E6F3C2C57F}">
      <dgm:prSet/>
      <dgm:spPr/>
      <dgm:t>
        <a:bodyPr/>
        <a:lstStyle/>
        <a:p>
          <a:r>
            <a:rPr lang="en-US"/>
            <a:t>Road conditions, isolation, and limited access worsen impacts in rural areas</a:t>
          </a:r>
        </a:p>
      </dgm:t>
    </dgm:pt>
    <dgm:pt modelId="{17787AC9-2226-4967-B7D3-95977E620023}" type="parTrans" cxnId="{0B8E423A-9A7C-42D5-B8E8-691CB477B26B}">
      <dgm:prSet/>
      <dgm:spPr/>
      <dgm:t>
        <a:bodyPr/>
        <a:lstStyle/>
        <a:p>
          <a:endParaRPr lang="en-US"/>
        </a:p>
      </dgm:t>
    </dgm:pt>
    <dgm:pt modelId="{D06B7BE5-F3ED-4271-BB31-86962B3471C9}" type="sibTrans" cxnId="{0B8E423A-9A7C-42D5-B8E8-691CB477B26B}">
      <dgm:prSet/>
      <dgm:spPr/>
      <dgm:t>
        <a:bodyPr/>
        <a:lstStyle/>
        <a:p>
          <a:endParaRPr lang="en-US"/>
        </a:p>
      </dgm:t>
    </dgm:pt>
    <dgm:pt modelId="{A2648D86-7D78-4D89-B792-052256D9E777}">
      <dgm:prSet/>
      <dgm:spPr/>
      <dgm:t>
        <a:bodyPr/>
        <a:lstStyle/>
        <a:p>
          <a:r>
            <a:rPr lang="en-US"/>
            <a:t>There are existing challenges with degraded pavement across the county </a:t>
          </a:r>
        </a:p>
      </dgm:t>
    </dgm:pt>
    <dgm:pt modelId="{C05953F4-7908-46CB-92BF-7C1FE0F1B3D6}" type="parTrans" cxnId="{3831A9F8-E0F1-494D-936B-49ECC2181FCA}">
      <dgm:prSet/>
      <dgm:spPr/>
      <dgm:t>
        <a:bodyPr/>
        <a:lstStyle/>
        <a:p>
          <a:endParaRPr lang="en-US"/>
        </a:p>
      </dgm:t>
    </dgm:pt>
    <dgm:pt modelId="{C8295254-65A6-45B6-9669-73810711D431}" type="sibTrans" cxnId="{3831A9F8-E0F1-494D-936B-49ECC2181FCA}">
      <dgm:prSet/>
      <dgm:spPr/>
      <dgm:t>
        <a:bodyPr/>
        <a:lstStyle/>
        <a:p>
          <a:endParaRPr lang="en-US"/>
        </a:p>
      </dgm:t>
    </dgm:pt>
    <dgm:pt modelId="{A2060C41-4D84-45EF-B0A7-290036B82899}">
      <dgm:prSet/>
      <dgm:spPr/>
      <dgm:t>
        <a:bodyPr/>
        <a:lstStyle/>
        <a:p>
          <a:r>
            <a:rPr lang="en-US"/>
            <a:t>Providing shade at transit stops is the number one priority for transit riders</a:t>
          </a:r>
        </a:p>
      </dgm:t>
    </dgm:pt>
    <dgm:pt modelId="{4B678D58-3C7B-4508-A786-650F22EA6FB6}" type="parTrans" cxnId="{DECACF7B-4596-4B4C-BD9B-3D485592E4F1}">
      <dgm:prSet/>
      <dgm:spPr/>
      <dgm:t>
        <a:bodyPr/>
        <a:lstStyle/>
        <a:p>
          <a:endParaRPr lang="en-US"/>
        </a:p>
      </dgm:t>
    </dgm:pt>
    <dgm:pt modelId="{4EBC0943-EC56-4311-98FC-A9CFD8EB4954}" type="sibTrans" cxnId="{DECACF7B-4596-4B4C-BD9B-3D485592E4F1}">
      <dgm:prSet/>
      <dgm:spPr/>
      <dgm:t>
        <a:bodyPr/>
        <a:lstStyle/>
        <a:p>
          <a:endParaRPr lang="en-US"/>
        </a:p>
      </dgm:t>
    </dgm:pt>
    <dgm:pt modelId="{F7D2BC01-56AD-4A0D-AF1C-3D68C1D0C9B6}">
      <dgm:prSet/>
      <dgm:spPr/>
      <dgm:t>
        <a:bodyPr/>
        <a:lstStyle/>
        <a:p>
          <a:r>
            <a:rPr lang="en-US"/>
            <a:t>Bus yards are critical facilities to prioritize investment for transit service</a:t>
          </a:r>
        </a:p>
      </dgm:t>
    </dgm:pt>
    <dgm:pt modelId="{FBD28A20-3930-4E6F-95FD-F711ED154AB4}" type="parTrans" cxnId="{F439D6A9-4D61-4BD1-B569-6F95CCDADA41}">
      <dgm:prSet/>
      <dgm:spPr/>
      <dgm:t>
        <a:bodyPr/>
        <a:lstStyle/>
        <a:p>
          <a:endParaRPr lang="en-US"/>
        </a:p>
      </dgm:t>
    </dgm:pt>
    <dgm:pt modelId="{18E48984-1718-4DC0-8E71-9CD93D1F9798}" type="sibTrans" cxnId="{F439D6A9-4D61-4BD1-B569-6F95CCDADA41}">
      <dgm:prSet/>
      <dgm:spPr/>
      <dgm:t>
        <a:bodyPr/>
        <a:lstStyle/>
        <a:p>
          <a:endParaRPr lang="en-US"/>
        </a:p>
      </dgm:t>
    </dgm:pt>
    <dgm:pt modelId="{ADCA2A36-0EF4-4F9E-95E5-7F939CD0F99D}">
      <dgm:prSet/>
      <dgm:spPr/>
      <dgm:t>
        <a:bodyPr/>
        <a:lstStyle/>
        <a:p>
          <a:r>
            <a:rPr lang="en-US"/>
            <a:t>Project prioritization should consider more than # of people affected, since rural populations face multiple challenges</a:t>
          </a:r>
        </a:p>
      </dgm:t>
    </dgm:pt>
    <dgm:pt modelId="{9AE79983-5600-4A62-89F5-2717FE44E56D}" type="parTrans" cxnId="{126830D9-2950-4771-A724-1562D063564B}">
      <dgm:prSet/>
      <dgm:spPr/>
      <dgm:t>
        <a:bodyPr/>
        <a:lstStyle/>
        <a:p>
          <a:endParaRPr lang="en-US"/>
        </a:p>
      </dgm:t>
    </dgm:pt>
    <dgm:pt modelId="{92AB7643-73D1-4D5B-80BF-AE35B54AB729}" type="sibTrans" cxnId="{126830D9-2950-4771-A724-1562D063564B}">
      <dgm:prSet/>
      <dgm:spPr/>
      <dgm:t>
        <a:bodyPr/>
        <a:lstStyle/>
        <a:p>
          <a:endParaRPr lang="en-US"/>
        </a:p>
      </dgm:t>
    </dgm:pt>
    <dgm:pt modelId="{767D509F-76CC-457D-8DEB-2A5D623535EB}">
      <dgm:prSet/>
      <dgm:spPr/>
      <dgm:t>
        <a:bodyPr/>
        <a:lstStyle/>
        <a:p>
          <a:r>
            <a:rPr lang="en-US"/>
            <a:t>Streamlined permitting for proposed projects will help to reduce costs and accelerate implementation</a:t>
          </a:r>
        </a:p>
      </dgm:t>
    </dgm:pt>
    <dgm:pt modelId="{2AECEB9D-D358-401E-A4D6-5D075CA7C736}" type="parTrans" cxnId="{230172EA-C0FF-4A2E-A2D0-2FB214D66F1A}">
      <dgm:prSet/>
      <dgm:spPr/>
      <dgm:t>
        <a:bodyPr/>
        <a:lstStyle/>
        <a:p>
          <a:endParaRPr lang="en-US"/>
        </a:p>
      </dgm:t>
    </dgm:pt>
    <dgm:pt modelId="{D90058D1-166D-4317-A944-218130247360}" type="sibTrans" cxnId="{230172EA-C0FF-4A2E-A2D0-2FB214D66F1A}">
      <dgm:prSet/>
      <dgm:spPr/>
      <dgm:t>
        <a:bodyPr/>
        <a:lstStyle/>
        <a:p>
          <a:endParaRPr lang="en-US"/>
        </a:p>
      </dgm:t>
    </dgm:pt>
    <dgm:pt modelId="{7C4103EC-6A91-4F70-8DBD-98BEAF90D672}" type="pres">
      <dgm:prSet presAssocID="{F0B2D9E0-9C94-4584-8771-117A1E27E9F3}" presName="diagram" presStyleCnt="0">
        <dgm:presLayoutVars>
          <dgm:dir/>
          <dgm:resizeHandles val="exact"/>
        </dgm:presLayoutVars>
      </dgm:prSet>
      <dgm:spPr/>
    </dgm:pt>
    <dgm:pt modelId="{AED77716-114B-4165-88EF-D3F61B60ADA5}" type="pres">
      <dgm:prSet presAssocID="{5CBDD480-FB95-41FA-A3A4-76CA8E8B35B6}" presName="node" presStyleLbl="node1" presStyleIdx="0" presStyleCnt="7">
        <dgm:presLayoutVars>
          <dgm:bulletEnabled val="1"/>
        </dgm:presLayoutVars>
      </dgm:prSet>
      <dgm:spPr/>
    </dgm:pt>
    <dgm:pt modelId="{0EC9EAEE-0470-433C-A8EC-F0663C651CB4}" type="pres">
      <dgm:prSet presAssocID="{82D6197D-BEBC-462F-BAE7-022F971EFEED}" presName="sibTrans" presStyleCnt="0"/>
      <dgm:spPr/>
    </dgm:pt>
    <dgm:pt modelId="{1F3386F6-E841-4538-874A-74DA02B2CA10}" type="pres">
      <dgm:prSet presAssocID="{2F7B3ED9-439F-48B3-BB63-A9E6F3C2C57F}" presName="node" presStyleLbl="node1" presStyleIdx="1" presStyleCnt="7">
        <dgm:presLayoutVars>
          <dgm:bulletEnabled val="1"/>
        </dgm:presLayoutVars>
      </dgm:prSet>
      <dgm:spPr/>
    </dgm:pt>
    <dgm:pt modelId="{64B6BB09-8646-4BB0-A6FD-B4FE0EB4920D}" type="pres">
      <dgm:prSet presAssocID="{D06B7BE5-F3ED-4271-BB31-86962B3471C9}" presName="sibTrans" presStyleCnt="0"/>
      <dgm:spPr/>
    </dgm:pt>
    <dgm:pt modelId="{8ADDD810-8707-4F6F-94EC-11C571B25087}" type="pres">
      <dgm:prSet presAssocID="{A2648D86-7D78-4D89-B792-052256D9E777}" presName="node" presStyleLbl="node1" presStyleIdx="2" presStyleCnt="7">
        <dgm:presLayoutVars>
          <dgm:bulletEnabled val="1"/>
        </dgm:presLayoutVars>
      </dgm:prSet>
      <dgm:spPr/>
    </dgm:pt>
    <dgm:pt modelId="{F8D7A119-3C40-4F2D-9B01-150B81D007D7}" type="pres">
      <dgm:prSet presAssocID="{C8295254-65A6-45B6-9669-73810711D431}" presName="sibTrans" presStyleCnt="0"/>
      <dgm:spPr/>
    </dgm:pt>
    <dgm:pt modelId="{BAD6BEBB-138C-4C17-8BCD-C65DD1C0034B}" type="pres">
      <dgm:prSet presAssocID="{A2060C41-4D84-45EF-B0A7-290036B82899}" presName="node" presStyleLbl="node1" presStyleIdx="3" presStyleCnt="7">
        <dgm:presLayoutVars>
          <dgm:bulletEnabled val="1"/>
        </dgm:presLayoutVars>
      </dgm:prSet>
      <dgm:spPr/>
    </dgm:pt>
    <dgm:pt modelId="{E5E043EB-F38E-4854-8BAD-9C765E6D25B6}" type="pres">
      <dgm:prSet presAssocID="{4EBC0943-EC56-4311-98FC-A9CFD8EB4954}" presName="sibTrans" presStyleCnt="0"/>
      <dgm:spPr/>
    </dgm:pt>
    <dgm:pt modelId="{33EC3D95-4D94-4EF9-BDF4-3121BC9DFD65}" type="pres">
      <dgm:prSet presAssocID="{F7D2BC01-56AD-4A0D-AF1C-3D68C1D0C9B6}" presName="node" presStyleLbl="node1" presStyleIdx="4" presStyleCnt="7">
        <dgm:presLayoutVars>
          <dgm:bulletEnabled val="1"/>
        </dgm:presLayoutVars>
      </dgm:prSet>
      <dgm:spPr/>
    </dgm:pt>
    <dgm:pt modelId="{A04049F9-A31E-4B2E-BE8F-EEEE80337AB9}" type="pres">
      <dgm:prSet presAssocID="{18E48984-1718-4DC0-8E71-9CD93D1F9798}" presName="sibTrans" presStyleCnt="0"/>
      <dgm:spPr/>
    </dgm:pt>
    <dgm:pt modelId="{B8AECA2E-23BE-4926-96ED-FAEB1AB3F996}" type="pres">
      <dgm:prSet presAssocID="{ADCA2A36-0EF4-4F9E-95E5-7F939CD0F99D}" presName="node" presStyleLbl="node1" presStyleIdx="5" presStyleCnt="7">
        <dgm:presLayoutVars>
          <dgm:bulletEnabled val="1"/>
        </dgm:presLayoutVars>
      </dgm:prSet>
      <dgm:spPr/>
    </dgm:pt>
    <dgm:pt modelId="{46F582DF-3143-4FD4-8CAD-4497EF2A220B}" type="pres">
      <dgm:prSet presAssocID="{92AB7643-73D1-4D5B-80BF-AE35B54AB729}" presName="sibTrans" presStyleCnt="0"/>
      <dgm:spPr/>
    </dgm:pt>
    <dgm:pt modelId="{879C84C4-D740-4E97-A48A-06638B09A661}" type="pres">
      <dgm:prSet presAssocID="{767D509F-76CC-457D-8DEB-2A5D623535EB}" presName="node" presStyleLbl="node1" presStyleIdx="6" presStyleCnt="7">
        <dgm:presLayoutVars>
          <dgm:bulletEnabled val="1"/>
        </dgm:presLayoutVars>
      </dgm:prSet>
      <dgm:spPr/>
    </dgm:pt>
  </dgm:ptLst>
  <dgm:cxnLst>
    <dgm:cxn modelId="{CBA9E71F-15AD-4D84-A37F-E473B67755DD}" type="presOf" srcId="{767D509F-76CC-457D-8DEB-2A5D623535EB}" destId="{879C84C4-D740-4E97-A48A-06638B09A661}" srcOrd="0" destOrd="0" presId="urn:microsoft.com/office/officeart/2005/8/layout/default"/>
    <dgm:cxn modelId="{0B8E423A-9A7C-42D5-B8E8-691CB477B26B}" srcId="{F0B2D9E0-9C94-4584-8771-117A1E27E9F3}" destId="{2F7B3ED9-439F-48B3-BB63-A9E6F3C2C57F}" srcOrd="1" destOrd="0" parTransId="{17787AC9-2226-4967-B7D3-95977E620023}" sibTransId="{D06B7BE5-F3ED-4271-BB31-86962B3471C9}"/>
    <dgm:cxn modelId="{DE6DD65F-2BD7-4C2B-BFA0-0FBBF2856165}" type="presOf" srcId="{F7D2BC01-56AD-4A0D-AF1C-3D68C1D0C9B6}" destId="{33EC3D95-4D94-4EF9-BDF4-3121BC9DFD65}" srcOrd="0" destOrd="0" presId="urn:microsoft.com/office/officeart/2005/8/layout/default"/>
    <dgm:cxn modelId="{6D4E404B-1E0D-4647-8D3D-5494874E9B73}" type="presOf" srcId="{ADCA2A36-0EF4-4F9E-95E5-7F939CD0F99D}" destId="{B8AECA2E-23BE-4926-96ED-FAEB1AB3F996}" srcOrd="0" destOrd="0" presId="urn:microsoft.com/office/officeart/2005/8/layout/default"/>
    <dgm:cxn modelId="{A8256D4E-33E5-435C-B61C-3BAF3426F601}" type="presOf" srcId="{A2060C41-4D84-45EF-B0A7-290036B82899}" destId="{BAD6BEBB-138C-4C17-8BCD-C65DD1C0034B}" srcOrd="0" destOrd="0" presId="urn:microsoft.com/office/officeart/2005/8/layout/default"/>
    <dgm:cxn modelId="{BF826F6F-93BB-4F16-B8A6-C6969C3260CF}" type="presOf" srcId="{5CBDD480-FB95-41FA-A3A4-76CA8E8B35B6}" destId="{AED77716-114B-4165-88EF-D3F61B60ADA5}" srcOrd="0" destOrd="0" presId="urn:microsoft.com/office/officeart/2005/8/layout/default"/>
    <dgm:cxn modelId="{DECACF7B-4596-4B4C-BD9B-3D485592E4F1}" srcId="{F0B2D9E0-9C94-4584-8771-117A1E27E9F3}" destId="{A2060C41-4D84-45EF-B0A7-290036B82899}" srcOrd="3" destOrd="0" parTransId="{4B678D58-3C7B-4508-A786-650F22EA6FB6}" sibTransId="{4EBC0943-EC56-4311-98FC-A9CFD8EB4954}"/>
    <dgm:cxn modelId="{92C9649A-9ED7-4102-9E74-C765524C3B28}" type="presOf" srcId="{F0B2D9E0-9C94-4584-8771-117A1E27E9F3}" destId="{7C4103EC-6A91-4F70-8DBD-98BEAF90D672}" srcOrd="0" destOrd="0" presId="urn:microsoft.com/office/officeart/2005/8/layout/default"/>
    <dgm:cxn modelId="{F439D6A9-4D61-4BD1-B569-6F95CCDADA41}" srcId="{F0B2D9E0-9C94-4584-8771-117A1E27E9F3}" destId="{F7D2BC01-56AD-4A0D-AF1C-3D68C1D0C9B6}" srcOrd="4" destOrd="0" parTransId="{FBD28A20-3930-4E6F-95FD-F711ED154AB4}" sibTransId="{18E48984-1718-4DC0-8E71-9CD93D1F9798}"/>
    <dgm:cxn modelId="{126830D9-2950-4771-A724-1562D063564B}" srcId="{F0B2D9E0-9C94-4584-8771-117A1E27E9F3}" destId="{ADCA2A36-0EF4-4F9E-95E5-7F939CD0F99D}" srcOrd="5" destOrd="0" parTransId="{9AE79983-5600-4A62-89F5-2717FE44E56D}" sibTransId="{92AB7643-73D1-4D5B-80BF-AE35B54AB729}"/>
    <dgm:cxn modelId="{E00A64DC-901C-4590-82D9-726F26FA024C}" type="presOf" srcId="{A2648D86-7D78-4D89-B792-052256D9E777}" destId="{8ADDD810-8707-4F6F-94EC-11C571B25087}" srcOrd="0" destOrd="0" presId="urn:microsoft.com/office/officeart/2005/8/layout/default"/>
    <dgm:cxn modelId="{745DF8E0-E9BD-4DB0-B436-557E19017E52}" srcId="{F0B2D9E0-9C94-4584-8771-117A1E27E9F3}" destId="{5CBDD480-FB95-41FA-A3A4-76CA8E8B35B6}" srcOrd="0" destOrd="0" parTransId="{87F9994C-91CF-47A3-BD1C-1372B5AE1AA0}" sibTransId="{82D6197D-BEBC-462F-BAE7-022F971EFEED}"/>
    <dgm:cxn modelId="{ACF1AFE3-8436-44E7-A265-01398359C717}" type="presOf" srcId="{2F7B3ED9-439F-48B3-BB63-A9E6F3C2C57F}" destId="{1F3386F6-E841-4538-874A-74DA02B2CA10}" srcOrd="0" destOrd="0" presId="urn:microsoft.com/office/officeart/2005/8/layout/default"/>
    <dgm:cxn modelId="{230172EA-C0FF-4A2E-A2D0-2FB214D66F1A}" srcId="{F0B2D9E0-9C94-4584-8771-117A1E27E9F3}" destId="{767D509F-76CC-457D-8DEB-2A5D623535EB}" srcOrd="6" destOrd="0" parTransId="{2AECEB9D-D358-401E-A4D6-5D075CA7C736}" sibTransId="{D90058D1-166D-4317-A944-218130247360}"/>
    <dgm:cxn modelId="{3831A9F8-E0F1-494D-936B-49ECC2181FCA}" srcId="{F0B2D9E0-9C94-4584-8771-117A1E27E9F3}" destId="{A2648D86-7D78-4D89-B792-052256D9E777}" srcOrd="2" destOrd="0" parTransId="{C05953F4-7908-46CB-92BF-7C1FE0F1B3D6}" sibTransId="{C8295254-65A6-45B6-9669-73810711D431}"/>
    <dgm:cxn modelId="{C84FE987-98AB-4387-A281-2F026394AFD4}" type="presParOf" srcId="{7C4103EC-6A91-4F70-8DBD-98BEAF90D672}" destId="{AED77716-114B-4165-88EF-D3F61B60ADA5}" srcOrd="0" destOrd="0" presId="urn:microsoft.com/office/officeart/2005/8/layout/default"/>
    <dgm:cxn modelId="{3F87DE02-9995-4201-9C13-FA1E6FB9E85A}" type="presParOf" srcId="{7C4103EC-6A91-4F70-8DBD-98BEAF90D672}" destId="{0EC9EAEE-0470-433C-A8EC-F0663C651CB4}" srcOrd="1" destOrd="0" presId="urn:microsoft.com/office/officeart/2005/8/layout/default"/>
    <dgm:cxn modelId="{81677911-C1B0-4A75-8D8E-9B6EB65EEEB2}" type="presParOf" srcId="{7C4103EC-6A91-4F70-8DBD-98BEAF90D672}" destId="{1F3386F6-E841-4538-874A-74DA02B2CA10}" srcOrd="2" destOrd="0" presId="urn:microsoft.com/office/officeart/2005/8/layout/default"/>
    <dgm:cxn modelId="{7E51D302-9646-4390-815D-FD4575AAEB30}" type="presParOf" srcId="{7C4103EC-6A91-4F70-8DBD-98BEAF90D672}" destId="{64B6BB09-8646-4BB0-A6FD-B4FE0EB4920D}" srcOrd="3" destOrd="0" presId="urn:microsoft.com/office/officeart/2005/8/layout/default"/>
    <dgm:cxn modelId="{1FA3B5A9-B873-4716-A16D-DDC98CC91EFB}" type="presParOf" srcId="{7C4103EC-6A91-4F70-8DBD-98BEAF90D672}" destId="{8ADDD810-8707-4F6F-94EC-11C571B25087}" srcOrd="4" destOrd="0" presId="urn:microsoft.com/office/officeart/2005/8/layout/default"/>
    <dgm:cxn modelId="{BA4F3699-3802-4771-97AA-1D7C11EFACB8}" type="presParOf" srcId="{7C4103EC-6A91-4F70-8DBD-98BEAF90D672}" destId="{F8D7A119-3C40-4F2D-9B01-150B81D007D7}" srcOrd="5" destOrd="0" presId="urn:microsoft.com/office/officeart/2005/8/layout/default"/>
    <dgm:cxn modelId="{C2094367-EC09-45FA-A0E3-C830584B89B9}" type="presParOf" srcId="{7C4103EC-6A91-4F70-8DBD-98BEAF90D672}" destId="{BAD6BEBB-138C-4C17-8BCD-C65DD1C0034B}" srcOrd="6" destOrd="0" presId="urn:microsoft.com/office/officeart/2005/8/layout/default"/>
    <dgm:cxn modelId="{F5FB4B81-995D-4346-9F29-D7430E01B101}" type="presParOf" srcId="{7C4103EC-6A91-4F70-8DBD-98BEAF90D672}" destId="{E5E043EB-F38E-4854-8BAD-9C765E6D25B6}" srcOrd="7" destOrd="0" presId="urn:microsoft.com/office/officeart/2005/8/layout/default"/>
    <dgm:cxn modelId="{39ED20EC-A4B0-4DCC-ACC4-1D4F48B1CA81}" type="presParOf" srcId="{7C4103EC-6A91-4F70-8DBD-98BEAF90D672}" destId="{33EC3D95-4D94-4EF9-BDF4-3121BC9DFD65}" srcOrd="8" destOrd="0" presId="urn:microsoft.com/office/officeart/2005/8/layout/default"/>
    <dgm:cxn modelId="{7280E292-912D-4FD8-B058-512E7C1997ED}" type="presParOf" srcId="{7C4103EC-6A91-4F70-8DBD-98BEAF90D672}" destId="{A04049F9-A31E-4B2E-BE8F-EEEE80337AB9}" srcOrd="9" destOrd="0" presId="urn:microsoft.com/office/officeart/2005/8/layout/default"/>
    <dgm:cxn modelId="{CA29E64E-ABAD-4876-BC1D-D1175632FFB0}" type="presParOf" srcId="{7C4103EC-6A91-4F70-8DBD-98BEAF90D672}" destId="{B8AECA2E-23BE-4926-96ED-FAEB1AB3F996}" srcOrd="10" destOrd="0" presId="urn:microsoft.com/office/officeart/2005/8/layout/default"/>
    <dgm:cxn modelId="{DD80D439-6589-4E44-9EEB-0E28280EC285}" type="presParOf" srcId="{7C4103EC-6A91-4F70-8DBD-98BEAF90D672}" destId="{46F582DF-3143-4FD4-8CAD-4497EF2A220B}" srcOrd="11" destOrd="0" presId="urn:microsoft.com/office/officeart/2005/8/layout/default"/>
    <dgm:cxn modelId="{34366818-E2AA-4BEC-AF28-4B76347FE3F7}" type="presParOf" srcId="{7C4103EC-6A91-4F70-8DBD-98BEAF90D672}" destId="{879C84C4-D740-4E97-A48A-06638B09A66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6564F1-E1BF-43A0-9EC7-09926C80D3C4}"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91F7A5EC-B07E-4217-BFF3-E99F07A47E02}">
      <dgm:prSet custT="1"/>
      <dgm:spPr/>
      <dgm:t>
        <a:bodyPr/>
        <a:lstStyle/>
        <a:p>
          <a:pPr algn="l">
            <a:buClr>
              <a:schemeClr val="bg1"/>
            </a:buClr>
          </a:pPr>
          <a:r>
            <a:rPr lang="en-US" sz="2000">
              <a:latin typeface="Arial"/>
              <a:cs typeface="Arial"/>
            </a:rPr>
            <a:t>May 5 – May 30</a:t>
          </a:r>
        </a:p>
      </dgm:t>
    </dgm:pt>
    <dgm:pt modelId="{B35C203E-A04E-42EA-89C1-2C0C4B8F4630}" type="parTrans" cxnId="{3C1FCE75-DA0E-4397-A73A-F4E2560F5A7C}">
      <dgm:prSet/>
      <dgm:spPr/>
      <dgm:t>
        <a:bodyPr/>
        <a:lstStyle/>
        <a:p>
          <a:endParaRPr lang="en-US"/>
        </a:p>
      </dgm:t>
    </dgm:pt>
    <dgm:pt modelId="{A1FF211A-2884-4875-8B24-BA99DA2C4A0C}" type="sibTrans" cxnId="{3C1FCE75-DA0E-4397-A73A-F4E2560F5A7C}">
      <dgm:prSet/>
      <dgm:spPr/>
      <dgm:t>
        <a:bodyPr/>
        <a:lstStyle/>
        <a:p>
          <a:endParaRPr lang="en-US"/>
        </a:p>
      </dgm:t>
    </dgm:pt>
    <dgm:pt modelId="{6060486D-27FD-4529-A964-43ECD76D9B67}">
      <dgm:prSet/>
      <dgm:spPr/>
      <dgm:t>
        <a:bodyPr/>
        <a:lstStyle/>
        <a:p>
          <a:r>
            <a:rPr lang="en-US">
              <a:latin typeface="Arial"/>
              <a:cs typeface="Arial"/>
            </a:rPr>
            <a:t>Board Adoption</a:t>
          </a:r>
        </a:p>
      </dgm:t>
    </dgm:pt>
    <dgm:pt modelId="{8F3AFCAC-3060-4491-A1E4-DC5989852B69}" type="parTrans" cxnId="{2EA62828-C17E-4968-AB9C-8826F1856CC4}">
      <dgm:prSet/>
      <dgm:spPr/>
      <dgm:t>
        <a:bodyPr/>
        <a:lstStyle/>
        <a:p>
          <a:endParaRPr lang="en-US"/>
        </a:p>
      </dgm:t>
    </dgm:pt>
    <dgm:pt modelId="{0D9BC4CF-EF2E-4762-BDBA-E56A20044EE1}" type="sibTrans" cxnId="{2EA62828-C17E-4968-AB9C-8826F1856CC4}">
      <dgm:prSet/>
      <dgm:spPr/>
      <dgm:t>
        <a:bodyPr/>
        <a:lstStyle/>
        <a:p>
          <a:endParaRPr lang="en-US"/>
        </a:p>
      </dgm:t>
    </dgm:pt>
    <dgm:pt modelId="{A23887E8-02E6-4209-9244-D08376BA0232}">
      <dgm:prSet/>
      <dgm:spPr/>
      <dgm:t>
        <a:bodyPr/>
        <a:lstStyle/>
        <a:p>
          <a:r>
            <a:rPr lang="en-US">
              <a:latin typeface="Arial"/>
              <a:cs typeface="Arial"/>
            </a:rPr>
            <a:t>Publication</a:t>
          </a:r>
        </a:p>
      </dgm:t>
    </dgm:pt>
    <dgm:pt modelId="{65BDE426-B440-4732-A0B2-91F4D3D3BE66}" type="parTrans" cxnId="{0E1203AF-2E9F-413A-BF8D-E2AA9341D968}">
      <dgm:prSet/>
      <dgm:spPr/>
      <dgm:t>
        <a:bodyPr/>
        <a:lstStyle/>
        <a:p>
          <a:endParaRPr lang="en-US"/>
        </a:p>
      </dgm:t>
    </dgm:pt>
    <dgm:pt modelId="{1739FF1E-BE91-4F79-8F4F-C0F82FCAB779}" type="sibTrans" cxnId="{0E1203AF-2E9F-413A-BF8D-E2AA9341D968}">
      <dgm:prSet/>
      <dgm:spPr/>
      <dgm:t>
        <a:bodyPr/>
        <a:lstStyle/>
        <a:p>
          <a:endParaRPr lang="en-US"/>
        </a:p>
      </dgm:t>
    </dgm:pt>
    <dgm:pt modelId="{44612E75-6A2D-47B2-AD92-E7AD2C02A4F2}">
      <dgm:prSet custT="1"/>
      <dgm:spPr/>
      <dgm:t>
        <a:bodyPr/>
        <a:lstStyle/>
        <a:p>
          <a:pPr algn="l">
            <a:buNone/>
          </a:pPr>
          <a:r>
            <a:rPr lang="en-US" sz="2000" kern="1200">
              <a:solidFill>
                <a:srgbClr val="000000">
                  <a:hueOff val="0"/>
                  <a:satOff val="0"/>
                  <a:lumOff val="0"/>
                  <a:alphaOff val="0"/>
                </a:srgbClr>
              </a:solidFill>
              <a:latin typeface="Arial"/>
              <a:ea typeface="+mn-ea"/>
              <a:cs typeface="Arial"/>
            </a:rPr>
            <a:t>	Publish to Fresno COG website in July </a:t>
          </a:r>
        </a:p>
      </dgm:t>
    </dgm:pt>
    <dgm:pt modelId="{8D58055A-F2FC-48E6-BB63-292CD9040150}" type="parTrans" cxnId="{5D0B60A3-9A75-4011-A258-A386B7ACB2D1}">
      <dgm:prSet/>
      <dgm:spPr/>
      <dgm:t>
        <a:bodyPr/>
        <a:lstStyle/>
        <a:p>
          <a:endParaRPr lang="en-US"/>
        </a:p>
      </dgm:t>
    </dgm:pt>
    <dgm:pt modelId="{C94CE791-CC9E-4710-BBB5-D7BFA537AC35}" type="sibTrans" cxnId="{5D0B60A3-9A75-4011-A258-A386B7ACB2D1}">
      <dgm:prSet/>
      <dgm:spPr/>
      <dgm:t>
        <a:bodyPr/>
        <a:lstStyle/>
        <a:p>
          <a:endParaRPr lang="en-US"/>
        </a:p>
      </dgm:t>
    </dgm:pt>
    <dgm:pt modelId="{D9A5DF87-ADCE-41CE-B8F8-FDECC1022690}">
      <dgm:prSet custT="1"/>
      <dgm:spPr/>
      <dgm:t>
        <a:bodyPr/>
        <a:lstStyle/>
        <a:p>
          <a:pPr>
            <a:buClr>
              <a:schemeClr val="bg1"/>
            </a:buClr>
          </a:pPr>
          <a:r>
            <a:rPr lang="en-US" sz="1300" kern="1200">
              <a:solidFill>
                <a:srgbClr val="FFFFFF"/>
              </a:solidFill>
              <a:latin typeface="Arial"/>
              <a:ea typeface="+mn-ea"/>
              <a:cs typeface="Arial"/>
            </a:rPr>
            <a:t>Review period</a:t>
          </a:r>
        </a:p>
      </dgm:t>
    </dgm:pt>
    <dgm:pt modelId="{F3A2CBD3-33CB-4D72-A023-61D2ED823286}" type="parTrans" cxnId="{33B90129-34FE-43E5-91DC-71E8DB08970B}">
      <dgm:prSet/>
      <dgm:spPr/>
      <dgm:t>
        <a:bodyPr/>
        <a:lstStyle/>
        <a:p>
          <a:endParaRPr lang="en-US"/>
        </a:p>
      </dgm:t>
    </dgm:pt>
    <dgm:pt modelId="{03335F47-7438-4A3A-BF85-0052204DB7D9}" type="sibTrans" cxnId="{33B90129-34FE-43E5-91DC-71E8DB08970B}">
      <dgm:prSet/>
      <dgm:spPr/>
      <dgm:t>
        <a:bodyPr/>
        <a:lstStyle/>
        <a:p>
          <a:endParaRPr lang="en-US"/>
        </a:p>
      </dgm:t>
    </dgm:pt>
    <dgm:pt modelId="{6461B0C9-D6D0-48D8-AEC8-EAB1CE3A4B63}">
      <dgm:prSet custT="1"/>
      <dgm:spPr/>
      <dgm:t>
        <a:bodyPr/>
        <a:lstStyle/>
        <a:p>
          <a:pPr>
            <a:buClr>
              <a:schemeClr val="bg1"/>
            </a:buClr>
          </a:pPr>
          <a:r>
            <a:rPr lang="en-US" sz="2000">
              <a:solidFill>
                <a:srgbClr val="000000">
                  <a:hueOff val="0"/>
                  <a:satOff val="0"/>
                  <a:lumOff val="0"/>
                  <a:alphaOff val="0"/>
                </a:srgbClr>
              </a:solidFill>
              <a:latin typeface="Arial" panose="020B0604020202020204" pitchFamily="34" charset="0"/>
              <a:ea typeface="+mn-ea"/>
              <a:cs typeface="Arial" panose="020B0604020202020204" pitchFamily="34" charset="0"/>
            </a:rPr>
            <a:t>Final Plan &amp; Board Adoption June 26</a:t>
          </a:r>
        </a:p>
      </dgm:t>
    </dgm:pt>
    <dgm:pt modelId="{457C5975-DCE2-478B-9AF1-BD7BCD4921BA}" type="parTrans" cxnId="{43EA3D15-2700-4C01-B95B-B0A69A5F6D80}">
      <dgm:prSet/>
      <dgm:spPr/>
      <dgm:t>
        <a:bodyPr/>
        <a:lstStyle/>
        <a:p>
          <a:endParaRPr lang="en-US"/>
        </a:p>
      </dgm:t>
    </dgm:pt>
    <dgm:pt modelId="{382BA005-A18B-4EA0-AF82-02C3A8F80C4B}" type="sibTrans" cxnId="{43EA3D15-2700-4C01-B95B-B0A69A5F6D80}">
      <dgm:prSet/>
      <dgm:spPr/>
      <dgm:t>
        <a:bodyPr/>
        <a:lstStyle/>
        <a:p>
          <a:endParaRPr lang="en-US"/>
        </a:p>
      </dgm:t>
    </dgm:pt>
    <dgm:pt modelId="{E2556677-A248-4718-9689-B3EAEE8A6E83}">
      <dgm:prSet/>
      <dgm:spPr/>
      <dgm:t>
        <a:bodyPr/>
        <a:lstStyle/>
        <a:p>
          <a:r>
            <a:rPr lang="en-US">
              <a:latin typeface="Arial"/>
              <a:cs typeface="Arial"/>
            </a:rPr>
            <a:t>Plan Revisions</a:t>
          </a:r>
        </a:p>
      </dgm:t>
    </dgm:pt>
    <dgm:pt modelId="{B5F14908-70D4-4E0E-B0FE-A3B9A24F2E5E}" type="sibTrans" cxnId="{EF424405-1DF5-48A2-9193-B360145922F8}">
      <dgm:prSet/>
      <dgm:spPr/>
      <dgm:t>
        <a:bodyPr/>
        <a:lstStyle/>
        <a:p>
          <a:endParaRPr lang="en-US"/>
        </a:p>
      </dgm:t>
    </dgm:pt>
    <dgm:pt modelId="{4696D2F4-7DEE-4D33-9B49-18C5491AE655}" type="parTrans" cxnId="{EF424405-1DF5-48A2-9193-B360145922F8}">
      <dgm:prSet/>
      <dgm:spPr/>
      <dgm:t>
        <a:bodyPr/>
        <a:lstStyle/>
        <a:p>
          <a:endParaRPr lang="en-US"/>
        </a:p>
      </dgm:t>
    </dgm:pt>
    <dgm:pt modelId="{7C407EA7-52C6-4A2A-9B61-90BC4632F702}">
      <dgm:prSet custT="1"/>
      <dgm:spPr/>
      <dgm:t>
        <a:bodyPr/>
        <a:lstStyle/>
        <a:p>
          <a:pPr>
            <a:buClr>
              <a:schemeClr val="bg1"/>
            </a:buClr>
          </a:pPr>
          <a:r>
            <a:rPr lang="en-US" sz="2000" kern="1200">
              <a:solidFill>
                <a:srgbClr val="000000">
                  <a:hueOff val="0"/>
                  <a:satOff val="0"/>
                  <a:lumOff val="0"/>
                  <a:alphaOff val="0"/>
                </a:srgbClr>
              </a:solidFill>
              <a:latin typeface="Arial"/>
              <a:ea typeface="+mn-ea"/>
              <a:cs typeface="Arial"/>
            </a:rPr>
            <a:t>April 22 – May 2</a:t>
          </a:r>
        </a:p>
      </dgm:t>
    </dgm:pt>
    <dgm:pt modelId="{80AA1D6B-EB9E-4E48-BBB7-C1B9BC80E1FD}" type="parTrans" cxnId="{3C3E3DD2-25CA-4580-BC19-0C0017A74AE0}">
      <dgm:prSet/>
      <dgm:spPr/>
      <dgm:t>
        <a:bodyPr/>
        <a:lstStyle/>
        <a:p>
          <a:endParaRPr lang="en-US"/>
        </a:p>
      </dgm:t>
    </dgm:pt>
    <dgm:pt modelId="{2D4FA44A-FBA2-4A9B-82B2-CB1E9AC448CA}" type="sibTrans" cxnId="{3C3E3DD2-25CA-4580-BC19-0C0017A74AE0}">
      <dgm:prSet/>
      <dgm:spPr/>
      <dgm:t>
        <a:bodyPr/>
        <a:lstStyle/>
        <a:p>
          <a:endParaRPr lang="en-US"/>
        </a:p>
      </dgm:t>
    </dgm:pt>
    <dgm:pt modelId="{81607C8A-FE39-4895-BEBA-63C366A89E9E}" type="pres">
      <dgm:prSet presAssocID="{1C6564F1-E1BF-43A0-9EC7-09926C80D3C4}" presName="linearFlow" presStyleCnt="0">
        <dgm:presLayoutVars>
          <dgm:dir/>
          <dgm:animLvl val="lvl"/>
          <dgm:resizeHandles val="exact"/>
        </dgm:presLayoutVars>
      </dgm:prSet>
      <dgm:spPr/>
    </dgm:pt>
    <dgm:pt modelId="{45E91441-50CC-4AF7-A848-4758EA742673}" type="pres">
      <dgm:prSet presAssocID="{D9A5DF87-ADCE-41CE-B8F8-FDECC1022690}" presName="composite" presStyleCnt="0"/>
      <dgm:spPr/>
    </dgm:pt>
    <dgm:pt modelId="{0D531992-0873-41BC-9B14-20D9452984DD}" type="pres">
      <dgm:prSet presAssocID="{D9A5DF87-ADCE-41CE-B8F8-FDECC1022690}" presName="parentText" presStyleLbl="alignNode1" presStyleIdx="0" presStyleCnt="4">
        <dgm:presLayoutVars>
          <dgm:chMax val="1"/>
          <dgm:bulletEnabled val="1"/>
        </dgm:presLayoutVars>
      </dgm:prSet>
      <dgm:spPr/>
    </dgm:pt>
    <dgm:pt modelId="{D73DFB1A-BE19-421D-89D2-1B82F882318D}" type="pres">
      <dgm:prSet presAssocID="{D9A5DF87-ADCE-41CE-B8F8-FDECC1022690}" presName="descendantText" presStyleLbl="alignAcc1" presStyleIdx="0" presStyleCnt="4">
        <dgm:presLayoutVars>
          <dgm:bulletEnabled val="1"/>
        </dgm:presLayoutVars>
      </dgm:prSet>
      <dgm:spPr/>
    </dgm:pt>
    <dgm:pt modelId="{2603222A-1597-44DC-9ADC-BC115CA6C5A3}" type="pres">
      <dgm:prSet presAssocID="{03335F47-7438-4A3A-BF85-0052204DB7D9}" presName="sp" presStyleCnt="0"/>
      <dgm:spPr/>
    </dgm:pt>
    <dgm:pt modelId="{F0BF768B-5379-4B01-9A93-1B1F56E9DF8E}" type="pres">
      <dgm:prSet presAssocID="{E2556677-A248-4718-9689-B3EAEE8A6E83}" presName="composite" presStyleCnt="0"/>
      <dgm:spPr/>
    </dgm:pt>
    <dgm:pt modelId="{23432FC4-5114-4F52-92EA-926FC8B83405}" type="pres">
      <dgm:prSet presAssocID="{E2556677-A248-4718-9689-B3EAEE8A6E83}" presName="parentText" presStyleLbl="alignNode1" presStyleIdx="1" presStyleCnt="4">
        <dgm:presLayoutVars>
          <dgm:chMax val="1"/>
          <dgm:bulletEnabled val="1"/>
        </dgm:presLayoutVars>
      </dgm:prSet>
      <dgm:spPr/>
    </dgm:pt>
    <dgm:pt modelId="{28B940AE-53D3-4D79-A1CF-01B4E8587F20}" type="pres">
      <dgm:prSet presAssocID="{E2556677-A248-4718-9689-B3EAEE8A6E83}" presName="descendantText" presStyleLbl="alignAcc1" presStyleIdx="1" presStyleCnt="4">
        <dgm:presLayoutVars>
          <dgm:bulletEnabled val="1"/>
        </dgm:presLayoutVars>
      </dgm:prSet>
      <dgm:spPr/>
    </dgm:pt>
    <dgm:pt modelId="{CF2A015D-AF67-433E-B3B1-5581C7B7D887}" type="pres">
      <dgm:prSet presAssocID="{B5F14908-70D4-4E0E-B0FE-A3B9A24F2E5E}" presName="sp" presStyleCnt="0"/>
      <dgm:spPr/>
    </dgm:pt>
    <dgm:pt modelId="{E76836ED-1779-4D65-BDF7-A09C2ABC79C6}" type="pres">
      <dgm:prSet presAssocID="{6060486D-27FD-4529-A964-43ECD76D9B67}" presName="composite" presStyleCnt="0"/>
      <dgm:spPr/>
    </dgm:pt>
    <dgm:pt modelId="{E404A134-2F5F-4F85-AAE5-E4B4816DF969}" type="pres">
      <dgm:prSet presAssocID="{6060486D-27FD-4529-A964-43ECD76D9B67}" presName="parentText" presStyleLbl="alignNode1" presStyleIdx="2" presStyleCnt="4">
        <dgm:presLayoutVars>
          <dgm:chMax val="1"/>
          <dgm:bulletEnabled val="1"/>
        </dgm:presLayoutVars>
      </dgm:prSet>
      <dgm:spPr/>
    </dgm:pt>
    <dgm:pt modelId="{E32562CF-4EA5-4318-9BDB-48DE588BCCE7}" type="pres">
      <dgm:prSet presAssocID="{6060486D-27FD-4529-A964-43ECD76D9B67}" presName="descendantText" presStyleLbl="alignAcc1" presStyleIdx="2" presStyleCnt="4">
        <dgm:presLayoutVars>
          <dgm:bulletEnabled val="1"/>
        </dgm:presLayoutVars>
      </dgm:prSet>
      <dgm:spPr/>
    </dgm:pt>
    <dgm:pt modelId="{33A58342-D6AE-4C54-91BF-D51E5C1812A4}" type="pres">
      <dgm:prSet presAssocID="{0D9BC4CF-EF2E-4762-BDBA-E56A20044EE1}" presName="sp" presStyleCnt="0"/>
      <dgm:spPr/>
    </dgm:pt>
    <dgm:pt modelId="{608E7049-7E0F-43F6-ADE4-D8545EA42D86}" type="pres">
      <dgm:prSet presAssocID="{A23887E8-02E6-4209-9244-D08376BA0232}" presName="composite" presStyleCnt="0"/>
      <dgm:spPr/>
    </dgm:pt>
    <dgm:pt modelId="{53AFD941-0C7D-493F-AFBF-40C3CAB310CC}" type="pres">
      <dgm:prSet presAssocID="{A23887E8-02E6-4209-9244-D08376BA0232}" presName="parentText" presStyleLbl="alignNode1" presStyleIdx="3" presStyleCnt="4">
        <dgm:presLayoutVars>
          <dgm:chMax val="1"/>
          <dgm:bulletEnabled val="1"/>
        </dgm:presLayoutVars>
      </dgm:prSet>
      <dgm:spPr/>
    </dgm:pt>
    <dgm:pt modelId="{57A4DE1A-1174-4597-94B0-904B628B7A9D}" type="pres">
      <dgm:prSet presAssocID="{A23887E8-02E6-4209-9244-D08376BA0232}" presName="descendantText" presStyleLbl="alignAcc1" presStyleIdx="3" presStyleCnt="4">
        <dgm:presLayoutVars>
          <dgm:bulletEnabled val="1"/>
        </dgm:presLayoutVars>
      </dgm:prSet>
      <dgm:spPr/>
    </dgm:pt>
  </dgm:ptLst>
  <dgm:cxnLst>
    <dgm:cxn modelId="{0BF7EB02-2131-4CB1-AC7C-48B92BD3788A}" type="presOf" srcId="{A23887E8-02E6-4209-9244-D08376BA0232}" destId="{53AFD941-0C7D-493F-AFBF-40C3CAB310CC}" srcOrd="0" destOrd="0" presId="urn:microsoft.com/office/officeart/2005/8/layout/chevron2"/>
    <dgm:cxn modelId="{EF424405-1DF5-48A2-9193-B360145922F8}" srcId="{1C6564F1-E1BF-43A0-9EC7-09926C80D3C4}" destId="{E2556677-A248-4718-9689-B3EAEE8A6E83}" srcOrd="1" destOrd="0" parTransId="{4696D2F4-7DEE-4D33-9B49-18C5491AE655}" sibTransId="{B5F14908-70D4-4E0E-B0FE-A3B9A24F2E5E}"/>
    <dgm:cxn modelId="{62AF7A11-7D3B-4987-A071-1D3437250F93}" type="presOf" srcId="{D9A5DF87-ADCE-41CE-B8F8-FDECC1022690}" destId="{0D531992-0873-41BC-9B14-20D9452984DD}" srcOrd="0" destOrd="0" presId="urn:microsoft.com/office/officeart/2005/8/layout/chevron2"/>
    <dgm:cxn modelId="{43EA3D15-2700-4C01-B95B-B0A69A5F6D80}" srcId="{6060486D-27FD-4529-A964-43ECD76D9B67}" destId="{6461B0C9-D6D0-48D8-AEC8-EAB1CE3A4B63}" srcOrd="0" destOrd="0" parTransId="{457C5975-DCE2-478B-9AF1-BD7BCD4921BA}" sibTransId="{382BA005-A18B-4EA0-AF82-02C3A8F80C4B}"/>
    <dgm:cxn modelId="{2EA62828-C17E-4968-AB9C-8826F1856CC4}" srcId="{1C6564F1-E1BF-43A0-9EC7-09926C80D3C4}" destId="{6060486D-27FD-4529-A964-43ECD76D9B67}" srcOrd="2" destOrd="0" parTransId="{8F3AFCAC-3060-4491-A1E4-DC5989852B69}" sibTransId="{0D9BC4CF-EF2E-4762-BDBA-E56A20044EE1}"/>
    <dgm:cxn modelId="{33B90129-34FE-43E5-91DC-71E8DB08970B}" srcId="{1C6564F1-E1BF-43A0-9EC7-09926C80D3C4}" destId="{D9A5DF87-ADCE-41CE-B8F8-FDECC1022690}" srcOrd="0" destOrd="0" parTransId="{F3A2CBD3-33CB-4D72-A023-61D2ED823286}" sibTransId="{03335F47-7438-4A3A-BF85-0052204DB7D9}"/>
    <dgm:cxn modelId="{CBBBDF38-0181-4762-A579-520DCE901ED4}" type="presOf" srcId="{7C407EA7-52C6-4A2A-9B61-90BC4632F702}" destId="{D73DFB1A-BE19-421D-89D2-1B82F882318D}" srcOrd="0" destOrd="0" presId="urn:microsoft.com/office/officeart/2005/8/layout/chevron2"/>
    <dgm:cxn modelId="{3C1FCE75-DA0E-4397-A73A-F4E2560F5A7C}" srcId="{E2556677-A248-4718-9689-B3EAEE8A6E83}" destId="{91F7A5EC-B07E-4217-BFF3-E99F07A47E02}" srcOrd="0" destOrd="0" parTransId="{B35C203E-A04E-42EA-89C1-2C0C4B8F4630}" sibTransId="{A1FF211A-2884-4875-8B24-BA99DA2C4A0C}"/>
    <dgm:cxn modelId="{5D0B60A3-9A75-4011-A258-A386B7ACB2D1}" srcId="{A23887E8-02E6-4209-9244-D08376BA0232}" destId="{44612E75-6A2D-47B2-AD92-E7AD2C02A4F2}" srcOrd="0" destOrd="0" parTransId="{8D58055A-F2FC-48E6-BB63-292CD9040150}" sibTransId="{C94CE791-CC9E-4710-BBB5-D7BFA537AC35}"/>
    <dgm:cxn modelId="{544ABEAB-FB4F-4827-9708-A06BDEC04697}" type="presOf" srcId="{6461B0C9-D6D0-48D8-AEC8-EAB1CE3A4B63}" destId="{E32562CF-4EA5-4318-9BDB-48DE588BCCE7}" srcOrd="0" destOrd="0" presId="urn:microsoft.com/office/officeart/2005/8/layout/chevron2"/>
    <dgm:cxn modelId="{0E1203AF-2E9F-413A-BF8D-E2AA9341D968}" srcId="{1C6564F1-E1BF-43A0-9EC7-09926C80D3C4}" destId="{A23887E8-02E6-4209-9244-D08376BA0232}" srcOrd="3" destOrd="0" parTransId="{65BDE426-B440-4732-A0B2-91F4D3D3BE66}" sibTransId="{1739FF1E-BE91-4F79-8F4F-C0F82FCAB779}"/>
    <dgm:cxn modelId="{3C3E3DD2-25CA-4580-BC19-0C0017A74AE0}" srcId="{D9A5DF87-ADCE-41CE-B8F8-FDECC1022690}" destId="{7C407EA7-52C6-4A2A-9B61-90BC4632F702}" srcOrd="0" destOrd="0" parTransId="{80AA1D6B-EB9E-4E48-BBB7-C1B9BC80E1FD}" sibTransId="{2D4FA44A-FBA2-4A9B-82B2-CB1E9AC448CA}"/>
    <dgm:cxn modelId="{6D6F71D2-ECC2-4EAF-95A7-02192A70B297}" type="presOf" srcId="{91F7A5EC-B07E-4217-BFF3-E99F07A47E02}" destId="{28B940AE-53D3-4D79-A1CF-01B4E8587F20}" srcOrd="0" destOrd="0" presId="urn:microsoft.com/office/officeart/2005/8/layout/chevron2"/>
    <dgm:cxn modelId="{1D8A6FE3-71E1-4A08-B976-96759B324424}" type="presOf" srcId="{44612E75-6A2D-47B2-AD92-E7AD2C02A4F2}" destId="{57A4DE1A-1174-4597-94B0-904B628B7A9D}" srcOrd="0" destOrd="0" presId="urn:microsoft.com/office/officeart/2005/8/layout/chevron2"/>
    <dgm:cxn modelId="{43082FE9-101C-48AF-90B2-D37E77B18AF6}" type="presOf" srcId="{6060486D-27FD-4529-A964-43ECD76D9B67}" destId="{E404A134-2F5F-4F85-AAE5-E4B4816DF969}" srcOrd="0" destOrd="0" presId="urn:microsoft.com/office/officeart/2005/8/layout/chevron2"/>
    <dgm:cxn modelId="{0BCF88EB-2F4D-46AF-B894-668191B0996E}" type="presOf" srcId="{E2556677-A248-4718-9689-B3EAEE8A6E83}" destId="{23432FC4-5114-4F52-92EA-926FC8B83405}" srcOrd="0" destOrd="0" presId="urn:microsoft.com/office/officeart/2005/8/layout/chevron2"/>
    <dgm:cxn modelId="{A8F242FD-898F-4096-899B-7B93B7680201}" type="presOf" srcId="{1C6564F1-E1BF-43A0-9EC7-09926C80D3C4}" destId="{81607C8A-FE39-4895-BEBA-63C366A89E9E}" srcOrd="0" destOrd="0" presId="urn:microsoft.com/office/officeart/2005/8/layout/chevron2"/>
    <dgm:cxn modelId="{93DF447E-FFE1-433C-AEDE-308DC8E578FD}" type="presParOf" srcId="{81607C8A-FE39-4895-BEBA-63C366A89E9E}" destId="{45E91441-50CC-4AF7-A848-4758EA742673}" srcOrd="0" destOrd="0" presId="urn:microsoft.com/office/officeart/2005/8/layout/chevron2"/>
    <dgm:cxn modelId="{B90A0362-A6B8-4333-B486-F57E0DDCEFBF}" type="presParOf" srcId="{45E91441-50CC-4AF7-A848-4758EA742673}" destId="{0D531992-0873-41BC-9B14-20D9452984DD}" srcOrd="0" destOrd="0" presId="urn:microsoft.com/office/officeart/2005/8/layout/chevron2"/>
    <dgm:cxn modelId="{4EB02872-42A1-4D27-A018-46F816831FC1}" type="presParOf" srcId="{45E91441-50CC-4AF7-A848-4758EA742673}" destId="{D73DFB1A-BE19-421D-89D2-1B82F882318D}" srcOrd="1" destOrd="0" presId="urn:microsoft.com/office/officeart/2005/8/layout/chevron2"/>
    <dgm:cxn modelId="{3F329122-97C7-44D3-8D1B-F019CC34F434}" type="presParOf" srcId="{81607C8A-FE39-4895-BEBA-63C366A89E9E}" destId="{2603222A-1597-44DC-9ADC-BC115CA6C5A3}" srcOrd="1" destOrd="0" presId="urn:microsoft.com/office/officeart/2005/8/layout/chevron2"/>
    <dgm:cxn modelId="{B4B9AD6F-5EDE-4FF3-844B-5CAA9E408867}" type="presParOf" srcId="{81607C8A-FE39-4895-BEBA-63C366A89E9E}" destId="{F0BF768B-5379-4B01-9A93-1B1F56E9DF8E}" srcOrd="2" destOrd="0" presId="urn:microsoft.com/office/officeart/2005/8/layout/chevron2"/>
    <dgm:cxn modelId="{5D209431-1E2E-4C01-96AF-79448ECEE206}" type="presParOf" srcId="{F0BF768B-5379-4B01-9A93-1B1F56E9DF8E}" destId="{23432FC4-5114-4F52-92EA-926FC8B83405}" srcOrd="0" destOrd="0" presId="urn:microsoft.com/office/officeart/2005/8/layout/chevron2"/>
    <dgm:cxn modelId="{14FBDDAA-E9EC-4328-9A78-9F47BFBCF675}" type="presParOf" srcId="{F0BF768B-5379-4B01-9A93-1B1F56E9DF8E}" destId="{28B940AE-53D3-4D79-A1CF-01B4E8587F20}" srcOrd="1" destOrd="0" presId="urn:microsoft.com/office/officeart/2005/8/layout/chevron2"/>
    <dgm:cxn modelId="{09316582-29A8-4A69-AF8C-45EB05307EFC}" type="presParOf" srcId="{81607C8A-FE39-4895-BEBA-63C366A89E9E}" destId="{CF2A015D-AF67-433E-B3B1-5581C7B7D887}" srcOrd="3" destOrd="0" presId="urn:microsoft.com/office/officeart/2005/8/layout/chevron2"/>
    <dgm:cxn modelId="{E17EC0B3-6EB7-489C-9C9B-595985E1B4BD}" type="presParOf" srcId="{81607C8A-FE39-4895-BEBA-63C366A89E9E}" destId="{E76836ED-1779-4D65-BDF7-A09C2ABC79C6}" srcOrd="4" destOrd="0" presId="urn:microsoft.com/office/officeart/2005/8/layout/chevron2"/>
    <dgm:cxn modelId="{BBB023E8-C4A6-4094-B79B-B48D8F0F2520}" type="presParOf" srcId="{E76836ED-1779-4D65-BDF7-A09C2ABC79C6}" destId="{E404A134-2F5F-4F85-AAE5-E4B4816DF969}" srcOrd="0" destOrd="0" presId="urn:microsoft.com/office/officeart/2005/8/layout/chevron2"/>
    <dgm:cxn modelId="{96AB3FB1-5D2F-43F2-BB57-EC5BEF797750}" type="presParOf" srcId="{E76836ED-1779-4D65-BDF7-A09C2ABC79C6}" destId="{E32562CF-4EA5-4318-9BDB-48DE588BCCE7}" srcOrd="1" destOrd="0" presId="urn:microsoft.com/office/officeart/2005/8/layout/chevron2"/>
    <dgm:cxn modelId="{CA9B367D-0471-4C0B-B2AF-CFC5A3CC99EB}" type="presParOf" srcId="{81607C8A-FE39-4895-BEBA-63C366A89E9E}" destId="{33A58342-D6AE-4C54-91BF-D51E5C1812A4}" srcOrd="5" destOrd="0" presId="urn:microsoft.com/office/officeart/2005/8/layout/chevron2"/>
    <dgm:cxn modelId="{79FFF92E-7663-4B04-BBA7-84963ADE17E3}" type="presParOf" srcId="{81607C8A-FE39-4895-BEBA-63C366A89E9E}" destId="{608E7049-7E0F-43F6-ADE4-D8545EA42D86}" srcOrd="6" destOrd="0" presId="urn:microsoft.com/office/officeart/2005/8/layout/chevron2"/>
    <dgm:cxn modelId="{0174AD24-7FAA-4DE9-968C-C626B17C3EC1}" type="presParOf" srcId="{608E7049-7E0F-43F6-ADE4-D8545EA42D86}" destId="{53AFD941-0C7D-493F-AFBF-40C3CAB310CC}" srcOrd="0" destOrd="0" presId="urn:microsoft.com/office/officeart/2005/8/layout/chevron2"/>
    <dgm:cxn modelId="{A1335AC1-77DD-4EFC-8275-BFDE224A9328}" type="presParOf" srcId="{608E7049-7E0F-43F6-ADE4-D8545EA42D86}" destId="{57A4DE1A-1174-4597-94B0-904B628B7A9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AB6CC-0BE8-49A7-805A-AA5CBAAFED4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9E3B6E1-3670-4C36-A570-87EA93A88C72}">
      <dgm:prSet/>
      <dgm:spPr/>
      <dgm:t>
        <a:bodyPr/>
        <a:lstStyle/>
        <a:p>
          <a:r>
            <a:rPr lang="en-US" b="1"/>
            <a:t>Climate Adaptation and Resilience</a:t>
          </a:r>
          <a:endParaRPr lang="en-US"/>
        </a:p>
      </dgm:t>
    </dgm:pt>
    <dgm:pt modelId="{C8928041-314E-4838-84E4-8B9E744157B0}" type="parTrans" cxnId="{E36CE77D-4F09-45E5-94F3-5A0014DC22F8}">
      <dgm:prSet/>
      <dgm:spPr/>
      <dgm:t>
        <a:bodyPr/>
        <a:lstStyle/>
        <a:p>
          <a:endParaRPr lang="en-US"/>
        </a:p>
      </dgm:t>
    </dgm:pt>
    <dgm:pt modelId="{B865F4D6-6C46-49ED-BBF2-0D2E1E495D11}" type="sibTrans" cxnId="{E36CE77D-4F09-45E5-94F3-5A0014DC22F8}">
      <dgm:prSet/>
      <dgm:spPr/>
      <dgm:t>
        <a:bodyPr/>
        <a:lstStyle/>
        <a:p>
          <a:endParaRPr lang="en-US"/>
        </a:p>
      </dgm:t>
    </dgm:pt>
    <dgm:pt modelId="{674FA5A4-EB70-497D-8603-B9DF4E4852F9}">
      <dgm:prSet/>
      <dgm:spPr/>
      <dgm:t>
        <a:bodyPr/>
        <a:lstStyle/>
        <a:p>
          <a:r>
            <a:rPr lang="en-US" b="1"/>
            <a:t>Equity and Community Well-being</a:t>
          </a:r>
          <a:endParaRPr lang="en-US"/>
        </a:p>
      </dgm:t>
    </dgm:pt>
    <dgm:pt modelId="{62231FAD-D283-4EE0-89B0-C8C9666DBB82}" type="parTrans" cxnId="{676D1020-AA97-47F0-B8BE-B4C96B6483A3}">
      <dgm:prSet/>
      <dgm:spPr/>
      <dgm:t>
        <a:bodyPr/>
        <a:lstStyle/>
        <a:p>
          <a:endParaRPr lang="en-US"/>
        </a:p>
      </dgm:t>
    </dgm:pt>
    <dgm:pt modelId="{378BC7B5-5848-4CB8-976A-9DD89E69B86D}" type="sibTrans" cxnId="{676D1020-AA97-47F0-B8BE-B4C96B6483A3}">
      <dgm:prSet/>
      <dgm:spPr/>
      <dgm:t>
        <a:bodyPr/>
        <a:lstStyle/>
        <a:p>
          <a:endParaRPr lang="en-US"/>
        </a:p>
      </dgm:t>
    </dgm:pt>
    <dgm:pt modelId="{7D0B8A53-8325-4147-A0D3-A0DEC8E6195B}">
      <dgm:prSet/>
      <dgm:spPr/>
      <dgm:t>
        <a:bodyPr/>
        <a:lstStyle/>
        <a:p>
          <a:r>
            <a:rPr lang="en-US" b="1"/>
            <a:t>Infrastructure Criticality</a:t>
          </a:r>
          <a:endParaRPr lang="en-US"/>
        </a:p>
      </dgm:t>
    </dgm:pt>
    <dgm:pt modelId="{28F7AD3F-1133-4304-99AD-E4D90F31ACD2}" type="parTrans" cxnId="{E1692CC8-9073-4A0B-92F3-562B92024ECE}">
      <dgm:prSet/>
      <dgm:spPr/>
      <dgm:t>
        <a:bodyPr/>
        <a:lstStyle/>
        <a:p>
          <a:endParaRPr lang="en-US"/>
        </a:p>
      </dgm:t>
    </dgm:pt>
    <dgm:pt modelId="{9BE5D607-2506-4DE9-B3BA-8AEAA7A9CA91}" type="sibTrans" cxnId="{E1692CC8-9073-4A0B-92F3-562B92024ECE}">
      <dgm:prSet/>
      <dgm:spPr/>
      <dgm:t>
        <a:bodyPr/>
        <a:lstStyle/>
        <a:p>
          <a:endParaRPr lang="en-US"/>
        </a:p>
      </dgm:t>
    </dgm:pt>
    <dgm:pt modelId="{BBAB11FF-B3F5-483C-AF0E-4B9A9B7AF7EC}">
      <dgm:prSet/>
      <dgm:spPr/>
      <dgm:t>
        <a:bodyPr/>
        <a:lstStyle/>
        <a:p>
          <a:r>
            <a:rPr lang="en-US" b="1"/>
            <a:t>Multi-Benefit Solutions</a:t>
          </a:r>
          <a:endParaRPr lang="en-US"/>
        </a:p>
      </dgm:t>
    </dgm:pt>
    <dgm:pt modelId="{11B72ABD-1DDB-49C7-B9D3-D637B0867B37}" type="parTrans" cxnId="{6697732C-8C79-4DD3-9587-1C8F943113E7}">
      <dgm:prSet/>
      <dgm:spPr/>
      <dgm:t>
        <a:bodyPr/>
        <a:lstStyle/>
        <a:p>
          <a:endParaRPr lang="en-US"/>
        </a:p>
      </dgm:t>
    </dgm:pt>
    <dgm:pt modelId="{2E9371C0-CDFB-4C8F-B385-97DEF8780148}" type="sibTrans" cxnId="{6697732C-8C79-4DD3-9587-1C8F943113E7}">
      <dgm:prSet/>
      <dgm:spPr/>
      <dgm:t>
        <a:bodyPr/>
        <a:lstStyle/>
        <a:p>
          <a:endParaRPr lang="en-US"/>
        </a:p>
      </dgm:t>
    </dgm:pt>
    <dgm:pt modelId="{DB447D55-1D0A-4B5A-B028-B3EC84B5A116}">
      <dgm:prSet/>
      <dgm:spPr/>
      <dgm:t>
        <a:bodyPr/>
        <a:lstStyle/>
        <a:p>
          <a:r>
            <a:rPr lang="en-US"/>
            <a:t>Strengthening transportation infrastructure to withstand changes</a:t>
          </a:r>
        </a:p>
      </dgm:t>
    </dgm:pt>
    <dgm:pt modelId="{B7389FD9-D022-4DD2-BABE-AB80D143B076}" type="parTrans" cxnId="{155F4075-A30F-4921-914B-1CC95E281613}">
      <dgm:prSet/>
      <dgm:spPr/>
      <dgm:t>
        <a:bodyPr/>
        <a:lstStyle/>
        <a:p>
          <a:endParaRPr lang="en-US"/>
        </a:p>
      </dgm:t>
    </dgm:pt>
    <dgm:pt modelId="{1D49F8CB-642A-41A8-85DF-A1A9D6413D1B}" type="sibTrans" cxnId="{155F4075-A30F-4921-914B-1CC95E281613}">
      <dgm:prSet/>
      <dgm:spPr/>
      <dgm:t>
        <a:bodyPr/>
        <a:lstStyle/>
        <a:p>
          <a:endParaRPr lang="en-US"/>
        </a:p>
      </dgm:t>
    </dgm:pt>
    <dgm:pt modelId="{02A055B6-FBA6-4676-B14D-39843FCEF7CB}">
      <dgm:prSet/>
      <dgm:spPr/>
      <dgm:t>
        <a:bodyPr/>
        <a:lstStyle/>
        <a:p>
          <a:r>
            <a:rPr lang="en-US"/>
            <a:t>Focusing on projects that benefit underserved communities and improve access to services</a:t>
          </a:r>
        </a:p>
      </dgm:t>
    </dgm:pt>
    <dgm:pt modelId="{5477B80D-9501-4BCA-9EFC-42048F6369F6}" type="parTrans" cxnId="{461247AC-284D-4908-865F-93EB3C4687B5}">
      <dgm:prSet/>
      <dgm:spPr/>
      <dgm:t>
        <a:bodyPr/>
        <a:lstStyle/>
        <a:p>
          <a:endParaRPr lang="en-US"/>
        </a:p>
      </dgm:t>
    </dgm:pt>
    <dgm:pt modelId="{8B036ED1-4A47-4DB5-9071-EADE3C090541}" type="sibTrans" cxnId="{461247AC-284D-4908-865F-93EB3C4687B5}">
      <dgm:prSet/>
      <dgm:spPr/>
      <dgm:t>
        <a:bodyPr/>
        <a:lstStyle/>
        <a:p>
          <a:endParaRPr lang="en-US"/>
        </a:p>
      </dgm:t>
    </dgm:pt>
    <dgm:pt modelId="{D6035A27-840A-4626-834E-D11B8FA5F742}">
      <dgm:prSet/>
      <dgm:spPr/>
      <dgm:t>
        <a:bodyPr/>
        <a:lstStyle/>
        <a:p>
          <a:r>
            <a:rPr lang="en-US"/>
            <a:t>Fixing weaknesses in key transportation assets for economic and emergency needs</a:t>
          </a:r>
        </a:p>
      </dgm:t>
    </dgm:pt>
    <dgm:pt modelId="{6EBB12C9-D831-42F5-88FA-B6960A2E8628}" type="parTrans" cxnId="{1EAD7F25-2560-4730-941F-3F3049645D34}">
      <dgm:prSet/>
      <dgm:spPr/>
      <dgm:t>
        <a:bodyPr/>
        <a:lstStyle/>
        <a:p>
          <a:endParaRPr lang="en-US"/>
        </a:p>
      </dgm:t>
    </dgm:pt>
    <dgm:pt modelId="{6780E09D-EAD2-487B-AB91-5D3E9B412AE4}" type="sibTrans" cxnId="{1EAD7F25-2560-4730-941F-3F3049645D34}">
      <dgm:prSet/>
      <dgm:spPr/>
      <dgm:t>
        <a:bodyPr/>
        <a:lstStyle/>
        <a:p>
          <a:endParaRPr lang="en-US"/>
        </a:p>
      </dgm:t>
    </dgm:pt>
    <dgm:pt modelId="{DE9E407D-E146-407F-BE80-FD60CFFDCF12}">
      <dgm:prSet/>
      <dgm:spPr/>
      <dgm:t>
        <a:bodyPr/>
        <a:lstStyle/>
        <a:p>
          <a:r>
            <a:rPr lang="en-US"/>
            <a:t>Creating projects that enhance safety, cut costs, and support sustainability</a:t>
          </a:r>
        </a:p>
      </dgm:t>
    </dgm:pt>
    <dgm:pt modelId="{CAE65C7F-96AF-483C-A4A2-AC383750379F}" type="parTrans" cxnId="{38D5FCC9-A9CA-4916-A4DE-F8917FECB5E4}">
      <dgm:prSet/>
      <dgm:spPr/>
      <dgm:t>
        <a:bodyPr/>
        <a:lstStyle/>
        <a:p>
          <a:endParaRPr lang="en-US"/>
        </a:p>
      </dgm:t>
    </dgm:pt>
    <dgm:pt modelId="{C756CA29-2E81-4AE5-9A4F-1CDE7BAED6A9}" type="sibTrans" cxnId="{38D5FCC9-A9CA-4916-A4DE-F8917FECB5E4}">
      <dgm:prSet/>
      <dgm:spPr/>
      <dgm:t>
        <a:bodyPr/>
        <a:lstStyle/>
        <a:p>
          <a:endParaRPr lang="en-US"/>
        </a:p>
      </dgm:t>
    </dgm:pt>
    <dgm:pt modelId="{CB52F409-3875-4176-99F0-CDAC06223F51}" type="pres">
      <dgm:prSet presAssocID="{923AB6CC-0BE8-49A7-805A-AA5CBAAFED4B}" presName="Name0" presStyleCnt="0">
        <dgm:presLayoutVars>
          <dgm:dir/>
          <dgm:animLvl val="lvl"/>
          <dgm:resizeHandles val="exact"/>
        </dgm:presLayoutVars>
      </dgm:prSet>
      <dgm:spPr/>
    </dgm:pt>
    <dgm:pt modelId="{ED35ADF9-7E1C-47D0-800A-C731D9B5E916}" type="pres">
      <dgm:prSet presAssocID="{69E3B6E1-3670-4C36-A570-87EA93A88C72}" presName="composite" presStyleCnt="0"/>
      <dgm:spPr/>
    </dgm:pt>
    <dgm:pt modelId="{B02E63C7-E687-417A-AFF1-38512D9AC84E}" type="pres">
      <dgm:prSet presAssocID="{69E3B6E1-3670-4C36-A570-87EA93A88C72}" presName="parTx" presStyleLbl="alignNode1" presStyleIdx="0" presStyleCnt="4">
        <dgm:presLayoutVars>
          <dgm:chMax val="0"/>
          <dgm:chPref val="0"/>
          <dgm:bulletEnabled val="1"/>
        </dgm:presLayoutVars>
      </dgm:prSet>
      <dgm:spPr/>
    </dgm:pt>
    <dgm:pt modelId="{ACF71059-495D-4063-9C52-3EC86B3227FA}" type="pres">
      <dgm:prSet presAssocID="{69E3B6E1-3670-4C36-A570-87EA93A88C72}" presName="desTx" presStyleLbl="alignAccFollowNode1" presStyleIdx="0" presStyleCnt="4">
        <dgm:presLayoutVars>
          <dgm:bulletEnabled val="1"/>
        </dgm:presLayoutVars>
      </dgm:prSet>
      <dgm:spPr/>
    </dgm:pt>
    <dgm:pt modelId="{64C19C1B-3915-451D-AA49-1EB1CB973283}" type="pres">
      <dgm:prSet presAssocID="{B865F4D6-6C46-49ED-BBF2-0D2E1E495D11}" presName="space" presStyleCnt="0"/>
      <dgm:spPr/>
    </dgm:pt>
    <dgm:pt modelId="{300A3498-FF2C-4416-88CC-B0900EC8FBF2}" type="pres">
      <dgm:prSet presAssocID="{674FA5A4-EB70-497D-8603-B9DF4E4852F9}" presName="composite" presStyleCnt="0"/>
      <dgm:spPr/>
    </dgm:pt>
    <dgm:pt modelId="{BB97E271-514A-44AA-9124-59D0009C18AE}" type="pres">
      <dgm:prSet presAssocID="{674FA5A4-EB70-497D-8603-B9DF4E4852F9}" presName="parTx" presStyleLbl="alignNode1" presStyleIdx="1" presStyleCnt="4">
        <dgm:presLayoutVars>
          <dgm:chMax val="0"/>
          <dgm:chPref val="0"/>
          <dgm:bulletEnabled val="1"/>
        </dgm:presLayoutVars>
      </dgm:prSet>
      <dgm:spPr/>
    </dgm:pt>
    <dgm:pt modelId="{9BD9805E-A757-471F-AEB2-05FFACB7362F}" type="pres">
      <dgm:prSet presAssocID="{674FA5A4-EB70-497D-8603-B9DF4E4852F9}" presName="desTx" presStyleLbl="alignAccFollowNode1" presStyleIdx="1" presStyleCnt="4">
        <dgm:presLayoutVars>
          <dgm:bulletEnabled val="1"/>
        </dgm:presLayoutVars>
      </dgm:prSet>
      <dgm:spPr/>
    </dgm:pt>
    <dgm:pt modelId="{EF54DFAE-6606-467D-B4E6-DEC4662440FB}" type="pres">
      <dgm:prSet presAssocID="{378BC7B5-5848-4CB8-976A-9DD89E69B86D}" presName="space" presStyleCnt="0"/>
      <dgm:spPr/>
    </dgm:pt>
    <dgm:pt modelId="{17A8B7C8-2A25-4655-AA51-0BE9833F83D1}" type="pres">
      <dgm:prSet presAssocID="{7D0B8A53-8325-4147-A0D3-A0DEC8E6195B}" presName="composite" presStyleCnt="0"/>
      <dgm:spPr/>
    </dgm:pt>
    <dgm:pt modelId="{465743E7-508D-45FF-8A8A-717AD8B2DB84}" type="pres">
      <dgm:prSet presAssocID="{7D0B8A53-8325-4147-A0D3-A0DEC8E6195B}" presName="parTx" presStyleLbl="alignNode1" presStyleIdx="2" presStyleCnt="4">
        <dgm:presLayoutVars>
          <dgm:chMax val="0"/>
          <dgm:chPref val="0"/>
          <dgm:bulletEnabled val="1"/>
        </dgm:presLayoutVars>
      </dgm:prSet>
      <dgm:spPr/>
    </dgm:pt>
    <dgm:pt modelId="{6E8D4297-CEDE-4087-8BEA-53E50FC49156}" type="pres">
      <dgm:prSet presAssocID="{7D0B8A53-8325-4147-A0D3-A0DEC8E6195B}" presName="desTx" presStyleLbl="alignAccFollowNode1" presStyleIdx="2" presStyleCnt="4">
        <dgm:presLayoutVars>
          <dgm:bulletEnabled val="1"/>
        </dgm:presLayoutVars>
      </dgm:prSet>
      <dgm:spPr/>
    </dgm:pt>
    <dgm:pt modelId="{5D45BE91-0BE2-4023-BDD7-4FD381DCB60B}" type="pres">
      <dgm:prSet presAssocID="{9BE5D607-2506-4DE9-B3BA-8AEAA7A9CA91}" presName="space" presStyleCnt="0"/>
      <dgm:spPr/>
    </dgm:pt>
    <dgm:pt modelId="{8CD7D92E-C2A9-4A76-A177-86A0CCFEF531}" type="pres">
      <dgm:prSet presAssocID="{BBAB11FF-B3F5-483C-AF0E-4B9A9B7AF7EC}" presName="composite" presStyleCnt="0"/>
      <dgm:spPr/>
    </dgm:pt>
    <dgm:pt modelId="{76E8F95E-82B5-4DFF-9836-4C9ED9F48092}" type="pres">
      <dgm:prSet presAssocID="{BBAB11FF-B3F5-483C-AF0E-4B9A9B7AF7EC}" presName="parTx" presStyleLbl="alignNode1" presStyleIdx="3" presStyleCnt="4">
        <dgm:presLayoutVars>
          <dgm:chMax val="0"/>
          <dgm:chPref val="0"/>
          <dgm:bulletEnabled val="1"/>
        </dgm:presLayoutVars>
      </dgm:prSet>
      <dgm:spPr/>
    </dgm:pt>
    <dgm:pt modelId="{EDBA786C-AC69-4BCD-9B06-3C3C6C461500}" type="pres">
      <dgm:prSet presAssocID="{BBAB11FF-B3F5-483C-AF0E-4B9A9B7AF7EC}" presName="desTx" presStyleLbl="alignAccFollowNode1" presStyleIdx="3" presStyleCnt="4">
        <dgm:presLayoutVars>
          <dgm:bulletEnabled val="1"/>
        </dgm:presLayoutVars>
      </dgm:prSet>
      <dgm:spPr/>
    </dgm:pt>
  </dgm:ptLst>
  <dgm:cxnLst>
    <dgm:cxn modelId="{676D1020-AA97-47F0-B8BE-B4C96B6483A3}" srcId="{923AB6CC-0BE8-49A7-805A-AA5CBAAFED4B}" destId="{674FA5A4-EB70-497D-8603-B9DF4E4852F9}" srcOrd="1" destOrd="0" parTransId="{62231FAD-D283-4EE0-89B0-C8C9666DBB82}" sibTransId="{378BC7B5-5848-4CB8-976A-9DD89E69B86D}"/>
    <dgm:cxn modelId="{1EAD7F25-2560-4730-941F-3F3049645D34}" srcId="{7D0B8A53-8325-4147-A0D3-A0DEC8E6195B}" destId="{D6035A27-840A-4626-834E-D11B8FA5F742}" srcOrd="0" destOrd="0" parTransId="{6EBB12C9-D831-42F5-88FA-B6960A2E8628}" sibTransId="{6780E09D-EAD2-487B-AB91-5D3E9B412AE4}"/>
    <dgm:cxn modelId="{6697732C-8C79-4DD3-9587-1C8F943113E7}" srcId="{923AB6CC-0BE8-49A7-805A-AA5CBAAFED4B}" destId="{BBAB11FF-B3F5-483C-AF0E-4B9A9B7AF7EC}" srcOrd="3" destOrd="0" parTransId="{11B72ABD-1DDB-49C7-B9D3-D637B0867B37}" sibTransId="{2E9371C0-CDFB-4C8F-B385-97DEF8780148}"/>
    <dgm:cxn modelId="{763B8461-4161-4356-AF90-52A29CFD6D38}" type="presOf" srcId="{69E3B6E1-3670-4C36-A570-87EA93A88C72}" destId="{B02E63C7-E687-417A-AFF1-38512D9AC84E}" srcOrd="0" destOrd="0" presId="urn:microsoft.com/office/officeart/2005/8/layout/hList1"/>
    <dgm:cxn modelId="{155F4075-A30F-4921-914B-1CC95E281613}" srcId="{69E3B6E1-3670-4C36-A570-87EA93A88C72}" destId="{DB447D55-1D0A-4B5A-B028-B3EC84B5A116}" srcOrd="0" destOrd="0" parTransId="{B7389FD9-D022-4DD2-BABE-AB80D143B076}" sibTransId="{1D49F8CB-642A-41A8-85DF-A1A9D6413D1B}"/>
    <dgm:cxn modelId="{E36CE77D-4F09-45E5-94F3-5A0014DC22F8}" srcId="{923AB6CC-0BE8-49A7-805A-AA5CBAAFED4B}" destId="{69E3B6E1-3670-4C36-A570-87EA93A88C72}" srcOrd="0" destOrd="0" parTransId="{C8928041-314E-4838-84E4-8B9E744157B0}" sibTransId="{B865F4D6-6C46-49ED-BBF2-0D2E1E495D11}"/>
    <dgm:cxn modelId="{78FA5981-68DA-475D-9273-0BDE836DCB48}" type="presOf" srcId="{02A055B6-FBA6-4676-B14D-39843FCEF7CB}" destId="{9BD9805E-A757-471F-AEB2-05FFACB7362F}" srcOrd="0" destOrd="0" presId="urn:microsoft.com/office/officeart/2005/8/layout/hList1"/>
    <dgm:cxn modelId="{8C429B86-22DC-4DC4-8970-7C011A0581E8}" type="presOf" srcId="{DE9E407D-E146-407F-BE80-FD60CFFDCF12}" destId="{EDBA786C-AC69-4BCD-9B06-3C3C6C461500}" srcOrd="0" destOrd="0" presId="urn:microsoft.com/office/officeart/2005/8/layout/hList1"/>
    <dgm:cxn modelId="{1A127F89-9E4F-4029-AA49-07326D9A424B}" type="presOf" srcId="{674FA5A4-EB70-497D-8603-B9DF4E4852F9}" destId="{BB97E271-514A-44AA-9124-59D0009C18AE}" srcOrd="0" destOrd="0" presId="urn:microsoft.com/office/officeart/2005/8/layout/hList1"/>
    <dgm:cxn modelId="{461247AC-284D-4908-865F-93EB3C4687B5}" srcId="{674FA5A4-EB70-497D-8603-B9DF4E4852F9}" destId="{02A055B6-FBA6-4676-B14D-39843FCEF7CB}" srcOrd="0" destOrd="0" parTransId="{5477B80D-9501-4BCA-9EFC-42048F6369F6}" sibTransId="{8B036ED1-4A47-4DB5-9071-EADE3C090541}"/>
    <dgm:cxn modelId="{CF5583B5-B1B2-4EA8-ACC2-1BBE7A578958}" type="presOf" srcId="{923AB6CC-0BE8-49A7-805A-AA5CBAAFED4B}" destId="{CB52F409-3875-4176-99F0-CDAC06223F51}" srcOrd="0" destOrd="0" presId="urn:microsoft.com/office/officeart/2005/8/layout/hList1"/>
    <dgm:cxn modelId="{36168AB9-4952-488D-B1B6-97A83A3B5AA6}" type="presOf" srcId="{BBAB11FF-B3F5-483C-AF0E-4B9A9B7AF7EC}" destId="{76E8F95E-82B5-4DFF-9836-4C9ED9F48092}" srcOrd="0" destOrd="0" presId="urn:microsoft.com/office/officeart/2005/8/layout/hList1"/>
    <dgm:cxn modelId="{F75D68C7-1588-4C08-AC04-97CAAB72AB54}" type="presOf" srcId="{7D0B8A53-8325-4147-A0D3-A0DEC8E6195B}" destId="{465743E7-508D-45FF-8A8A-717AD8B2DB84}" srcOrd="0" destOrd="0" presId="urn:microsoft.com/office/officeart/2005/8/layout/hList1"/>
    <dgm:cxn modelId="{E1692CC8-9073-4A0B-92F3-562B92024ECE}" srcId="{923AB6CC-0BE8-49A7-805A-AA5CBAAFED4B}" destId="{7D0B8A53-8325-4147-A0D3-A0DEC8E6195B}" srcOrd="2" destOrd="0" parTransId="{28F7AD3F-1133-4304-99AD-E4D90F31ACD2}" sibTransId="{9BE5D607-2506-4DE9-B3BA-8AEAA7A9CA91}"/>
    <dgm:cxn modelId="{38D5FCC9-A9CA-4916-A4DE-F8917FECB5E4}" srcId="{BBAB11FF-B3F5-483C-AF0E-4B9A9B7AF7EC}" destId="{DE9E407D-E146-407F-BE80-FD60CFFDCF12}" srcOrd="0" destOrd="0" parTransId="{CAE65C7F-96AF-483C-A4A2-AC383750379F}" sibTransId="{C756CA29-2E81-4AE5-9A4F-1CDE7BAED6A9}"/>
    <dgm:cxn modelId="{394930D7-7978-4320-BAD4-1CB760932CC5}" type="presOf" srcId="{D6035A27-840A-4626-834E-D11B8FA5F742}" destId="{6E8D4297-CEDE-4087-8BEA-53E50FC49156}" srcOrd="0" destOrd="0" presId="urn:microsoft.com/office/officeart/2005/8/layout/hList1"/>
    <dgm:cxn modelId="{8EA3EDFF-5C2D-41F1-8ABE-DD7BC8A206AB}" type="presOf" srcId="{DB447D55-1D0A-4B5A-B028-B3EC84B5A116}" destId="{ACF71059-495D-4063-9C52-3EC86B3227FA}" srcOrd="0" destOrd="0" presId="urn:microsoft.com/office/officeart/2005/8/layout/hList1"/>
    <dgm:cxn modelId="{DF0E9743-0DE4-41C3-97C5-FCEF8766947B}" type="presParOf" srcId="{CB52F409-3875-4176-99F0-CDAC06223F51}" destId="{ED35ADF9-7E1C-47D0-800A-C731D9B5E916}" srcOrd="0" destOrd="0" presId="urn:microsoft.com/office/officeart/2005/8/layout/hList1"/>
    <dgm:cxn modelId="{532F9201-B855-4EAB-BCEE-ABDC2BC197F8}" type="presParOf" srcId="{ED35ADF9-7E1C-47D0-800A-C731D9B5E916}" destId="{B02E63C7-E687-417A-AFF1-38512D9AC84E}" srcOrd="0" destOrd="0" presId="urn:microsoft.com/office/officeart/2005/8/layout/hList1"/>
    <dgm:cxn modelId="{EE1E9BD1-74E0-47C4-A58E-DAD1EC1895E7}" type="presParOf" srcId="{ED35ADF9-7E1C-47D0-800A-C731D9B5E916}" destId="{ACF71059-495D-4063-9C52-3EC86B3227FA}" srcOrd="1" destOrd="0" presId="urn:microsoft.com/office/officeart/2005/8/layout/hList1"/>
    <dgm:cxn modelId="{65C46760-315A-45BC-BC1A-6FE454EF81DA}" type="presParOf" srcId="{CB52F409-3875-4176-99F0-CDAC06223F51}" destId="{64C19C1B-3915-451D-AA49-1EB1CB973283}" srcOrd="1" destOrd="0" presId="urn:microsoft.com/office/officeart/2005/8/layout/hList1"/>
    <dgm:cxn modelId="{308E7F9C-E19C-42A0-993E-D805FF502DB0}" type="presParOf" srcId="{CB52F409-3875-4176-99F0-CDAC06223F51}" destId="{300A3498-FF2C-4416-88CC-B0900EC8FBF2}" srcOrd="2" destOrd="0" presId="urn:microsoft.com/office/officeart/2005/8/layout/hList1"/>
    <dgm:cxn modelId="{67D89981-F20A-4DCA-8083-F583093C9C5E}" type="presParOf" srcId="{300A3498-FF2C-4416-88CC-B0900EC8FBF2}" destId="{BB97E271-514A-44AA-9124-59D0009C18AE}" srcOrd="0" destOrd="0" presId="urn:microsoft.com/office/officeart/2005/8/layout/hList1"/>
    <dgm:cxn modelId="{78D6DD19-BFD8-4B3B-8B22-D91C0E3E1AC0}" type="presParOf" srcId="{300A3498-FF2C-4416-88CC-B0900EC8FBF2}" destId="{9BD9805E-A757-471F-AEB2-05FFACB7362F}" srcOrd="1" destOrd="0" presId="urn:microsoft.com/office/officeart/2005/8/layout/hList1"/>
    <dgm:cxn modelId="{1DB62FA9-8F28-4F8B-962A-6932370DFCFC}" type="presParOf" srcId="{CB52F409-3875-4176-99F0-CDAC06223F51}" destId="{EF54DFAE-6606-467D-B4E6-DEC4662440FB}" srcOrd="3" destOrd="0" presId="urn:microsoft.com/office/officeart/2005/8/layout/hList1"/>
    <dgm:cxn modelId="{952A971C-668F-4B3C-8709-3593538B0DF9}" type="presParOf" srcId="{CB52F409-3875-4176-99F0-CDAC06223F51}" destId="{17A8B7C8-2A25-4655-AA51-0BE9833F83D1}" srcOrd="4" destOrd="0" presId="urn:microsoft.com/office/officeart/2005/8/layout/hList1"/>
    <dgm:cxn modelId="{F6253B64-E1E9-4C97-8B9C-966607B04B18}" type="presParOf" srcId="{17A8B7C8-2A25-4655-AA51-0BE9833F83D1}" destId="{465743E7-508D-45FF-8A8A-717AD8B2DB84}" srcOrd="0" destOrd="0" presId="urn:microsoft.com/office/officeart/2005/8/layout/hList1"/>
    <dgm:cxn modelId="{AD96789F-468E-41D3-BFFA-E76A9A782BA3}" type="presParOf" srcId="{17A8B7C8-2A25-4655-AA51-0BE9833F83D1}" destId="{6E8D4297-CEDE-4087-8BEA-53E50FC49156}" srcOrd="1" destOrd="0" presId="urn:microsoft.com/office/officeart/2005/8/layout/hList1"/>
    <dgm:cxn modelId="{0AB4E336-BE3F-429C-A108-55C692A9C7A9}" type="presParOf" srcId="{CB52F409-3875-4176-99F0-CDAC06223F51}" destId="{5D45BE91-0BE2-4023-BDD7-4FD381DCB60B}" srcOrd="5" destOrd="0" presId="urn:microsoft.com/office/officeart/2005/8/layout/hList1"/>
    <dgm:cxn modelId="{0385854E-3AD5-4DFB-8289-68FD0D463F77}" type="presParOf" srcId="{CB52F409-3875-4176-99F0-CDAC06223F51}" destId="{8CD7D92E-C2A9-4A76-A177-86A0CCFEF531}" srcOrd="6" destOrd="0" presId="urn:microsoft.com/office/officeart/2005/8/layout/hList1"/>
    <dgm:cxn modelId="{E28212CA-20EE-4F10-BEB8-9B7552083295}" type="presParOf" srcId="{8CD7D92E-C2A9-4A76-A177-86A0CCFEF531}" destId="{76E8F95E-82B5-4DFF-9836-4C9ED9F48092}" srcOrd="0" destOrd="0" presId="urn:microsoft.com/office/officeart/2005/8/layout/hList1"/>
    <dgm:cxn modelId="{86271EDB-BE73-41A8-AD3C-88193D2B311C}" type="presParOf" srcId="{8CD7D92E-C2A9-4A76-A177-86A0CCFEF531}" destId="{EDBA786C-AC69-4BCD-9B06-3C3C6C46150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5A36D4-9FF6-4E27-B55E-C3D16345036C}" type="doc">
      <dgm:prSet loTypeId="urn:microsoft.com/office/officeart/2005/8/layout/chevron1" loCatId="process" qsTypeId="urn:microsoft.com/office/officeart/2005/8/quickstyle/simple1" qsCatId="simple" csTypeId="urn:microsoft.com/office/officeart/2005/8/colors/accent0_1" csCatId="mainScheme" phldr="1"/>
      <dgm:spPr/>
    </dgm:pt>
    <dgm:pt modelId="{59F8CDBB-022B-42AE-969B-C6BCDDD2A046}">
      <dgm:prSet phldrT="[Text]" custT="1"/>
      <dgm:spPr/>
      <dgm:t>
        <a:bodyPr/>
        <a:lstStyle/>
        <a:p>
          <a:r>
            <a:rPr lang="en-US" sz="1200" b="1">
              <a:solidFill>
                <a:schemeClr val="tx2">
                  <a:lumMod val="20000"/>
                  <a:lumOff val="80000"/>
                </a:schemeClr>
              </a:solidFill>
              <a:latin typeface="Arial" panose="020B0604020202020204" pitchFamily="34" charset="0"/>
              <a:cs typeface="Arial" panose="020B0604020202020204" pitchFamily="34" charset="0"/>
            </a:rPr>
            <a:t>ID high risk locations</a:t>
          </a:r>
          <a:endParaRPr lang="en-US" sz="1200">
            <a:solidFill>
              <a:schemeClr val="tx2">
                <a:lumMod val="20000"/>
                <a:lumOff val="80000"/>
              </a:schemeClr>
            </a:solidFill>
          </a:endParaRPr>
        </a:p>
      </dgm:t>
    </dgm:pt>
    <dgm:pt modelId="{D943C559-5C12-44FA-B103-AF4CB33CB69A}" type="parTrans" cxnId="{64B2E1BF-42DE-46B0-8D17-0F13D5AF5E19}">
      <dgm:prSet/>
      <dgm:spPr/>
      <dgm:t>
        <a:bodyPr/>
        <a:lstStyle/>
        <a:p>
          <a:endParaRPr lang="en-US"/>
        </a:p>
      </dgm:t>
    </dgm:pt>
    <dgm:pt modelId="{130EAAED-3431-420F-B992-933D9C77B7D3}" type="sibTrans" cxnId="{64B2E1BF-42DE-46B0-8D17-0F13D5AF5E19}">
      <dgm:prSet/>
      <dgm:spPr/>
      <dgm:t>
        <a:bodyPr/>
        <a:lstStyle/>
        <a:p>
          <a:endParaRPr lang="en-US"/>
        </a:p>
      </dgm:t>
    </dgm:pt>
    <dgm:pt modelId="{D67046C2-4376-4FE5-9C35-967D959DB12E}">
      <dgm:prSet phldrT="[Text]" custT="1"/>
      <dgm:spPr>
        <a:noFill/>
      </dgm:spPr>
      <dgm:t>
        <a:bodyPr/>
        <a:lstStyle/>
        <a:p>
          <a:r>
            <a:rPr lang="en-US" sz="1200" b="1" kern="1200">
              <a:solidFill>
                <a:srgbClr val="E61E28">
                  <a:lumMod val="20000"/>
                  <a:lumOff val="80000"/>
                </a:srgbClr>
              </a:solidFill>
              <a:latin typeface="Arial" panose="020B0604020202020204" pitchFamily="34" charset="0"/>
              <a:ea typeface="+mn-ea"/>
              <a:cs typeface="Arial" panose="020B0604020202020204" pitchFamily="34" charset="0"/>
            </a:rPr>
            <a:t>Project typologies </a:t>
          </a:r>
        </a:p>
      </dgm:t>
    </dgm:pt>
    <dgm:pt modelId="{D0B54686-6233-4108-A010-6FBB3A7EC5BF}" type="parTrans" cxnId="{81B55FBB-1C1C-46F3-BD5B-CDAFC1BF8FE8}">
      <dgm:prSet/>
      <dgm:spPr/>
      <dgm:t>
        <a:bodyPr/>
        <a:lstStyle/>
        <a:p>
          <a:endParaRPr lang="en-US"/>
        </a:p>
      </dgm:t>
    </dgm:pt>
    <dgm:pt modelId="{410A9F80-F2F6-44FA-9D84-BAF8631BB797}" type="sibTrans" cxnId="{81B55FBB-1C1C-46F3-BD5B-CDAFC1BF8FE8}">
      <dgm:prSet/>
      <dgm:spPr/>
      <dgm:t>
        <a:bodyPr/>
        <a:lstStyle/>
        <a:p>
          <a:endParaRPr lang="en-US"/>
        </a:p>
      </dgm:t>
    </dgm:pt>
    <dgm:pt modelId="{0E56C1FA-5A8C-4C8A-A381-B07EE6346599}">
      <dgm:prSet phldrT="[Text]" custT="1"/>
      <dgm:spPr>
        <a:solidFill>
          <a:schemeClr val="bg2">
            <a:lumMod val="85000"/>
          </a:schemeClr>
        </a:solidFill>
      </dgm:spPr>
      <dgm:t>
        <a:bodyPr/>
        <a:lstStyle/>
        <a:p>
          <a:r>
            <a:rPr lang="en-US" sz="1200" b="1">
              <a:solidFill>
                <a:srgbClr val="FF0000"/>
              </a:solidFill>
              <a:latin typeface="Arial" panose="020B0604020202020204" pitchFamily="34" charset="0"/>
              <a:cs typeface="Arial" panose="020B0604020202020204" pitchFamily="34" charset="0"/>
            </a:rPr>
            <a:t>Select solutions</a:t>
          </a:r>
        </a:p>
      </dgm:t>
    </dgm:pt>
    <dgm:pt modelId="{FF1A22A2-9250-4E2F-8C18-08BB82228CE9}" type="parTrans" cxnId="{14AD8242-05DB-48E1-BF2D-58633287D073}">
      <dgm:prSet/>
      <dgm:spPr/>
      <dgm:t>
        <a:bodyPr/>
        <a:lstStyle/>
        <a:p>
          <a:endParaRPr lang="en-US"/>
        </a:p>
      </dgm:t>
    </dgm:pt>
    <dgm:pt modelId="{87403EA3-8949-4B3A-A446-A39C30EAF6DC}" type="sibTrans" cxnId="{14AD8242-05DB-48E1-BF2D-58633287D073}">
      <dgm:prSet/>
      <dgm:spPr/>
      <dgm:t>
        <a:bodyPr/>
        <a:lstStyle/>
        <a:p>
          <a:endParaRPr lang="en-US"/>
        </a:p>
      </dgm:t>
    </dgm:pt>
    <dgm:pt modelId="{761CF83B-C8D3-40DD-8F3A-BB05A1A8E281}">
      <dgm:prSet phldrT="[Text]" custT="1"/>
      <dgm:spPr>
        <a:noFill/>
      </dgm:spPr>
      <dgm:t>
        <a:bodyPr/>
        <a:lstStyle/>
        <a:p>
          <a:r>
            <a:rPr lang="en-US" sz="1200" b="1" kern="1200">
              <a:solidFill>
                <a:srgbClr val="E61E28">
                  <a:lumMod val="20000"/>
                  <a:lumOff val="80000"/>
                </a:srgbClr>
              </a:solidFill>
              <a:latin typeface="Arial" panose="020B0604020202020204" pitchFamily="34" charset="0"/>
              <a:ea typeface="+mn-ea"/>
              <a:cs typeface="Arial" panose="020B0604020202020204" pitchFamily="34" charset="0"/>
            </a:rPr>
            <a:t>Score &amp; prioritize projects</a:t>
          </a:r>
        </a:p>
      </dgm:t>
    </dgm:pt>
    <dgm:pt modelId="{0195A307-372E-4FE9-A876-DF355CC889B4}" type="parTrans" cxnId="{34867263-9F0C-4114-9AFF-ADA5E41ACC13}">
      <dgm:prSet/>
      <dgm:spPr/>
      <dgm:t>
        <a:bodyPr/>
        <a:lstStyle/>
        <a:p>
          <a:endParaRPr lang="en-US"/>
        </a:p>
      </dgm:t>
    </dgm:pt>
    <dgm:pt modelId="{20916FEA-C432-4F81-80D1-36B3E67BE58A}" type="sibTrans" cxnId="{34867263-9F0C-4114-9AFF-ADA5E41ACC13}">
      <dgm:prSet/>
      <dgm:spPr/>
      <dgm:t>
        <a:bodyPr/>
        <a:lstStyle/>
        <a:p>
          <a:endParaRPr lang="en-US"/>
        </a:p>
      </dgm:t>
    </dgm:pt>
    <dgm:pt modelId="{6D62D125-FB96-4759-9001-AA3FD5D080E0}" type="pres">
      <dgm:prSet presAssocID="{F35A36D4-9FF6-4E27-B55E-C3D16345036C}" presName="Name0" presStyleCnt="0">
        <dgm:presLayoutVars>
          <dgm:dir/>
          <dgm:animLvl val="lvl"/>
          <dgm:resizeHandles val="exact"/>
        </dgm:presLayoutVars>
      </dgm:prSet>
      <dgm:spPr/>
    </dgm:pt>
    <dgm:pt modelId="{DF43B423-BC7A-456A-8B37-BA11583D8B8A}" type="pres">
      <dgm:prSet presAssocID="{59F8CDBB-022B-42AE-969B-C6BCDDD2A046}" presName="parTxOnly" presStyleLbl="node1" presStyleIdx="0" presStyleCnt="4" custLinFactNeighborY="2053">
        <dgm:presLayoutVars>
          <dgm:chMax val="0"/>
          <dgm:chPref val="0"/>
          <dgm:bulletEnabled val="1"/>
        </dgm:presLayoutVars>
      </dgm:prSet>
      <dgm:spPr/>
    </dgm:pt>
    <dgm:pt modelId="{8183FD70-3A35-4497-B3F0-E581475C9A3B}" type="pres">
      <dgm:prSet presAssocID="{130EAAED-3431-420F-B992-933D9C77B7D3}" presName="parTxOnlySpace" presStyleCnt="0"/>
      <dgm:spPr/>
    </dgm:pt>
    <dgm:pt modelId="{89CC4BDC-8301-434A-8840-45C5C8A6EBF4}" type="pres">
      <dgm:prSet presAssocID="{D67046C2-4376-4FE5-9C35-967D959DB12E}" presName="parTxOnly" presStyleLbl="node1" presStyleIdx="1" presStyleCnt="4">
        <dgm:presLayoutVars>
          <dgm:chMax val="0"/>
          <dgm:chPref val="0"/>
          <dgm:bulletEnabled val="1"/>
        </dgm:presLayoutVars>
      </dgm:prSet>
      <dgm:spPr/>
    </dgm:pt>
    <dgm:pt modelId="{5C1B11A1-0195-45BC-BA6F-F8E4C64AE7D1}" type="pres">
      <dgm:prSet presAssocID="{410A9F80-F2F6-44FA-9D84-BAF8631BB797}" presName="parTxOnlySpace" presStyleCnt="0"/>
      <dgm:spPr/>
    </dgm:pt>
    <dgm:pt modelId="{96B7BC19-9ACB-4E7D-93D0-A6B39EB15F71}" type="pres">
      <dgm:prSet presAssocID="{761CF83B-C8D3-40DD-8F3A-BB05A1A8E281}" presName="parTxOnly" presStyleLbl="node1" presStyleIdx="2" presStyleCnt="4">
        <dgm:presLayoutVars>
          <dgm:chMax val="0"/>
          <dgm:chPref val="0"/>
          <dgm:bulletEnabled val="1"/>
        </dgm:presLayoutVars>
      </dgm:prSet>
      <dgm:spPr/>
    </dgm:pt>
    <dgm:pt modelId="{0A426BB2-91BB-44B8-949E-72E290B2F4B7}" type="pres">
      <dgm:prSet presAssocID="{20916FEA-C432-4F81-80D1-36B3E67BE58A}" presName="parTxOnlySpace" presStyleCnt="0"/>
      <dgm:spPr/>
    </dgm:pt>
    <dgm:pt modelId="{F7299CD9-50A8-4CC7-B696-A75443901AD0}" type="pres">
      <dgm:prSet presAssocID="{0E56C1FA-5A8C-4C8A-A381-B07EE6346599}" presName="parTxOnly" presStyleLbl="node1" presStyleIdx="3" presStyleCnt="4">
        <dgm:presLayoutVars>
          <dgm:chMax val="0"/>
          <dgm:chPref val="0"/>
          <dgm:bulletEnabled val="1"/>
        </dgm:presLayoutVars>
      </dgm:prSet>
      <dgm:spPr/>
    </dgm:pt>
  </dgm:ptLst>
  <dgm:cxnLst>
    <dgm:cxn modelId="{821DA834-707A-4C94-9490-F1CBBE4DF70F}" type="presOf" srcId="{0E56C1FA-5A8C-4C8A-A381-B07EE6346599}" destId="{F7299CD9-50A8-4CC7-B696-A75443901AD0}" srcOrd="0" destOrd="0" presId="urn:microsoft.com/office/officeart/2005/8/layout/chevron1"/>
    <dgm:cxn modelId="{2410A15D-5A8C-4714-9AD8-169FE8BFF896}" type="presOf" srcId="{59F8CDBB-022B-42AE-969B-C6BCDDD2A046}" destId="{DF43B423-BC7A-456A-8B37-BA11583D8B8A}" srcOrd="0" destOrd="0" presId="urn:microsoft.com/office/officeart/2005/8/layout/chevron1"/>
    <dgm:cxn modelId="{14AD8242-05DB-48E1-BF2D-58633287D073}" srcId="{F35A36D4-9FF6-4E27-B55E-C3D16345036C}" destId="{0E56C1FA-5A8C-4C8A-A381-B07EE6346599}" srcOrd="3" destOrd="0" parTransId="{FF1A22A2-9250-4E2F-8C18-08BB82228CE9}" sibTransId="{87403EA3-8949-4B3A-A446-A39C30EAF6DC}"/>
    <dgm:cxn modelId="{34867263-9F0C-4114-9AFF-ADA5E41ACC13}" srcId="{F35A36D4-9FF6-4E27-B55E-C3D16345036C}" destId="{761CF83B-C8D3-40DD-8F3A-BB05A1A8E281}" srcOrd="2" destOrd="0" parTransId="{0195A307-372E-4FE9-A876-DF355CC889B4}" sibTransId="{20916FEA-C432-4F81-80D1-36B3E67BE58A}"/>
    <dgm:cxn modelId="{94DE18BB-0EC3-441D-9038-27AD86C5F31B}" type="presOf" srcId="{D67046C2-4376-4FE5-9C35-967D959DB12E}" destId="{89CC4BDC-8301-434A-8840-45C5C8A6EBF4}" srcOrd="0" destOrd="0" presId="urn:microsoft.com/office/officeart/2005/8/layout/chevron1"/>
    <dgm:cxn modelId="{81B55FBB-1C1C-46F3-BD5B-CDAFC1BF8FE8}" srcId="{F35A36D4-9FF6-4E27-B55E-C3D16345036C}" destId="{D67046C2-4376-4FE5-9C35-967D959DB12E}" srcOrd="1" destOrd="0" parTransId="{D0B54686-6233-4108-A010-6FBB3A7EC5BF}" sibTransId="{410A9F80-F2F6-44FA-9D84-BAF8631BB797}"/>
    <dgm:cxn modelId="{64B2E1BF-42DE-46B0-8D17-0F13D5AF5E19}" srcId="{F35A36D4-9FF6-4E27-B55E-C3D16345036C}" destId="{59F8CDBB-022B-42AE-969B-C6BCDDD2A046}" srcOrd="0" destOrd="0" parTransId="{D943C559-5C12-44FA-B103-AF4CB33CB69A}" sibTransId="{130EAAED-3431-420F-B992-933D9C77B7D3}"/>
    <dgm:cxn modelId="{910B2BD4-7B59-4A1D-8F0F-C3F2BA0966F5}" type="presOf" srcId="{F35A36D4-9FF6-4E27-B55E-C3D16345036C}" destId="{6D62D125-FB96-4759-9001-AA3FD5D080E0}" srcOrd="0" destOrd="0" presId="urn:microsoft.com/office/officeart/2005/8/layout/chevron1"/>
    <dgm:cxn modelId="{E0B8CAE5-BF08-4C85-9D6D-8C922EFA48C5}" type="presOf" srcId="{761CF83B-C8D3-40DD-8F3A-BB05A1A8E281}" destId="{96B7BC19-9ACB-4E7D-93D0-A6B39EB15F71}" srcOrd="0" destOrd="0" presId="urn:microsoft.com/office/officeart/2005/8/layout/chevron1"/>
    <dgm:cxn modelId="{C582A167-62A0-4CAD-B426-6D9C04F1FA42}" type="presParOf" srcId="{6D62D125-FB96-4759-9001-AA3FD5D080E0}" destId="{DF43B423-BC7A-456A-8B37-BA11583D8B8A}" srcOrd="0" destOrd="0" presId="urn:microsoft.com/office/officeart/2005/8/layout/chevron1"/>
    <dgm:cxn modelId="{29D6F35A-999E-46D9-8772-0B00B55F9DF7}" type="presParOf" srcId="{6D62D125-FB96-4759-9001-AA3FD5D080E0}" destId="{8183FD70-3A35-4497-B3F0-E581475C9A3B}" srcOrd="1" destOrd="0" presId="urn:microsoft.com/office/officeart/2005/8/layout/chevron1"/>
    <dgm:cxn modelId="{9F486C23-CD5A-4A47-907B-C167DF3D4F54}" type="presParOf" srcId="{6D62D125-FB96-4759-9001-AA3FD5D080E0}" destId="{89CC4BDC-8301-434A-8840-45C5C8A6EBF4}" srcOrd="2" destOrd="0" presId="urn:microsoft.com/office/officeart/2005/8/layout/chevron1"/>
    <dgm:cxn modelId="{6BFADAC6-EC75-446B-BFB6-4ED054FC33C1}" type="presParOf" srcId="{6D62D125-FB96-4759-9001-AA3FD5D080E0}" destId="{5C1B11A1-0195-45BC-BA6F-F8E4C64AE7D1}" srcOrd="3" destOrd="0" presId="urn:microsoft.com/office/officeart/2005/8/layout/chevron1"/>
    <dgm:cxn modelId="{C853652E-AA5B-41E5-8A70-880EA6F60134}" type="presParOf" srcId="{6D62D125-FB96-4759-9001-AA3FD5D080E0}" destId="{96B7BC19-9ACB-4E7D-93D0-A6B39EB15F71}" srcOrd="4" destOrd="0" presId="urn:microsoft.com/office/officeart/2005/8/layout/chevron1"/>
    <dgm:cxn modelId="{78F14234-8C70-46A8-9129-738549C52EE0}" type="presParOf" srcId="{6D62D125-FB96-4759-9001-AA3FD5D080E0}" destId="{0A426BB2-91BB-44B8-949E-72E290B2F4B7}" srcOrd="5" destOrd="0" presId="urn:microsoft.com/office/officeart/2005/8/layout/chevron1"/>
    <dgm:cxn modelId="{58591B54-60C3-401A-A2ED-F2FA641EA9E2}" type="presParOf" srcId="{6D62D125-FB96-4759-9001-AA3FD5D080E0}" destId="{F7299CD9-50A8-4CC7-B696-A75443901AD0}" srcOrd="6" destOrd="0" presId="urn:microsoft.com/office/officeart/2005/8/layout/chevron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ED8B89-E05A-41BB-996D-AB2F992BF13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10CD074-2E0B-4610-BF9C-508F1F4439F8}">
      <dgm:prSet/>
      <dgm:spPr/>
      <dgm:t>
        <a:bodyPr/>
        <a:lstStyle/>
        <a:p>
          <a:r>
            <a:rPr lang="en-US"/>
            <a:t>Identify high risk and critical areas</a:t>
          </a:r>
        </a:p>
      </dgm:t>
    </dgm:pt>
    <dgm:pt modelId="{C5EF2E60-9699-4C8D-B289-31BD766DF41C}" type="parTrans" cxnId="{20B31F9C-D46F-4DFA-BEB1-FFE1B04D920C}">
      <dgm:prSet/>
      <dgm:spPr/>
      <dgm:t>
        <a:bodyPr/>
        <a:lstStyle/>
        <a:p>
          <a:endParaRPr lang="en-US"/>
        </a:p>
      </dgm:t>
    </dgm:pt>
    <dgm:pt modelId="{F8D9400F-2795-4E85-A214-3EBD4942079F}" type="sibTrans" cxnId="{20B31F9C-D46F-4DFA-BEB1-FFE1B04D920C}">
      <dgm:prSet/>
      <dgm:spPr/>
      <dgm:t>
        <a:bodyPr/>
        <a:lstStyle/>
        <a:p>
          <a:endParaRPr lang="en-US"/>
        </a:p>
      </dgm:t>
    </dgm:pt>
    <dgm:pt modelId="{C6F6A8F3-584B-4E85-BF39-D719D61AFA81}">
      <dgm:prSet/>
      <dgm:spPr/>
      <dgm:t>
        <a:bodyPr/>
        <a:lstStyle/>
        <a:p>
          <a:r>
            <a:rPr lang="en-US"/>
            <a:t>Develop project typologies</a:t>
          </a:r>
        </a:p>
      </dgm:t>
    </dgm:pt>
    <dgm:pt modelId="{9E06E067-0302-4A1D-9C95-7EA1668B18E3}" type="parTrans" cxnId="{60197FBD-4327-40E4-8186-AE3D805A529D}">
      <dgm:prSet/>
      <dgm:spPr/>
      <dgm:t>
        <a:bodyPr/>
        <a:lstStyle/>
        <a:p>
          <a:endParaRPr lang="en-US"/>
        </a:p>
      </dgm:t>
    </dgm:pt>
    <dgm:pt modelId="{C2066453-3529-4CD4-81A7-7FD229A7F7F5}" type="sibTrans" cxnId="{60197FBD-4327-40E4-8186-AE3D805A529D}">
      <dgm:prSet/>
      <dgm:spPr/>
      <dgm:t>
        <a:bodyPr/>
        <a:lstStyle/>
        <a:p>
          <a:endParaRPr lang="en-US"/>
        </a:p>
      </dgm:t>
    </dgm:pt>
    <dgm:pt modelId="{6D3FDA7A-9BA5-4D4F-B4B2-2955395970D2}">
      <dgm:prSet/>
      <dgm:spPr/>
      <dgm:t>
        <a:bodyPr/>
        <a:lstStyle/>
        <a:p>
          <a:r>
            <a:rPr lang="en-US"/>
            <a:t>Score and prioritize project needs locations</a:t>
          </a:r>
        </a:p>
      </dgm:t>
    </dgm:pt>
    <dgm:pt modelId="{879F9270-F237-4FFA-921E-71B9340B327A}" type="parTrans" cxnId="{ED8DA100-E0FC-46FF-9089-1601CB946601}">
      <dgm:prSet/>
      <dgm:spPr/>
      <dgm:t>
        <a:bodyPr/>
        <a:lstStyle/>
        <a:p>
          <a:endParaRPr lang="en-US"/>
        </a:p>
      </dgm:t>
    </dgm:pt>
    <dgm:pt modelId="{3AB41BA7-F5D3-4336-A4FA-85CE5E3C667F}" type="sibTrans" cxnId="{ED8DA100-E0FC-46FF-9089-1601CB946601}">
      <dgm:prSet/>
      <dgm:spPr/>
      <dgm:t>
        <a:bodyPr/>
        <a:lstStyle/>
        <a:p>
          <a:endParaRPr lang="en-US"/>
        </a:p>
      </dgm:t>
    </dgm:pt>
    <dgm:pt modelId="{3199B989-35D8-4F1B-A6F7-00D81CCECC84}">
      <dgm:prSet/>
      <dgm:spPr/>
      <dgm:t>
        <a:bodyPr/>
        <a:lstStyle/>
        <a:p>
          <a:r>
            <a:rPr lang="en-US"/>
            <a:t>Identify solutions for project areas </a:t>
          </a:r>
        </a:p>
      </dgm:t>
    </dgm:pt>
    <dgm:pt modelId="{085871FC-8351-4D62-A920-B58A266C1638}" type="parTrans" cxnId="{47B53CA4-CAF1-4A26-9B64-78CE76E3A15D}">
      <dgm:prSet/>
      <dgm:spPr/>
      <dgm:t>
        <a:bodyPr/>
        <a:lstStyle/>
        <a:p>
          <a:endParaRPr lang="en-US"/>
        </a:p>
      </dgm:t>
    </dgm:pt>
    <dgm:pt modelId="{07FBDF9C-9EC8-48EE-879F-7965C3DD6694}" type="sibTrans" cxnId="{47B53CA4-CAF1-4A26-9B64-78CE76E3A15D}">
      <dgm:prSet/>
      <dgm:spPr/>
      <dgm:t>
        <a:bodyPr/>
        <a:lstStyle/>
        <a:p>
          <a:endParaRPr lang="en-US"/>
        </a:p>
      </dgm:t>
    </dgm:pt>
    <dgm:pt modelId="{E305F2D2-F2E9-4BB7-B95F-3A18705D8F90}" type="pres">
      <dgm:prSet presAssocID="{3CED8B89-E05A-41BB-996D-AB2F992BF13B}" presName="CompostProcess" presStyleCnt="0">
        <dgm:presLayoutVars>
          <dgm:dir/>
          <dgm:resizeHandles val="exact"/>
        </dgm:presLayoutVars>
      </dgm:prSet>
      <dgm:spPr/>
    </dgm:pt>
    <dgm:pt modelId="{1A94DDF0-948B-4DE8-AF4C-395763061D4E}" type="pres">
      <dgm:prSet presAssocID="{3CED8B89-E05A-41BB-996D-AB2F992BF13B}" presName="arrow" presStyleLbl="bgShp" presStyleIdx="0" presStyleCnt="1"/>
      <dgm:spPr/>
    </dgm:pt>
    <dgm:pt modelId="{F6234A62-0C4E-4FB7-985B-BFB20F7D14AE}" type="pres">
      <dgm:prSet presAssocID="{3CED8B89-E05A-41BB-996D-AB2F992BF13B}" presName="linearProcess" presStyleCnt="0"/>
      <dgm:spPr/>
    </dgm:pt>
    <dgm:pt modelId="{6264CB38-52E9-4C68-81F5-0B15D3A3C7F1}" type="pres">
      <dgm:prSet presAssocID="{D10CD074-2E0B-4610-BF9C-508F1F4439F8}" presName="textNode" presStyleLbl="node1" presStyleIdx="0" presStyleCnt="4">
        <dgm:presLayoutVars>
          <dgm:bulletEnabled val="1"/>
        </dgm:presLayoutVars>
      </dgm:prSet>
      <dgm:spPr/>
    </dgm:pt>
    <dgm:pt modelId="{0D53AD33-18E1-4A17-A44A-B31F8FCFC402}" type="pres">
      <dgm:prSet presAssocID="{F8D9400F-2795-4E85-A214-3EBD4942079F}" presName="sibTrans" presStyleCnt="0"/>
      <dgm:spPr/>
    </dgm:pt>
    <dgm:pt modelId="{80935FF4-A6C6-42B7-91D5-6FF48E6FB061}" type="pres">
      <dgm:prSet presAssocID="{C6F6A8F3-584B-4E85-BF39-D719D61AFA81}" presName="textNode" presStyleLbl="node1" presStyleIdx="1" presStyleCnt="4">
        <dgm:presLayoutVars>
          <dgm:bulletEnabled val="1"/>
        </dgm:presLayoutVars>
      </dgm:prSet>
      <dgm:spPr/>
    </dgm:pt>
    <dgm:pt modelId="{E6CE1EF9-E151-44DF-BFEC-37C2364BA835}" type="pres">
      <dgm:prSet presAssocID="{C2066453-3529-4CD4-81A7-7FD229A7F7F5}" presName="sibTrans" presStyleCnt="0"/>
      <dgm:spPr/>
    </dgm:pt>
    <dgm:pt modelId="{ACCC65AB-119B-47A4-8758-74C5936A65B4}" type="pres">
      <dgm:prSet presAssocID="{6D3FDA7A-9BA5-4D4F-B4B2-2955395970D2}" presName="textNode" presStyleLbl="node1" presStyleIdx="2" presStyleCnt="4">
        <dgm:presLayoutVars>
          <dgm:bulletEnabled val="1"/>
        </dgm:presLayoutVars>
      </dgm:prSet>
      <dgm:spPr/>
    </dgm:pt>
    <dgm:pt modelId="{4B24A421-0FB2-452E-90E1-4BF24855B1F4}" type="pres">
      <dgm:prSet presAssocID="{3AB41BA7-F5D3-4336-A4FA-85CE5E3C667F}" presName="sibTrans" presStyleCnt="0"/>
      <dgm:spPr/>
    </dgm:pt>
    <dgm:pt modelId="{494D1825-8D67-4DAF-8391-2AAABBB4B7C5}" type="pres">
      <dgm:prSet presAssocID="{3199B989-35D8-4F1B-A6F7-00D81CCECC84}" presName="textNode" presStyleLbl="node1" presStyleIdx="3" presStyleCnt="4">
        <dgm:presLayoutVars>
          <dgm:bulletEnabled val="1"/>
        </dgm:presLayoutVars>
      </dgm:prSet>
      <dgm:spPr/>
    </dgm:pt>
  </dgm:ptLst>
  <dgm:cxnLst>
    <dgm:cxn modelId="{ED8DA100-E0FC-46FF-9089-1601CB946601}" srcId="{3CED8B89-E05A-41BB-996D-AB2F992BF13B}" destId="{6D3FDA7A-9BA5-4D4F-B4B2-2955395970D2}" srcOrd="2" destOrd="0" parTransId="{879F9270-F237-4FFA-921E-71B9340B327A}" sibTransId="{3AB41BA7-F5D3-4336-A4FA-85CE5E3C667F}"/>
    <dgm:cxn modelId="{0341E241-CE5D-4D1C-8E03-BB0C27235121}" type="presOf" srcId="{6D3FDA7A-9BA5-4D4F-B4B2-2955395970D2}" destId="{ACCC65AB-119B-47A4-8758-74C5936A65B4}" srcOrd="0" destOrd="0" presId="urn:microsoft.com/office/officeart/2005/8/layout/hProcess9"/>
    <dgm:cxn modelId="{8F7C8150-4F87-416B-BD6C-B7659915BDF5}" type="presOf" srcId="{D10CD074-2E0B-4610-BF9C-508F1F4439F8}" destId="{6264CB38-52E9-4C68-81F5-0B15D3A3C7F1}" srcOrd="0" destOrd="0" presId="urn:microsoft.com/office/officeart/2005/8/layout/hProcess9"/>
    <dgm:cxn modelId="{6A1A7593-DFD1-4A13-B156-87EAEE096F93}" type="presOf" srcId="{3CED8B89-E05A-41BB-996D-AB2F992BF13B}" destId="{E305F2D2-F2E9-4BB7-B95F-3A18705D8F90}" srcOrd="0" destOrd="0" presId="urn:microsoft.com/office/officeart/2005/8/layout/hProcess9"/>
    <dgm:cxn modelId="{556BAC98-C2EC-4BC7-88B4-4CDD5F4F02B0}" type="presOf" srcId="{C6F6A8F3-584B-4E85-BF39-D719D61AFA81}" destId="{80935FF4-A6C6-42B7-91D5-6FF48E6FB061}" srcOrd="0" destOrd="0" presId="urn:microsoft.com/office/officeart/2005/8/layout/hProcess9"/>
    <dgm:cxn modelId="{20B31F9C-D46F-4DFA-BEB1-FFE1B04D920C}" srcId="{3CED8B89-E05A-41BB-996D-AB2F992BF13B}" destId="{D10CD074-2E0B-4610-BF9C-508F1F4439F8}" srcOrd="0" destOrd="0" parTransId="{C5EF2E60-9699-4C8D-B289-31BD766DF41C}" sibTransId="{F8D9400F-2795-4E85-A214-3EBD4942079F}"/>
    <dgm:cxn modelId="{47B53CA4-CAF1-4A26-9B64-78CE76E3A15D}" srcId="{3CED8B89-E05A-41BB-996D-AB2F992BF13B}" destId="{3199B989-35D8-4F1B-A6F7-00D81CCECC84}" srcOrd="3" destOrd="0" parTransId="{085871FC-8351-4D62-A920-B58A266C1638}" sibTransId="{07FBDF9C-9EC8-48EE-879F-7965C3DD6694}"/>
    <dgm:cxn modelId="{60197FBD-4327-40E4-8186-AE3D805A529D}" srcId="{3CED8B89-E05A-41BB-996D-AB2F992BF13B}" destId="{C6F6A8F3-584B-4E85-BF39-D719D61AFA81}" srcOrd="1" destOrd="0" parTransId="{9E06E067-0302-4A1D-9C95-7EA1668B18E3}" sibTransId="{C2066453-3529-4CD4-81A7-7FD229A7F7F5}"/>
    <dgm:cxn modelId="{EEA5F6DD-C3B5-47D2-831E-A276F0B163A9}" type="presOf" srcId="{3199B989-35D8-4F1B-A6F7-00D81CCECC84}" destId="{494D1825-8D67-4DAF-8391-2AAABBB4B7C5}" srcOrd="0" destOrd="0" presId="urn:microsoft.com/office/officeart/2005/8/layout/hProcess9"/>
    <dgm:cxn modelId="{A7DF08D7-1AD7-43E7-ABDA-9942404B1532}" type="presParOf" srcId="{E305F2D2-F2E9-4BB7-B95F-3A18705D8F90}" destId="{1A94DDF0-948B-4DE8-AF4C-395763061D4E}" srcOrd="0" destOrd="0" presId="urn:microsoft.com/office/officeart/2005/8/layout/hProcess9"/>
    <dgm:cxn modelId="{2F70487D-A5CC-4E8A-9607-D3281992E6A9}" type="presParOf" srcId="{E305F2D2-F2E9-4BB7-B95F-3A18705D8F90}" destId="{F6234A62-0C4E-4FB7-985B-BFB20F7D14AE}" srcOrd="1" destOrd="0" presId="urn:microsoft.com/office/officeart/2005/8/layout/hProcess9"/>
    <dgm:cxn modelId="{0BB78A73-CE5F-4245-B038-68BC8EE2A323}" type="presParOf" srcId="{F6234A62-0C4E-4FB7-985B-BFB20F7D14AE}" destId="{6264CB38-52E9-4C68-81F5-0B15D3A3C7F1}" srcOrd="0" destOrd="0" presId="urn:microsoft.com/office/officeart/2005/8/layout/hProcess9"/>
    <dgm:cxn modelId="{8884B6BF-3708-43F3-9F93-100A2B8D9938}" type="presParOf" srcId="{F6234A62-0C4E-4FB7-985B-BFB20F7D14AE}" destId="{0D53AD33-18E1-4A17-A44A-B31F8FCFC402}" srcOrd="1" destOrd="0" presId="urn:microsoft.com/office/officeart/2005/8/layout/hProcess9"/>
    <dgm:cxn modelId="{A9629ED6-56A5-4FDB-9C9B-05B41F67B4F9}" type="presParOf" srcId="{F6234A62-0C4E-4FB7-985B-BFB20F7D14AE}" destId="{80935FF4-A6C6-42B7-91D5-6FF48E6FB061}" srcOrd="2" destOrd="0" presId="urn:microsoft.com/office/officeart/2005/8/layout/hProcess9"/>
    <dgm:cxn modelId="{EFB222D2-D3EA-4D9C-BC55-EE17DAB30489}" type="presParOf" srcId="{F6234A62-0C4E-4FB7-985B-BFB20F7D14AE}" destId="{E6CE1EF9-E151-44DF-BFEC-37C2364BA835}" srcOrd="3" destOrd="0" presId="urn:microsoft.com/office/officeart/2005/8/layout/hProcess9"/>
    <dgm:cxn modelId="{27F69C59-9E95-4FAA-AAB4-62C98B660EC8}" type="presParOf" srcId="{F6234A62-0C4E-4FB7-985B-BFB20F7D14AE}" destId="{ACCC65AB-119B-47A4-8758-74C5936A65B4}" srcOrd="4" destOrd="0" presId="urn:microsoft.com/office/officeart/2005/8/layout/hProcess9"/>
    <dgm:cxn modelId="{84301706-B649-4987-A932-985276B880E9}" type="presParOf" srcId="{F6234A62-0C4E-4FB7-985B-BFB20F7D14AE}" destId="{4B24A421-0FB2-452E-90E1-4BF24855B1F4}" srcOrd="5" destOrd="0" presId="urn:microsoft.com/office/officeart/2005/8/layout/hProcess9"/>
    <dgm:cxn modelId="{CC964E0F-CDCD-446B-9668-FA2F6E66BAB0}" type="presParOf" srcId="{F6234A62-0C4E-4FB7-985B-BFB20F7D14AE}" destId="{494D1825-8D67-4DAF-8391-2AAABBB4B7C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5C0B3-566E-423D-9B8A-A5DC1337F9BF}">
      <dsp:nvSpPr>
        <dsp:cNvPr id="0" name=""/>
        <dsp:cNvSpPr/>
      </dsp:nvSpPr>
      <dsp:spPr>
        <a:xfrm>
          <a:off x="788968" y="0"/>
          <a:ext cx="8941638" cy="29113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AF44B-2FEC-48C4-A5B8-661EE8F1208A}">
      <dsp:nvSpPr>
        <dsp:cNvPr id="0" name=""/>
        <dsp:cNvSpPr/>
      </dsp:nvSpPr>
      <dsp:spPr>
        <a:xfrm>
          <a:off x="3081" y="873410"/>
          <a:ext cx="1855307" cy="11645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Plans and Policy Review</a:t>
          </a:r>
        </a:p>
      </dsp:txBody>
      <dsp:txXfrm>
        <a:off x="59929" y="930258"/>
        <a:ext cx="1741611" cy="1050851"/>
      </dsp:txXfrm>
    </dsp:sp>
    <dsp:sp modelId="{6B437F5B-3C45-41E2-A66C-EFDF272983A6}">
      <dsp:nvSpPr>
        <dsp:cNvPr id="0" name=""/>
        <dsp:cNvSpPr/>
      </dsp:nvSpPr>
      <dsp:spPr>
        <a:xfrm>
          <a:off x="2167607" y="873410"/>
          <a:ext cx="1855307" cy="11645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Risk Assessment</a:t>
          </a:r>
        </a:p>
      </dsp:txBody>
      <dsp:txXfrm>
        <a:off x="2224455" y="930258"/>
        <a:ext cx="1741611" cy="1050851"/>
      </dsp:txXfrm>
    </dsp:sp>
    <dsp:sp modelId="{562D3622-5576-4B7B-B091-F1840E47D033}">
      <dsp:nvSpPr>
        <dsp:cNvPr id="0" name=""/>
        <dsp:cNvSpPr/>
      </dsp:nvSpPr>
      <dsp:spPr>
        <a:xfrm>
          <a:off x="4332133" y="873410"/>
          <a:ext cx="1855307" cy="11645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Identification of Project Opportunities</a:t>
          </a:r>
        </a:p>
      </dsp:txBody>
      <dsp:txXfrm>
        <a:off x="4388981" y="930258"/>
        <a:ext cx="1741611" cy="1050851"/>
      </dsp:txXfrm>
    </dsp:sp>
    <dsp:sp modelId="{A48FD08D-D785-4AF5-9DA0-F720EA21533A}">
      <dsp:nvSpPr>
        <dsp:cNvPr id="0" name=""/>
        <dsp:cNvSpPr/>
      </dsp:nvSpPr>
      <dsp:spPr>
        <a:xfrm>
          <a:off x="6496659" y="873410"/>
          <a:ext cx="1855307" cy="11645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Priority Project Selection and Assessment</a:t>
          </a:r>
        </a:p>
      </dsp:txBody>
      <dsp:txXfrm>
        <a:off x="6553507" y="930258"/>
        <a:ext cx="1741611" cy="1050851"/>
      </dsp:txXfrm>
    </dsp:sp>
    <dsp:sp modelId="{D5F93DF7-E237-41FE-82A7-6DA0113922A5}">
      <dsp:nvSpPr>
        <dsp:cNvPr id="0" name=""/>
        <dsp:cNvSpPr/>
      </dsp:nvSpPr>
      <dsp:spPr>
        <a:xfrm>
          <a:off x="8661185" y="873410"/>
          <a:ext cx="1855307" cy="11645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rial" panose="020B0604020202020204" pitchFamily="34" charset="0"/>
              <a:cs typeface="Arial" panose="020B0604020202020204" pitchFamily="34" charset="0"/>
            </a:rPr>
            <a:t>Develop Resiliency Plan </a:t>
          </a:r>
        </a:p>
      </dsp:txBody>
      <dsp:txXfrm>
        <a:off x="8718033" y="930258"/>
        <a:ext cx="1741611" cy="1050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F8C19-2790-4992-8290-57BCDBE5CD38}">
      <dsp:nvSpPr>
        <dsp:cNvPr id="0" name=""/>
        <dsp:cNvSpPr/>
      </dsp:nvSpPr>
      <dsp:spPr>
        <a:xfrm rot="5400000">
          <a:off x="-179878" y="180033"/>
          <a:ext cx="1199192" cy="839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November</a:t>
          </a:r>
        </a:p>
      </dsp:txBody>
      <dsp:txXfrm rot="-5400000">
        <a:off x="1" y="419871"/>
        <a:ext cx="839434" cy="359758"/>
      </dsp:txXfrm>
    </dsp:sp>
    <dsp:sp modelId="{3FEDC41F-FC7E-4C2A-A1DE-C1301D6B0830}">
      <dsp:nvSpPr>
        <dsp:cNvPr id="0" name=""/>
        <dsp:cNvSpPr/>
      </dsp:nvSpPr>
      <dsp:spPr>
        <a:xfrm rot="5400000">
          <a:off x="2252903" y="-1413314"/>
          <a:ext cx="779474" cy="360641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latin typeface="Arial"/>
              <a:cs typeface="Arial"/>
            </a:rPr>
            <a:t>Online survey (Nov – Jan)</a:t>
          </a:r>
        </a:p>
      </dsp:txBody>
      <dsp:txXfrm rot="-5400000">
        <a:off x="839435" y="38205"/>
        <a:ext cx="3568361" cy="703372"/>
      </dsp:txXfrm>
    </dsp:sp>
    <dsp:sp modelId="{43CD7793-DDB8-4912-8358-B564C56BC008}">
      <dsp:nvSpPr>
        <dsp:cNvPr id="0" name=""/>
        <dsp:cNvSpPr/>
      </dsp:nvSpPr>
      <dsp:spPr>
        <a:xfrm rot="5400000">
          <a:off x="-179878" y="1231703"/>
          <a:ext cx="1199192" cy="839434"/>
        </a:xfrm>
        <a:prstGeom prst="chevron">
          <a:avLst/>
        </a:prstGeom>
        <a:solidFill>
          <a:schemeClr val="accent3">
            <a:hueOff val="-606830"/>
            <a:satOff val="-15577"/>
            <a:lumOff val="2876"/>
            <a:alphaOff val="0"/>
          </a:schemeClr>
        </a:solidFill>
        <a:ln w="12700" cap="flat" cmpd="sng" algn="ctr">
          <a:solidFill>
            <a:schemeClr val="accent3">
              <a:hueOff val="-606830"/>
              <a:satOff val="-15577"/>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December</a:t>
          </a:r>
        </a:p>
      </dsp:txBody>
      <dsp:txXfrm rot="-5400000">
        <a:off x="1" y="1471541"/>
        <a:ext cx="839434" cy="359758"/>
      </dsp:txXfrm>
    </dsp:sp>
    <dsp:sp modelId="{BD0CF541-D3AB-4CFF-8E13-82BEAB9651BE}">
      <dsp:nvSpPr>
        <dsp:cNvPr id="0" name=""/>
        <dsp:cNvSpPr/>
      </dsp:nvSpPr>
      <dsp:spPr>
        <a:xfrm rot="5400000">
          <a:off x="2252903" y="-361643"/>
          <a:ext cx="779474" cy="3606412"/>
        </a:xfrm>
        <a:prstGeom prst="round2SameRect">
          <a:avLst/>
        </a:prstGeom>
        <a:solidFill>
          <a:schemeClr val="lt1">
            <a:alpha val="90000"/>
            <a:hueOff val="0"/>
            <a:satOff val="0"/>
            <a:lumOff val="0"/>
            <a:alphaOff val="0"/>
          </a:schemeClr>
        </a:solidFill>
        <a:ln w="12700" cap="flat" cmpd="sng" algn="ctr">
          <a:solidFill>
            <a:schemeClr val="accent3">
              <a:hueOff val="-606830"/>
              <a:satOff val="-15577"/>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solidFill>
                <a:schemeClr val="tx1"/>
              </a:solidFill>
              <a:latin typeface="Arial"/>
              <a:cs typeface="Arial"/>
            </a:rPr>
            <a:t>Held virtual workshop with community stakeholders</a:t>
          </a:r>
        </a:p>
      </dsp:txBody>
      <dsp:txXfrm rot="-5400000">
        <a:off x="839435" y="1089876"/>
        <a:ext cx="3568361" cy="703372"/>
      </dsp:txXfrm>
    </dsp:sp>
    <dsp:sp modelId="{A066D27B-5143-42A1-8156-8F2B6362821B}">
      <dsp:nvSpPr>
        <dsp:cNvPr id="0" name=""/>
        <dsp:cNvSpPr/>
      </dsp:nvSpPr>
      <dsp:spPr>
        <a:xfrm rot="5400000">
          <a:off x="-179878" y="2283374"/>
          <a:ext cx="1199192" cy="839434"/>
        </a:xfrm>
        <a:prstGeom prst="chevron">
          <a:avLst/>
        </a:prstGeom>
        <a:solidFill>
          <a:schemeClr val="accent3">
            <a:hueOff val="-1213659"/>
            <a:satOff val="-31154"/>
            <a:lumOff val="5753"/>
            <a:alphaOff val="0"/>
          </a:schemeClr>
        </a:solidFill>
        <a:ln w="12700" cap="flat" cmpd="sng" algn="ctr">
          <a:solidFill>
            <a:schemeClr val="accent3">
              <a:hueOff val="-1213659"/>
              <a:satOff val="-31154"/>
              <a:lumOff val="57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March</a:t>
          </a:r>
        </a:p>
      </dsp:txBody>
      <dsp:txXfrm rot="-5400000">
        <a:off x="1" y="2523212"/>
        <a:ext cx="839434" cy="359758"/>
      </dsp:txXfrm>
    </dsp:sp>
    <dsp:sp modelId="{307FC924-6572-48F8-A2D0-DE87891FB3E5}">
      <dsp:nvSpPr>
        <dsp:cNvPr id="0" name=""/>
        <dsp:cNvSpPr/>
      </dsp:nvSpPr>
      <dsp:spPr>
        <a:xfrm rot="5400000">
          <a:off x="2252903" y="690027"/>
          <a:ext cx="779474" cy="3606412"/>
        </a:xfrm>
        <a:prstGeom prst="round2SameRect">
          <a:avLst/>
        </a:prstGeom>
        <a:solidFill>
          <a:schemeClr val="lt1">
            <a:alpha val="90000"/>
            <a:hueOff val="0"/>
            <a:satOff val="0"/>
            <a:lumOff val="0"/>
            <a:alphaOff val="0"/>
          </a:schemeClr>
        </a:solidFill>
        <a:ln w="12700" cap="flat" cmpd="sng" algn="ctr">
          <a:solidFill>
            <a:schemeClr val="accent3">
              <a:hueOff val="-1213659"/>
              <a:satOff val="-31154"/>
              <a:lumOff val="5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lr>
              <a:schemeClr val="bg1"/>
            </a:buClr>
            <a:buChar char="•"/>
          </a:pPr>
          <a:r>
            <a:rPr lang="en-US" sz="2000" kern="1200">
              <a:latin typeface="Arial"/>
              <a:cs typeface="Arial"/>
            </a:rPr>
            <a:t>Six pop-up events focused on top five projects</a:t>
          </a:r>
        </a:p>
      </dsp:txBody>
      <dsp:txXfrm rot="-5400000">
        <a:off x="839435" y="2141547"/>
        <a:ext cx="3568361" cy="703372"/>
      </dsp:txXfrm>
    </dsp:sp>
    <dsp:sp modelId="{23432FC4-5114-4F52-92EA-926FC8B83405}">
      <dsp:nvSpPr>
        <dsp:cNvPr id="0" name=""/>
        <dsp:cNvSpPr/>
      </dsp:nvSpPr>
      <dsp:spPr>
        <a:xfrm rot="5400000">
          <a:off x="-179878" y="3335045"/>
          <a:ext cx="1199192" cy="839434"/>
        </a:xfrm>
        <a:prstGeom prst="chevron">
          <a:avLst/>
        </a:prstGeom>
        <a:solidFill>
          <a:schemeClr val="accent3">
            <a:hueOff val="-1820489"/>
            <a:satOff val="-46731"/>
            <a:lumOff val="8629"/>
            <a:alphaOff val="0"/>
          </a:schemeClr>
        </a:solidFill>
        <a:ln w="12700" cap="flat" cmpd="sng" algn="ctr">
          <a:solidFill>
            <a:schemeClr val="accent3">
              <a:hueOff val="-1820489"/>
              <a:satOff val="-46731"/>
              <a:lumOff val="86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cs typeface="Arial"/>
            </a:rPr>
            <a:t>April</a:t>
          </a:r>
        </a:p>
      </dsp:txBody>
      <dsp:txXfrm rot="-5400000">
        <a:off x="1" y="3574883"/>
        <a:ext cx="839434" cy="359758"/>
      </dsp:txXfrm>
    </dsp:sp>
    <dsp:sp modelId="{28B940AE-53D3-4D79-A1CF-01B4E8587F20}">
      <dsp:nvSpPr>
        <dsp:cNvPr id="0" name=""/>
        <dsp:cNvSpPr/>
      </dsp:nvSpPr>
      <dsp:spPr>
        <a:xfrm rot="5400000">
          <a:off x="2252903" y="1741697"/>
          <a:ext cx="779474" cy="3606412"/>
        </a:xfrm>
        <a:prstGeom prst="round2SameRect">
          <a:avLst/>
        </a:prstGeom>
        <a:solidFill>
          <a:schemeClr val="lt1">
            <a:alpha val="90000"/>
            <a:hueOff val="0"/>
            <a:satOff val="0"/>
            <a:lumOff val="0"/>
            <a:alphaOff val="0"/>
          </a:schemeClr>
        </a:solidFill>
        <a:ln w="12700" cap="flat" cmpd="sng" algn="ctr">
          <a:solidFill>
            <a:schemeClr val="accent3">
              <a:hueOff val="-1820489"/>
              <a:satOff val="-46731"/>
              <a:lumOff val="86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latin typeface="Arial"/>
              <a:cs typeface="Arial"/>
            </a:rPr>
            <a:t>Public review of Draft Plan </a:t>
          </a:r>
        </a:p>
      </dsp:txBody>
      <dsp:txXfrm rot="-5400000">
        <a:off x="839435" y="3193217"/>
        <a:ext cx="3568361" cy="703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09091-227D-4C32-9706-37C3FA0DACDF}">
      <dsp:nvSpPr>
        <dsp:cNvPr id="0" name=""/>
        <dsp:cNvSpPr/>
      </dsp:nvSpPr>
      <dsp:spPr>
        <a:xfrm>
          <a:off x="0" y="49688"/>
          <a:ext cx="3707129" cy="22242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Emergency preparedness and response to hazards requires redundancy and more planning</a:t>
          </a:r>
          <a:endParaRPr lang="en-US" sz="2600" kern="1200"/>
        </a:p>
      </dsp:txBody>
      <dsp:txXfrm>
        <a:off x="0" y="49688"/>
        <a:ext cx="3707129" cy="2224277"/>
      </dsp:txXfrm>
    </dsp:sp>
    <dsp:sp modelId="{9A5E65EA-0364-42CB-987E-F9E79A3B3611}">
      <dsp:nvSpPr>
        <dsp:cNvPr id="0" name=""/>
        <dsp:cNvSpPr/>
      </dsp:nvSpPr>
      <dsp:spPr>
        <a:xfrm>
          <a:off x="4077842" y="49688"/>
          <a:ext cx="3707129" cy="2224277"/>
        </a:xfrm>
        <a:prstGeom prst="rect">
          <a:avLst/>
        </a:prstGeom>
        <a:solidFill>
          <a:schemeClr val="accent3">
            <a:hueOff val="-364098"/>
            <a:satOff val="-934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Particular concern for farm workers, people with asthma, and people who might become stranded by wildfire or floods</a:t>
          </a:r>
          <a:endParaRPr lang="en-US" sz="2600" kern="1200"/>
        </a:p>
      </dsp:txBody>
      <dsp:txXfrm>
        <a:off x="4077842" y="49688"/>
        <a:ext cx="3707129" cy="2224277"/>
      </dsp:txXfrm>
    </dsp:sp>
    <dsp:sp modelId="{5C6D6A5B-273D-459B-BF43-873191F12988}">
      <dsp:nvSpPr>
        <dsp:cNvPr id="0" name=""/>
        <dsp:cNvSpPr/>
      </dsp:nvSpPr>
      <dsp:spPr>
        <a:xfrm>
          <a:off x="8155685" y="49688"/>
          <a:ext cx="3707129" cy="2224277"/>
        </a:xfrm>
        <a:prstGeom prst="rect">
          <a:avLst/>
        </a:prstGeom>
        <a:solidFill>
          <a:schemeClr val="accent3">
            <a:hueOff val="-728195"/>
            <a:satOff val="-18692"/>
            <a:lumOff val="3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Transportation resilience projects should also support community resilience to hazards</a:t>
          </a:r>
          <a:endParaRPr lang="en-US" sz="2600" kern="1200"/>
        </a:p>
      </dsp:txBody>
      <dsp:txXfrm>
        <a:off x="8155685" y="49688"/>
        <a:ext cx="3707129" cy="2224277"/>
      </dsp:txXfrm>
    </dsp:sp>
    <dsp:sp modelId="{28D8463D-98EE-44E8-9B98-11FD70141789}">
      <dsp:nvSpPr>
        <dsp:cNvPr id="0" name=""/>
        <dsp:cNvSpPr/>
      </dsp:nvSpPr>
      <dsp:spPr>
        <a:xfrm>
          <a:off x="0" y="2644679"/>
          <a:ext cx="3707129" cy="2224277"/>
        </a:xfrm>
        <a:prstGeom prst="rect">
          <a:avLst/>
        </a:prstGeom>
        <a:solidFill>
          <a:schemeClr val="accent3">
            <a:hueOff val="-1092293"/>
            <a:satOff val="-28039"/>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Language and broadband access are major concerns related to communication during emergency response</a:t>
          </a:r>
        </a:p>
      </dsp:txBody>
      <dsp:txXfrm>
        <a:off x="0" y="2644679"/>
        <a:ext cx="3707129" cy="2224277"/>
      </dsp:txXfrm>
    </dsp:sp>
    <dsp:sp modelId="{375E8F3F-6FB6-444A-A041-FD7EF2C350E0}">
      <dsp:nvSpPr>
        <dsp:cNvPr id="0" name=""/>
        <dsp:cNvSpPr/>
      </dsp:nvSpPr>
      <dsp:spPr>
        <a:xfrm>
          <a:off x="4077842" y="2644679"/>
          <a:ext cx="3707129" cy="2224277"/>
        </a:xfrm>
        <a:prstGeom prst="rect">
          <a:avLst/>
        </a:prstGeom>
        <a:solidFill>
          <a:schemeClr val="accent3">
            <a:hueOff val="-1456391"/>
            <a:satOff val="-37385"/>
            <a:lumOff val="6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Maintaining access for safety during climate events is priority</a:t>
          </a:r>
          <a:endParaRPr lang="en-US" sz="2600" kern="1200"/>
        </a:p>
      </dsp:txBody>
      <dsp:txXfrm>
        <a:off x="4077842" y="2644679"/>
        <a:ext cx="3707129" cy="2224277"/>
      </dsp:txXfrm>
    </dsp:sp>
    <dsp:sp modelId="{823FFD51-8CFF-461C-9836-947D2F0C714C}">
      <dsp:nvSpPr>
        <dsp:cNvPr id="0" name=""/>
        <dsp:cNvSpPr/>
      </dsp:nvSpPr>
      <dsp:spPr>
        <a:xfrm>
          <a:off x="8155685" y="2644679"/>
          <a:ext cx="3707129" cy="2224277"/>
        </a:xfrm>
        <a:prstGeom prst="rect">
          <a:avLst/>
        </a:prstGeom>
        <a:solidFill>
          <a:schemeClr val="accent3">
            <a:hueOff val="-1820489"/>
            <a:satOff val="-46731"/>
            <a:lumOff val="86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a:t>Providing comfort during transit journeys is important</a:t>
          </a:r>
          <a:endParaRPr lang="en-US" sz="2600" kern="1200"/>
        </a:p>
      </dsp:txBody>
      <dsp:txXfrm>
        <a:off x="8155685" y="2644679"/>
        <a:ext cx="3707129" cy="22242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B6B3E-0321-48BB-93C6-479E7C8536FE}">
      <dsp:nvSpPr>
        <dsp:cNvPr id="0" name=""/>
        <dsp:cNvSpPr/>
      </dsp:nvSpPr>
      <dsp:spPr>
        <a:xfrm>
          <a:off x="57321" y="771523"/>
          <a:ext cx="3044807" cy="428783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None/>
          </a:pPr>
          <a:r>
            <a:rPr lang="en-US" sz="2000" b="1" i="0" kern="1200">
              <a:solidFill>
                <a:schemeClr val="accent2"/>
              </a:solidFill>
              <a:latin typeface="Times New Roman"/>
              <a:ea typeface="+mn-ea"/>
              <a:cs typeface="+mn-cs"/>
            </a:rPr>
            <a:t>Fresno Disaster Prep Workshop </a:t>
          </a:r>
          <a:br>
            <a:rPr lang="en-US" sz="2000" b="1" i="0" kern="1200">
              <a:solidFill>
                <a:srgbClr val="32A4A0"/>
              </a:solidFill>
              <a:latin typeface="Times New Roman"/>
              <a:ea typeface="+mn-ea"/>
              <a:cs typeface="+mn-cs"/>
            </a:rPr>
          </a:br>
          <a:r>
            <a:rPr lang="en-US" sz="1200" b="0" i="0" kern="1200">
              <a:solidFill>
                <a:srgbClr val="000000">
                  <a:hueOff val="0"/>
                  <a:satOff val="0"/>
                  <a:lumOff val="0"/>
                  <a:alphaOff val="0"/>
                </a:srgbClr>
              </a:solidFill>
              <a:latin typeface="Times New Roman"/>
              <a:ea typeface="+mn-ea"/>
              <a:cs typeface="+mn-cs"/>
            </a:rPr>
            <a:t>Mar 8, engaged 55 people</a:t>
          </a:r>
          <a:endParaRPr lang="en-US" sz="2000" b="1" i="0" kern="1200">
            <a:solidFill>
              <a:srgbClr val="7D4196"/>
            </a:solidFill>
            <a:latin typeface="Times New Roman"/>
            <a:ea typeface="+mn-ea"/>
            <a:cs typeface="+mn-cs"/>
          </a:endParaRPr>
        </a:p>
        <a:p>
          <a:pPr marL="228600" lvl="1" indent="-228600" algn="ctr" defTabSz="889000">
            <a:lnSpc>
              <a:spcPct val="90000"/>
            </a:lnSpc>
            <a:spcBef>
              <a:spcPct val="0"/>
            </a:spcBef>
            <a:spcAft>
              <a:spcPct val="15000"/>
            </a:spcAft>
            <a:buNone/>
          </a:pPr>
          <a:r>
            <a:rPr lang="en-US" sz="2000" b="1" i="0" kern="1200">
              <a:solidFill>
                <a:srgbClr val="7D4196"/>
              </a:solidFill>
              <a:latin typeface="Times New Roman"/>
              <a:ea typeface="+mn-ea"/>
              <a:cs typeface="+mn-cs"/>
            </a:rPr>
            <a:t>Southeast Family Fair </a:t>
          </a:r>
        </a:p>
        <a:p>
          <a:pPr marL="114300" lvl="1" indent="-114300" algn="ctr" defTabSz="533400">
            <a:lnSpc>
              <a:spcPct val="90000"/>
            </a:lnSpc>
            <a:spcBef>
              <a:spcPct val="0"/>
            </a:spcBef>
            <a:spcAft>
              <a:spcPct val="15000"/>
            </a:spcAft>
            <a:buNone/>
          </a:pPr>
          <a:r>
            <a:rPr lang="en-US" sz="1200" b="0" i="0" kern="1200">
              <a:solidFill>
                <a:srgbClr val="000000">
                  <a:hueOff val="0"/>
                  <a:satOff val="0"/>
                  <a:lumOff val="0"/>
                  <a:alphaOff val="0"/>
                </a:srgbClr>
              </a:solidFill>
              <a:latin typeface="Times New Roman"/>
              <a:ea typeface="+mn-ea"/>
              <a:cs typeface="+mn-cs"/>
            </a:rPr>
            <a:t>March 15, 50-60 people</a:t>
          </a:r>
        </a:p>
        <a:p>
          <a:pPr marL="228600" lvl="1" indent="-228600" algn="ctr" defTabSz="889000">
            <a:lnSpc>
              <a:spcPct val="90000"/>
            </a:lnSpc>
            <a:spcBef>
              <a:spcPct val="0"/>
            </a:spcBef>
            <a:spcAft>
              <a:spcPct val="15000"/>
            </a:spcAft>
            <a:buNone/>
          </a:pPr>
          <a:r>
            <a:rPr lang="en-US" sz="2000" b="1" i="0" kern="1200">
              <a:solidFill>
                <a:srgbClr val="7D4196"/>
              </a:solidFill>
              <a:latin typeface="Times New Roman"/>
              <a:ea typeface="+mn-ea"/>
              <a:cs typeface="+mn-cs"/>
            </a:rPr>
            <a:t>Hoover High School Regional Family Engagement</a:t>
          </a:r>
          <a:endParaRPr lang="en-US" sz="2000" b="1" i="0" kern="1200">
            <a:latin typeface="+mj-lt"/>
            <a:cs typeface="Arial" panose="020B0604020202020204" pitchFamily="34" charset="0"/>
          </a:endParaRPr>
        </a:p>
        <a:p>
          <a:pPr marL="114300" lvl="1" indent="-114300" algn="ctr" defTabSz="533400">
            <a:lnSpc>
              <a:spcPct val="90000"/>
            </a:lnSpc>
            <a:spcBef>
              <a:spcPct val="0"/>
            </a:spcBef>
            <a:spcAft>
              <a:spcPct val="15000"/>
            </a:spcAft>
            <a:buNone/>
          </a:pPr>
          <a:r>
            <a:rPr lang="en-US" sz="1200" b="0" i="0" kern="1200">
              <a:solidFill>
                <a:srgbClr val="000000">
                  <a:hueOff val="0"/>
                  <a:satOff val="0"/>
                  <a:lumOff val="0"/>
                  <a:alphaOff val="0"/>
                </a:srgbClr>
              </a:solidFill>
              <a:latin typeface="Times New Roman"/>
              <a:ea typeface="+mn-ea"/>
              <a:cs typeface="+mn-cs"/>
            </a:rPr>
            <a:t>March 19, 200-225 people</a:t>
          </a:r>
        </a:p>
        <a:p>
          <a:pPr marL="171450" lvl="1" indent="-171450" algn="ctr" defTabSz="800100">
            <a:lnSpc>
              <a:spcPct val="90000"/>
            </a:lnSpc>
            <a:spcBef>
              <a:spcPct val="0"/>
            </a:spcBef>
            <a:spcAft>
              <a:spcPct val="15000"/>
            </a:spcAft>
            <a:buNone/>
          </a:pPr>
          <a:endParaRPr lang="en-US" sz="1800" b="0" i="0" kern="1200">
            <a:solidFill>
              <a:srgbClr val="000000">
                <a:hueOff val="0"/>
                <a:satOff val="0"/>
                <a:lumOff val="0"/>
                <a:alphaOff val="0"/>
              </a:srgbClr>
            </a:solidFill>
            <a:latin typeface="Times New Roman"/>
            <a:ea typeface="+mn-ea"/>
            <a:cs typeface="+mn-cs"/>
          </a:endParaRPr>
        </a:p>
        <a:p>
          <a:pPr marL="171450" lvl="1" indent="-171450" algn="ctr" defTabSz="800100">
            <a:lnSpc>
              <a:spcPct val="90000"/>
            </a:lnSpc>
            <a:spcBef>
              <a:spcPct val="0"/>
            </a:spcBef>
            <a:spcAft>
              <a:spcPct val="15000"/>
            </a:spcAft>
            <a:buNone/>
          </a:pPr>
          <a:r>
            <a:rPr lang="en-US" sz="1800" kern="1200">
              <a:latin typeface="+mj-lt"/>
              <a:cs typeface="Arial" panose="020B0604020202020204" pitchFamily="34" charset="0"/>
            </a:rPr>
            <a:t>Community concerns: </a:t>
          </a:r>
          <a:br>
            <a:rPr lang="en-US" sz="1800" kern="1200">
              <a:latin typeface="+mj-lt"/>
              <a:cs typeface="Arial" panose="020B0604020202020204" pitchFamily="34" charset="0"/>
            </a:rPr>
          </a:br>
          <a:r>
            <a:rPr lang="en-US" sz="1800" kern="1200">
              <a:latin typeface="+mj-lt"/>
              <a:cs typeface="Arial" panose="020B0604020202020204" pitchFamily="34" charset="0"/>
            </a:rPr>
            <a:t>road flooding &amp; transit heat impacts</a:t>
          </a:r>
          <a:endParaRPr lang="en-US" sz="1800" b="0" i="0" kern="1200">
            <a:solidFill>
              <a:srgbClr val="000000">
                <a:hueOff val="0"/>
                <a:satOff val="0"/>
                <a:lumOff val="0"/>
                <a:alphaOff val="0"/>
              </a:srgbClr>
            </a:solidFill>
            <a:latin typeface="Times New Roman"/>
            <a:ea typeface="+mn-ea"/>
            <a:cs typeface="+mn-cs"/>
          </a:endParaRPr>
        </a:p>
      </dsp:txBody>
      <dsp:txXfrm>
        <a:off x="128664" y="842866"/>
        <a:ext cx="2902121" cy="4216490"/>
      </dsp:txXfrm>
    </dsp:sp>
    <dsp:sp modelId="{B3BDB153-DF6B-4C26-A84B-183F0FDE6DC0}">
      <dsp:nvSpPr>
        <dsp:cNvPr id="0" name=""/>
        <dsp:cNvSpPr/>
      </dsp:nvSpPr>
      <dsp:spPr>
        <a:xfrm>
          <a:off x="12095" y="4085643"/>
          <a:ext cx="3135260" cy="100637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marL="0" lvl="0" indent="0" algn="l" defTabSz="1733550">
            <a:lnSpc>
              <a:spcPct val="90000"/>
            </a:lnSpc>
            <a:spcBef>
              <a:spcPct val="0"/>
            </a:spcBef>
            <a:spcAft>
              <a:spcPct val="35000"/>
            </a:spcAft>
            <a:buNone/>
          </a:pPr>
          <a:r>
            <a:rPr lang="en-US" sz="3900" kern="1200"/>
            <a:t>Urban Fresno</a:t>
          </a:r>
        </a:p>
      </dsp:txBody>
      <dsp:txXfrm>
        <a:off x="12095" y="4085643"/>
        <a:ext cx="2207929" cy="1006374"/>
      </dsp:txXfrm>
    </dsp:sp>
    <dsp:sp modelId="{8A84410E-2703-457C-91DA-DF579AE51CED}">
      <dsp:nvSpPr>
        <dsp:cNvPr id="0" name=""/>
        <dsp:cNvSpPr/>
      </dsp:nvSpPr>
      <dsp:spPr>
        <a:xfrm>
          <a:off x="2308716" y="4245496"/>
          <a:ext cx="1097341" cy="1097341"/>
        </a:xfrm>
        <a:prstGeom prst="ellipse">
          <a:avLst/>
        </a:prstGeom>
        <a:blipFill rotWithShape="1">
          <a:blip xmlns:r="http://schemas.openxmlformats.org/officeDocument/2006/relationships" r:embed="rId1"/>
          <a:srcRect/>
          <a:stretch>
            <a:fillRect l="-13000" r="-13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DF38C-26C3-4257-ACB0-28557FE87FAF}">
      <dsp:nvSpPr>
        <dsp:cNvPr id="0" name=""/>
        <dsp:cNvSpPr/>
      </dsp:nvSpPr>
      <dsp:spPr>
        <a:xfrm>
          <a:off x="3677916" y="818828"/>
          <a:ext cx="3341654" cy="409861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None/>
          </a:pPr>
          <a:r>
            <a:rPr lang="en-US" sz="2000" b="1" i="0" kern="1200">
              <a:solidFill>
                <a:srgbClr val="005AAA"/>
              </a:solidFill>
              <a:latin typeface="Times New Roman"/>
              <a:ea typeface="+mn-ea"/>
              <a:cs typeface="+mn-cs"/>
            </a:rPr>
            <a:t>Mendota Open Market</a:t>
          </a:r>
          <a:br>
            <a:rPr lang="en-US" sz="2000" b="1" i="0" kern="1200">
              <a:solidFill>
                <a:srgbClr val="000000">
                  <a:hueOff val="0"/>
                  <a:satOff val="0"/>
                  <a:lumOff val="0"/>
                  <a:alphaOff val="0"/>
                </a:srgbClr>
              </a:solidFill>
              <a:latin typeface="Times New Roman"/>
              <a:ea typeface="+mn-ea"/>
              <a:cs typeface="+mn-cs"/>
            </a:rPr>
          </a:br>
          <a:r>
            <a:rPr lang="en-US" sz="1200" b="0" i="0" kern="1200"/>
            <a:t>Mar 26, engaged 60-65 people </a:t>
          </a:r>
          <a:br>
            <a:rPr lang="en-US" sz="1600" b="0" i="0" kern="1200"/>
          </a:br>
          <a:br>
            <a:rPr lang="en-US" sz="1600" b="0" i="0" kern="1200"/>
          </a:br>
          <a:r>
            <a:rPr lang="en-US" sz="1800" kern="1200">
              <a:solidFill>
                <a:srgbClr val="000000">
                  <a:hueOff val="0"/>
                  <a:satOff val="0"/>
                  <a:lumOff val="0"/>
                  <a:alphaOff val="0"/>
                </a:srgbClr>
              </a:solidFill>
              <a:latin typeface="Times New Roman"/>
              <a:ea typeface="+mn-ea"/>
              <a:cs typeface="Arial" panose="020B0604020202020204" pitchFamily="34" charset="0"/>
            </a:rPr>
            <a:t>Community concerns:</a:t>
          </a:r>
          <a:br>
            <a:rPr lang="en-US" sz="1800" kern="1200">
              <a:solidFill>
                <a:srgbClr val="000000">
                  <a:hueOff val="0"/>
                  <a:satOff val="0"/>
                  <a:lumOff val="0"/>
                  <a:alphaOff val="0"/>
                </a:srgbClr>
              </a:solidFill>
              <a:latin typeface="Times New Roman"/>
              <a:ea typeface="+mn-ea"/>
              <a:cs typeface="Arial" panose="020B0604020202020204" pitchFamily="34" charset="0"/>
            </a:rPr>
          </a:br>
          <a:r>
            <a:rPr lang="en-US" sz="1800" kern="1200">
              <a:solidFill>
                <a:srgbClr val="000000">
                  <a:hueOff val="0"/>
                  <a:satOff val="0"/>
                  <a:lumOff val="0"/>
                  <a:alphaOff val="0"/>
                </a:srgbClr>
              </a:solidFill>
              <a:latin typeface="Times New Roman"/>
              <a:ea typeface="+mn-ea"/>
              <a:cs typeface="Arial" panose="020B0604020202020204" pitchFamily="34" charset="0"/>
            </a:rPr>
            <a:t>Flooding along Hwy 180 disrupts traffic access </a:t>
          </a:r>
          <a:br>
            <a:rPr lang="en-US" sz="1800" kern="1200">
              <a:solidFill>
                <a:srgbClr val="000000">
                  <a:hueOff val="0"/>
                  <a:satOff val="0"/>
                  <a:lumOff val="0"/>
                  <a:alphaOff val="0"/>
                </a:srgbClr>
              </a:solidFill>
              <a:latin typeface="Times New Roman"/>
              <a:ea typeface="+mn-ea"/>
              <a:cs typeface="Arial" panose="020B0604020202020204" pitchFamily="34" charset="0"/>
            </a:rPr>
          </a:br>
          <a:br>
            <a:rPr lang="en-US" sz="1800" kern="1200">
              <a:solidFill>
                <a:srgbClr val="000000">
                  <a:hueOff val="0"/>
                  <a:satOff val="0"/>
                  <a:lumOff val="0"/>
                  <a:alphaOff val="0"/>
                </a:srgbClr>
              </a:solidFill>
              <a:latin typeface="Times New Roman"/>
              <a:ea typeface="+mn-ea"/>
              <a:cs typeface="Arial" panose="020B0604020202020204" pitchFamily="34" charset="0"/>
            </a:rPr>
          </a:br>
          <a:r>
            <a:rPr lang="en-US" sz="1800" kern="1200">
              <a:solidFill>
                <a:srgbClr val="000000">
                  <a:hueOff val="0"/>
                  <a:satOff val="0"/>
                  <a:lumOff val="0"/>
                  <a:alphaOff val="0"/>
                </a:srgbClr>
              </a:solidFill>
              <a:latin typeface="Times New Roman"/>
              <a:ea typeface="+mn-ea"/>
              <a:cs typeface="Arial" panose="020B0604020202020204" pitchFamily="34" charset="0"/>
            </a:rPr>
            <a:t>Farm workers have limited transportation options </a:t>
          </a:r>
        </a:p>
      </dsp:txBody>
      <dsp:txXfrm>
        <a:off x="3756215" y="897127"/>
        <a:ext cx="3185056" cy="4020312"/>
      </dsp:txXfrm>
    </dsp:sp>
    <dsp:sp modelId="{9CF74C2E-C26E-4F38-94D3-5E43324BD558}">
      <dsp:nvSpPr>
        <dsp:cNvPr id="0" name=""/>
        <dsp:cNvSpPr/>
      </dsp:nvSpPr>
      <dsp:spPr>
        <a:xfrm>
          <a:off x="3781113" y="4038337"/>
          <a:ext cx="3135260" cy="100637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marL="0" lvl="0" indent="0" algn="l" defTabSz="1733550">
            <a:lnSpc>
              <a:spcPct val="90000"/>
            </a:lnSpc>
            <a:spcBef>
              <a:spcPct val="0"/>
            </a:spcBef>
            <a:spcAft>
              <a:spcPct val="35000"/>
            </a:spcAft>
            <a:buNone/>
          </a:pPr>
          <a:r>
            <a:rPr lang="en-US" sz="3900" kern="1200"/>
            <a:t>West Fresno</a:t>
          </a:r>
        </a:p>
      </dsp:txBody>
      <dsp:txXfrm>
        <a:off x="3781113" y="4038337"/>
        <a:ext cx="2207929" cy="1006374"/>
      </dsp:txXfrm>
    </dsp:sp>
    <dsp:sp modelId="{62C82693-86EC-4BF2-8D49-91D786EE5BC8}">
      <dsp:nvSpPr>
        <dsp:cNvPr id="0" name=""/>
        <dsp:cNvSpPr/>
      </dsp:nvSpPr>
      <dsp:spPr>
        <a:xfrm>
          <a:off x="6077734" y="4198190"/>
          <a:ext cx="1097341" cy="1097341"/>
        </a:xfrm>
        <a:prstGeom prst="ellipse">
          <a:avLst/>
        </a:prstGeom>
        <a:blipFill rotWithShape="1">
          <a:blip xmlns:r="http://schemas.openxmlformats.org/officeDocument/2006/relationships" r:embed="rId2"/>
          <a:srcRect/>
          <a:stretch>
            <a:fillRect l="-17000" r="-17000"/>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7842F-1D2E-45BF-B4D9-0374FB223F1D}">
      <dsp:nvSpPr>
        <dsp:cNvPr id="0" name=""/>
        <dsp:cNvSpPr/>
      </dsp:nvSpPr>
      <dsp:spPr>
        <a:xfrm>
          <a:off x="7446935" y="851261"/>
          <a:ext cx="3178025" cy="396888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ctr" defTabSz="889000">
            <a:lnSpc>
              <a:spcPct val="90000"/>
            </a:lnSpc>
            <a:spcBef>
              <a:spcPct val="0"/>
            </a:spcBef>
            <a:spcAft>
              <a:spcPct val="15000"/>
            </a:spcAft>
            <a:buNone/>
          </a:pPr>
          <a:r>
            <a:rPr lang="en-US" sz="2000" b="1" i="0" kern="1200">
              <a:solidFill>
                <a:schemeClr val="accent4"/>
              </a:solidFill>
              <a:latin typeface="Times New Roman"/>
              <a:ea typeface="+mn-ea"/>
              <a:cs typeface="+mn-cs"/>
            </a:rPr>
            <a:t>Street Eats (Reedley)</a:t>
          </a:r>
          <a:br>
            <a:rPr lang="en-US" sz="1600" b="1" i="0" kern="1200">
              <a:latin typeface="+mj-lt"/>
              <a:cs typeface="Arial" panose="020B0604020202020204" pitchFamily="34" charset="0"/>
            </a:rPr>
          </a:br>
          <a:r>
            <a:rPr lang="en-US" sz="1200" b="0" i="0" kern="1200">
              <a:latin typeface="+mj-lt"/>
              <a:cs typeface="Arial" panose="020B0604020202020204" pitchFamily="34" charset="0"/>
            </a:rPr>
            <a:t>Feb 28, </a:t>
          </a:r>
          <a:r>
            <a:rPr lang="en-US" sz="1200" i="0" kern="1200">
              <a:latin typeface="+mj-lt"/>
              <a:cs typeface="Arial" panose="020B0604020202020204" pitchFamily="34" charset="0"/>
            </a:rPr>
            <a:t>engaged 40-50 people</a:t>
          </a:r>
          <a:br>
            <a:rPr lang="en-US" sz="1600" i="1" kern="1200"/>
          </a:br>
          <a:r>
            <a:rPr lang="en-US" sz="2000" b="1" i="0" kern="1200">
              <a:solidFill>
                <a:schemeClr val="accent4"/>
              </a:solidFill>
              <a:latin typeface="Times New Roman"/>
              <a:ea typeface="+mn-ea"/>
              <a:cs typeface="+mn-cs"/>
            </a:rPr>
            <a:t>Auberry Earth Day </a:t>
          </a:r>
          <a:br>
            <a:rPr lang="en-US" sz="1600" i="1" kern="1200"/>
          </a:br>
          <a:r>
            <a:rPr lang="en-US" sz="1200" i="0" kern="1200"/>
            <a:t>Apr 12, 15-20 people </a:t>
          </a:r>
          <a:br>
            <a:rPr lang="en-US" sz="1200" i="1" kern="1200"/>
          </a:br>
          <a:br>
            <a:rPr lang="en-US" sz="1800" i="1" kern="1200"/>
          </a:br>
          <a:r>
            <a:rPr lang="en-US" sz="1800" kern="1200">
              <a:solidFill>
                <a:srgbClr val="000000">
                  <a:hueOff val="0"/>
                  <a:satOff val="0"/>
                  <a:lumOff val="0"/>
                  <a:alphaOff val="0"/>
                </a:srgbClr>
              </a:solidFill>
              <a:latin typeface="Times New Roman"/>
              <a:ea typeface="+mn-ea"/>
              <a:cs typeface="+mn-cs"/>
            </a:rPr>
            <a:t>Community concerns</a:t>
          </a:r>
          <a:r>
            <a:rPr lang="en-US" sz="1800" i="1" kern="1200"/>
            <a:t>:</a:t>
          </a:r>
          <a:br>
            <a:rPr lang="en-US" sz="1800" i="1" kern="1200"/>
          </a:br>
          <a:r>
            <a:rPr lang="en-US" sz="1800" kern="1200">
              <a:solidFill>
                <a:srgbClr val="000000">
                  <a:hueOff val="0"/>
                  <a:satOff val="0"/>
                  <a:lumOff val="0"/>
                  <a:alphaOff val="0"/>
                </a:srgbClr>
              </a:solidFill>
              <a:latin typeface="Times New Roman"/>
              <a:ea typeface="+mn-ea"/>
              <a:cs typeface="+mn-cs"/>
            </a:rPr>
            <a:t>Wi</a:t>
          </a:r>
          <a:r>
            <a:rPr lang="en-US" sz="1800" kern="1200">
              <a:latin typeface="Times New Roman"/>
            </a:rPr>
            <a:t>ldfire</a:t>
          </a:r>
          <a:r>
            <a:rPr lang="en-US" sz="1800" kern="1200"/>
            <a:t> &amp; flooding impacts to roads; less concerned w/ transit &amp; heat</a:t>
          </a:r>
          <a:br>
            <a:rPr lang="en-US" sz="1800" kern="1200"/>
          </a:br>
          <a:br>
            <a:rPr lang="en-US" sz="1800" kern="1200"/>
          </a:br>
          <a:r>
            <a:rPr lang="en-US" sz="1800" kern="1200"/>
            <a:t>Community wildfire preparedness</a:t>
          </a:r>
        </a:p>
      </dsp:txBody>
      <dsp:txXfrm>
        <a:off x="7521400" y="925726"/>
        <a:ext cx="3029095" cy="3894418"/>
      </dsp:txXfrm>
    </dsp:sp>
    <dsp:sp modelId="{8EEA23F8-16B6-4AA5-A9B2-779FD6FA0DD3}">
      <dsp:nvSpPr>
        <dsp:cNvPr id="0" name=""/>
        <dsp:cNvSpPr/>
      </dsp:nvSpPr>
      <dsp:spPr>
        <a:xfrm>
          <a:off x="7468317" y="4005905"/>
          <a:ext cx="3135260" cy="100637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marL="0" lvl="0" indent="0" algn="l" defTabSz="1733550">
            <a:lnSpc>
              <a:spcPct val="90000"/>
            </a:lnSpc>
            <a:spcBef>
              <a:spcPct val="0"/>
            </a:spcBef>
            <a:spcAft>
              <a:spcPct val="35000"/>
            </a:spcAft>
            <a:buNone/>
          </a:pPr>
          <a:r>
            <a:rPr lang="en-US" sz="3900" kern="1200"/>
            <a:t>East Fresno</a:t>
          </a:r>
        </a:p>
      </dsp:txBody>
      <dsp:txXfrm>
        <a:off x="7468317" y="4005905"/>
        <a:ext cx="2207929" cy="1006374"/>
      </dsp:txXfrm>
    </dsp:sp>
    <dsp:sp modelId="{DD1A2BE2-B3ED-4688-BF86-2BAC94AE0A68}">
      <dsp:nvSpPr>
        <dsp:cNvPr id="0" name=""/>
        <dsp:cNvSpPr/>
      </dsp:nvSpPr>
      <dsp:spPr>
        <a:xfrm>
          <a:off x="9764938" y="4165758"/>
          <a:ext cx="1097341" cy="1097341"/>
        </a:xfrm>
        <a:prstGeom prst="ellipse">
          <a:avLst/>
        </a:prstGeom>
        <a:blipFill rotWithShape="1">
          <a:blip xmlns:r="http://schemas.openxmlformats.org/officeDocument/2006/relationships" r:embed="rId3"/>
          <a:srcRect/>
          <a:stretch>
            <a:fillRect t="-17000" b="-17000"/>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77716-114B-4165-88EF-D3F61B60ADA5}">
      <dsp:nvSpPr>
        <dsp:cNvPr id="0" name=""/>
        <dsp:cNvSpPr/>
      </dsp:nvSpPr>
      <dsp:spPr>
        <a:xfrm>
          <a:off x="3185" y="534418"/>
          <a:ext cx="2527442" cy="151646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Coordination with first responders is essential for reducing impacts to isolated populations</a:t>
          </a:r>
        </a:p>
      </dsp:txBody>
      <dsp:txXfrm>
        <a:off x="3185" y="534418"/>
        <a:ext cx="2527442" cy="1516465"/>
      </dsp:txXfrm>
    </dsp:sp>
    <dsp:sp modelId="{1F3386F6-E841-4538-874A-74DA02B2CA10}">
      <dsp:nvSpPr>
        <dsp:cNvPr id="0" name=""/>
        <dsp:cNvSpPr/>
      </dsp:nvSpPr>
      <dsp:spPr>
        <a:xfrm>
          <a:off x="2783372" y="534418"/>
          <a:ext cx="2527442" cy="1516465"/>
        </a:xfrm>
        <a:prstGeom prst="rect">
          <a:avLst/>
        </a:prstGeom>
        <a:solidFill>
          <a:schemeClr val="accent3">
            <a:hueOff val="-303415"/>
            <a:satOff val="-7789"/>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Road conditions, isolation, and limited access worsen impacts in rural areas</a:t>
          </a:r>
        </a:p>
      </dsp:txBody>
      <dsp:txXfrm>
        <a:off x="2783372" y="534418"/>
        <a:ext cx="2527442" cy="1516465"/>
      </dsp:txXfrm>
    </dsp:sp>
    <dsp:sp modelId="{8ADDD810-8707-4F6F-94EC-11C571B25087}">
      <dsp:nvSpPr>
        <dsp:cNvPr id="0" name=""/>
        <dsp:cNvSpPr/>
      </dsp:nvSpPr>
      <dsp:spPr>
        <a:xfrm>
          <a:off x="5563559" y="534418"/>
          <a:ext cx="2527442" cy="1516465"/>
        </a:xfrm>
        <a:prstGeom prst="rect">
          <a:avLst/>
        </a:prstGeom>
        <a:solidFill>
          <a:schemeClr val="accent3">
            <a:hueOff val="-606830"/>
            <a:satOff val="-15577"/>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There are existing challenges with degraded pavement across the county </a:t>
          </a:r>
        </a:p>
      </dsp:txBody>
      <dsp:txXfrm>
        <a:off x="5563559" y="534418"/>
        <a:ext cx="2527442" cy="1516465"/>
      </dsp:txXfrm>
    </dsp:sp>
    <dsp:sp modelId="{BAD6BEBB-138C-4C17-8BCD-C65DD1C0034B}">
      <dsp:nvSpPr>
        <dsp:cNvPr id="0" name=""/>
        <dsp:cNvSpPr/>
      </dsp:nvSpPr>
      <dsp:spPr>
        <a:xfrm>
          <a:off x="8343746" y="534418"/>
          <a:ext cx="2527442" cy="1516465"/>
        </a:xfrm>
        <a:prstGeom prst="rect">
          <a:avLst/>
        </a:prstGeom>
        <a:solidFill>
          <a:schemeClr val="accent3">
            <a:hueOff val="-910244"/>
            <a:satOff val="-23366"/>
            <a:lumOff val="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Providing shade at transit stops is the number one priority for transit riders</a:t>
          </a:r>
        </a:p>
      </dsp:txBody>
      <dsp:txXfrm>
        <a:off x="8343746" y="534418"/>
        <a:ext cx="2527442" cy="1516465"/>
      </dsp:txXfrm>
    </dsp:sp>
    <dsp:sp modelId="{33EC3D95-4D94-4EF9-BDF4-3121BC9DFD65}">
      <dsp:nvSpPr>
        <dsp:cNvPr id="0" name=""/>
        <dsp:cNvSpPr/>
      </dsp:nvSpPr>
      <dsp:spPr>
        <a:xfrm>
          <a:off x="1393279" y="2303628"/>
          <a:ext cx="2527442" cy="1516465"/>
        </a:xfrm>
        <a:prstGeom prst="rect">
          <a:avLst/>
        </a:prstGeom>
        <a:solidFill>
          <a:schemeClr val="accent3">
            <a:hueOff val="-1213659"/>
            <a:satOff val="-31154"/>
            <a:lumOff val="57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Bus yards are critical facilities to prioritize investment for transit service</a:t>
          </a:r>
        </a:p>
      </dsp:txBody>
      <dsp:txXfrm>
        <a:off x="1393279" y="2303628"/>
        <a:ext cx="2527442" cy="1516465"/>
      </dsp:txXfrm>
    </dsp:sp>
    <dsp:sp modelId="{B8AECA2E-23BE-4926-96ED-FAEB1AB3F996}">
      <dsp:nvSpPr>
        <dsp:cNvPr id="0" name=""/>
        <dsp:cNvSpPr/>
      </dsp:nvSpPr>
      <dsp:spPr>
        <a:xfrm>
          <a:off x="4173466" y="2303628"/>
          <a:ext cx="2527442" cy="1516465"/>
        </a:xfrm>
        <a:prstGeom prst="rect">
          <a:avLst/>
        </a:prstGeom>
        <a:solidFill>
          <a:schemeClr val="accent3">
            <a:hueOff val="-1517074"/>
            <a:satOff val="-38943"/>
            <a:lumOff val="7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Project prioritization should consider more than # of people affected, since rural populations face multiple challenges</a:t>
          </a:r>
        </a:p>
      </dsp:txBody>
      <dsp:txXfrm>
        <a:off x="4173466" y="2303628"/>
        <a:ext cx="2527442" cy="1516465"/>
      </dsp:txXfrm>
    </dsp:sp>
    <dsp:sp modelId="{879C84C4-D740-4E97-A48A-06638B09A661}">
      <dsp:nvSpPr>
        <dsp:cNvPr id="0" name=""/>
        <dsp:cNvSpPr/>
      </dsp:nvSpPr>
      <dsp:spPr>
        <a:xfrm>
          <a:off x="6953653" y="2303628"/>
          <a:ext cx="2527442" cy="1516465"/>
        </a:xfrm>
        <a:prstGeom prst="rect">
          <a:avLst/>
        </a:prstGeom>
        <a:solidFill>
          <a:schemeClr val="accent3">
            <a:hueOff val="-1820489"/>
            <a:satOff val="-46731"/>
            <a:lumOff val="86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Streamlined permitting for proposed projects will help to reduce costs and accelerate implementation</a:t>
          </a:r>
        </a:p>
      </dsp:txBody>
      <dsp:txXfrm>
        <a:off x="6953653" y="2303628"/>
        <a:ext cx="2527442" cy="15164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31992-0873-41BC-9B14-20D9452984DD}">
      <dsp:nvSpPr>
        <dsp:cNvPr id="0" name=""/>
        <dsp:cNvSpPr/>
      </dsp:nvSpPr>
      <dsp:spPr>
        <a:xfrm rot="5400000">
          <a:off x="-179878" y="180033"/>
          <a:ext cx="1199192" cy="83943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Clr>
              <a:schemeClr val="bg1"/>
            </a:buClr>
            <a:buNone/>
          </a:pPr>
          <a:r>
            <a:rPr lang="en-US" sz="1300" kern="1200">
              <a:solidFill>
                <a:srgbClr val="FFFFFF"/>
              </a:solidFill>
              <a:latin typeface="Arial"/>
              <a:ea typeface="+mn-ea"/>
              <a:cs typeface="Arial"/>
            </a:rPr>
            <a:t>Review period</a:t>
          </a:r>
        </a:p>
      </dsp:txBody>
      <dsp:txXfrm rot="-5400000">
        <a:off x="1" y="419871"/>
        <a:ext cx="839434" cy="359758"/>
      </dsp:txXfrm>
    </dsp:sp>
    <dsp:sp modelId="{D73DFB1A-BE19-421D-89D2-1B82F882318D}">
      <dsp:nvSpPr>
        <dsp:cNvPr id="0" name=""/>
        <dsp:cNvSpPr/>
      </dsp:nvSpPr>
      <dsp:spPr>
        <a:xfrm rot="5400000">
          <a:off x="3541419" y="-2701831"/>
          <a:ext cx="779474" cy="618344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solidFill>
                <a:srgbClr val="000000">
                  <a:hueOff val="0"/>
                  <a:satOff val="0"/>
                  <a:lumOff val="0"/>
                  <a:alphaOff val="0"/>
                </a:srgbClr>
              </a:solidFill>
              <a:latin typeface="Arial"/>
              <a:ea typeface="+mn-ea"/>
              <a:cs typeface="Arial"/>
            </a:rPr>
            <a:t>April 22 – May 2</a:t>
          </a:r>
        </a:p>
      </dsp:txBody>
      <dsp:txXfrm rot="-5400000">
        <a:off x="839434" y="38205"/>
        <a:ext cx="6145394" cy="703372"/>
      </dsp:txXfrm>
    </dsp:sp>
    <dsp:sp modelId="{23432FC4-5114-4F52-92EA-926FC8B83405}">
      <dsp:nvSpPr>
        <dsp:cNvPr id="0" name=""/>
        <dsp:cNvSpPr/>
      </dsp:nvSpPr>
      <dsp:spPr>
        <a:xfrm rot="5400000">
          <a:off x="-179878" y="1231703"/>
          <a:ext cx="1199192" cy="839434"/>
        </a:xfrm>
        <a:prstGeom prst="chevron">
          <a:avLst/>
        </a:prstGeom>
        <a:solidFill>
          <a:schemeClr val="accent3">
            <a:hueOff val="-606830"/>
            <a:satOff val="-15577"/>
            <a:lumOff val="2876"/>
            <a:alphaOff val="0"/>
          </a:schemeClr>
        </a:solidFill>
        <a:ln w="12700" cap="flat" cmpd="sng" algn="ctr">
          <a:solidFill>
            <a:schemeClr val="accent3">
              <a:hueOff val="-606830"/>
              <a:satOff val="-15577"/>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Plan Revisions</a:t>
          </a:r>
        </a:p>
      </dsp:txBody>
      <dsp:txXfrm rot="-5400000">
        <a:off x="1" y="1471541"/>
        <a:ext cx="839434" cy="359758"/>
      </dsp:txXfrm>
    </dsp:sp>
    <dsp:sp modelId="{28B940AE-53D3-4D79-A1CF-01B4E8587F20}">
      <dsp:nvSpPr>
        <dsp:cNvPr id="0" name=""/>
        <dsp:cNvSpPr/>
      </dsp:nvSpPr>
      <dsp:spPr>
        <a:xfrm rot="5400000">
          <a:off x="3541419" y="-1650160"/>
          <a:ext cx="779474" cy="6183445"/>
        </a:xfrm>
        <a:prstGeom prst="round2SameRect">
          <a:avLst/>
        </a:prstGeom>
        <a:solidFill>
          <a:schemeClr val="lt1">
            <a:alpha val="90000"/>
            <a:hueOff val="0"/>
            <a:satOff val="0"/>
            <a:lumOff val="0"/>
            <a:alphaOff val="0"/>
          </a:schemeClr>
        </a:solidFill>
        <a:ln w="12700" cap="flat" cmpd="sng" algn="ctr">
          <a:solidFill>
            <a:schemeClr val="accent3">
              <a:hueOff val="-606830"/>
              <a:satOff val="-15577"/>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latin typeface="Arial"/>
              <a:cs typeface="Arial"/>
            </a:rPr>
            <a:t>May 5 – May 30</a:t>
          </a:r>
        </a:p>
      </dsp:txBody>
      <dsp:txXfrm rot="-5400000">
        <a:off x="839434" y="1089876"/>
        <a:ext cx="6145394" cy="703372"/>
      </dsp:txXfrm>
    </dsp:sp>
    <dsp:sp modelId="{E404A134-2F5F-4F85-AAE5-E4B4816DF969}">
      <dsp:nvSpPr>
        <dsp:cNvPr id="0" name=""/>
        <dsp:cNvSpPr/>
      </dsp:nvSpPr>
      <dsp:spPr>
        <a:xfrm rot="5400000">
          <a:off x="-179878" y="2283374"/>
          <a:ext cx="1199192" cy="839434"/>
        </a:xfrm>
        <a:prstGeom prst="chevron">
          <a:avLst/>
        </a:prstGeom>
        <a:solidFill>
          <a:schemeClr val="accent3">
            <a:hueOff val="-1213659"/>
            <a:satOff val="-31154"/>
            <a:lumOff val="5753"/>
            <a:alphaOff val="0"/>
          </a:schemeClr>
        </a:solidFill>
        <a:ln w="12700" cap="flat" cmpd="sng" algn="ctr">
          <a:solidFill>
            <a:schemeClr val="accent3">
              <a:hueOff val="-1213659"/>
              <a:satOff val="-31154"/>
              <a:lumOff val="57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Board Adoption</a:t>
          </a:r>
        </a:p>
      </dsp:txBody>
      <dsp:txXfrm rot="-5400000">
        <a:off x="1" y="2523212"/>
        <a:ext cx="839434" cy="359758"/>
      </dsp:txXfrm>
    </dsp:sp>
    <dsp:sp modelId="{E32562CF-4EA5-4318-9BDB-48DE588BCCE7}">
      <dsp:nvSpPr>
        <dsp:cNvPr id="0" name=""/>
        <dsp:cNvSpPr/>
      </dsp:nvSpPr>
      <dsp:spPr>
        <a:xfrm rot="5400000">
          <a:off x="3541419" y="-598489"/>
          <a:ext cx="779474" cy="6183445"/>
        </a:xfrm>
        <a:prstGeom prst="round2SameRect">
          <a:avLst/>
        </a:prstGeom>
        <a:solidFill>
          <a:schemeClr val="lt1">
            <a:alpha val="90000"/>
            <a:hueOff val="0"/>
            <a:satOff val="0"/>
            <a:lumOff val="0"/>
            <a:alphaOff val="0"/>
          </a:schemeClr>
        </a:solidFill>
        <a:ln w="12700" cap="flat" cmpd="sng" algn="ctr">
          <a:solidFill>
            <a:schemeClr val="accent3">
              <a:hueOff val="-1213659"/>
              <a:satOff val="-31154"/>
              <a:lumOff val="5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lr>
              <a:schemeClr val="bg1"/>
            </a:buClr>
            <a:buChar char="•"/>
          </a:pPr>
          <a:r>
            <a:rPr lang="en-US" sz="2000" kern="1200">
              <a:solidFill>
                <a:srgbClr val="000000">
                  <a:hueOff val="0"/>
                  <a:satOff val="0"/>
                  <a:lumOff val="0"/>
                  <a:alphaOff val="0"/>
                </a:srgbClr>
              </a:solidFill>
              <a:latin typeface="Arial" panose="020B0604020202020204" pitchFamily="34" charset="0"/>
              <a:ea typeface="+mn-ea"/>
              <a:cs typeface="Arial" panose="020B0604020202020204" pitchFamily="34" charset="0"/>
            </a:rPr>
            <a:t>Final Plan &amp; Board Adoption June 26</a:t>
          </a:r>
        </a:p>
      </dsp:txBody>
      <dsp:txXfrm rot="-5400000">
        <a:off x="839434" y="2141547"/>
        <a:ext cx="6145394" cy="703372"/>
      </dsp:txXfrm>
    </dsp:sp>
    <dsp:sp modelId="{53AFD941-0C7D-493F-AFBF-40C3CAB310CC}">
      <dsp:nvSpPr>
        <dsp:cNvPr id="0" name=""/>
        <dsp:cNvSpPr/>
      </dsp:nvSpPr>
      <dsp:spPr>
        <a:xfrm rot="5400000">
          <a:off x="-179878" y="3335045"/>
          <a:ext cx="1199192" cy="839434"/>
        </a:xfrm>
        <a:prstGeom prst="chevron">
          <a:avLst/>
        </a:prstGeom>
        <a:solidFill>
          <a:schemeClr val="accent3">
            <a:hueOff val="-1820489"/>
            <a:satOff val="-46731"/>
            <a:lumOff val="8629"/>
            <a:alphaOff val="0"/>
          </a:schemeClr>
        </a:solidFill>
        <a:ln w="12700" cap="flat" cmpd="sng" algn="ctr">
          <a:solidFill>
            <a:schemeClr val="accent3">
              <a:hueOff val="-1820489"/>
              <a:satOff val="-46731"/>
              <a:lumOff val="86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a:cs typeface="Arial"/>
            </a:rPr>
            <a:t>Publication</a:t>
          </a:r>
        </a:p>
      </dsp:txBody>
      <dsp:txXfrm rot="-5400000">
        <a:off x="1" y="3574883"/>
        <a:ext cx="839434" cy="359758"/>
      </dsp:txXfrm>
    </dsp:sp>
    <dsp:sp modelId="{57A4DE1A-1174-4597-94B0-904B628B7A9D}">
      <dsp:nvSpPr>
        <dsp:cNvPr id="0" name=""/>
        <dsp:cNvSpPr/>
      </dsp:nvSpPr>
      <dsp:spPr>
        <a:xfrm rot="5400000">
          <a:off x="3541419" y="453181"/>
          <a:ext cx="779474" cy="6183445"/>
        </a:xfrm>
        <a:prstGeom prst="round2SameRect">
          <a:avLst/>
        </a:prstGeom>
        <a:solidFill>
          <a:schemeClr val="lt1">
            <a:alpha val="90000"/>
            <a:hueOff val="0"/>
            <a:satOff val="0"/>
            <a:lumOff val="0"/>
            <a:alphaOff val="0"/>
          </a:schemeClr>
        </a:solidFill>
        <a:ln w="12700" cap="flat" cmpd="sng" algn="ctr">
          <a:solidFill>
            <a:schemeClr val="accent3">
              <a:hueOff val="-1820489"/>
              <a:satOff val="-46731"/>
              <a:lumOff val="86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US" sz="2000" kern="1200">
              <a:solidFill>
                <a:srgbClr val="000000">
                  <a:hueOff val="0"/>
                  <a:satOff val="0"/>
                  <a:lumOff val="0"/>
                  <a:alphaOff val="0"/>
                </a:srgbClr>
              </a:solidFill>
              <a:latin typeface="Arial"/>
              <a:ea typeface="+mn-ea"/>
              <a:cs typeface="Arial"/>
            </a:rPr>
            <a:t>	Publish to Fresno COG website in July </a:t>
          </a:r>
        </a:p>
      </dsp:txBody>
      <dsp:txXfrm rot="-5400000">
        <a:off x="839434" y="3193218"/>
        <a:ext cx="6145394" cy="7033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E63C7-E687-417A-AFF1-38512D9AC84E}">
      <dsp:nvSpPr>
        <dsp:cNvPr id="0" name=""/>
        <dsp:cNvSpPr/>
      </dsp:nvSpPr>
      <dsp:spPr>
        <a:xfrm>
          <a:off x="4088" y="945887"/>
          <a:ext cx="2458415" cy="829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Climate Adaptation and Resilience</a:t>
          </a:r>
          <a:endParaRPr lang="en-US" sz="1800" kern="1200"/>
        </a:p>
      </dsp:txBody>
      <dsp:txXfrm>
        <a:off x="4088" y="945887"/>
        <a:ext cx="2458415" cy="829891"/>
      </dsp:txXfrm>
    </dsp:sp>
    <dsp:sp modelId="{ACF71059-495D-4063-9C52-3EC86B3227FA}">
      <dsp:nvSpPr>
        <dsp:cNvPr id="0" name=""/>
        <dsp:cNvSpPr/>
      </dsp:nvSpPr>
      <dsp:spPr>
        <a:xfrm>
          <a:off x="4088" y="1775779"/>
          <a:ext cx="2458415" cy="1632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Strengthening transportation infrastructure to withstand changes</a:t>
          </a:r>
        </a:p>
      </dsp:txBody>
      <dsp:txXfrm>
        <a:off x="4088" y="1775779"/>
        <a:ext cx="2458415" cy="1632846"/>
      </dsp:txXfrm>
    </dsp:sp>
    <dsp:sp modelId="{BB97E271-514A-44AA-9124-59D0009C18AE}">
      <dsp:nvSpPr>
        <dsp:cNvPr id="0" name=""/>
        <dsp:cNvSpPr/>
      </dsp:nvSpPr>
      <dsp:spPr>
        <a:xfrm>
          <a:off x="2806682" y="945887"/>
          <a:ext cx="2458415" cy="829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Equity and Community Well-being</a:t>
          </a:r>
          <a:endParaRPr lang="en-US" sz="1800" kern="1200"/>
        </a:p>
      </dsp:txBody>
      <dsp:txXfrm>
        <a:off x="2806682" y="945887"/>
        <a:ext cx="2458415" cy="829891"/>
      </dsp:txXfrm>
    </dsp:sp>
    <dsp:sp modelId="{9BD9805E-A757-471F-AEB2-05FFACB7362F}">
      <dsp:nvSpPr>
        <dsp:cNvPr id="0" name=""/>
        <dsp:cNvSpPr/>
      </dsp:nvSpPr>
      <dsp:spPr>
        <a:xfrm>
          <a:off x="2806682" y="1775779"/>
          <a:ext cx="2458415" cy="1632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Focusing on projects that benefit underserved communities and improve access to services</a:t>
          </a:r>
        </a:p>
      </dsp:txBody>
      <dsp:txXfrm>
        <a:off x="2806682" y="1775779"/>
        <a:ext cx="2458415" cy="1632846"/>
      </dsp:txXfrm>
    </dsp:sp>
    <dsp:sp modelId="{465743E7-508D-45FF-8A8A-717AD8B2DB84}">
      <dsp:nvSpPr>
        <dsp:cNvPr id="0" name=""/>
        <dsp:cNvSpPr/>
      </dsp:nvSpPr>
      <dsp:spPr>
        <a:xfrm>
          <a:off x="5609276" y="945887"/>
          <a:ext cx="2458415" cy="829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Infrastructure Criticality</a:t>
          </a:r>
          <a:endParaRPr lang="en-US" sz="1800" kern="1200"/>
        </a:p>
      </dsp:txBody>
      <dsp:txXfrm>
        <a:off x="5609276" y="945887"/>
        <a:ext cx="2458415" cy="829891"/>
      </dsp:txXfrm>
    </dsp:sp>
    <dsp:sp modelId="{6E8D4297-CEDE-4087-8BEA-53E50FC49156}">
      <dsp:nvSpPr>
        <dsp:cNvPr id="0" name=""/>
        <dsp:cNvSpPr/>
      </dsp:nvSpPr>
      <dsp:spPr>
        <a:xfrm>
          <a:off x="5609276" y="1775779"/>
          <a:ext cx="2458415" cy="1632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Fixing weaknesses in key transportation assets for economic and emergency needs</a:t>
          </a:r>
        </a:p>
      </dsp:txBody>
      <dsp:txXfrm>
        <a:off x="5609276" y="1775779"/>
        <a:ext cx="2458415" cy="1632846"/>
      </dsp:txXfrm>
    </dsp:sp>
    <dsp:sp modelId="{76E8F95E-82B5-4DFF-9836-4C9ED9F48092}">
      <dsp:nvSpPr>
        <dsp:cNvPr id="0" name=""/>
        <dsp:cNvSpPr/>
      </dsp:nvSpPr>
      <dsp:spPr>
        <a:xfrm>
          <a:off x="8411870" y="945887"/>
          <a:ext cx="2458415" cy="829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Multi-Benefit Solutions</a:t>
          </a:r>
          <a:endParaRPr lang="en-US" sz="1800" kern="1200"/>
        </a:p>
      </dsp:txBody>
      <dsp:txXfrm>
        <a:off x="8411870" y="945887"/>
        <a:ext cx="2458415" cy="829891"/>
      </dsp:txXfrm>
    </dsp:sp>
    <dsp:sp modelId="{EDBA786C-AC69-4BCD-9B06-3C3C6C461500}">
      <dsp:nvSpPr>
        <dsp:cNvPr id="0" name=""/>
        <dsp:cNvSpPr/>
      </dsp:nvSpPr>
      <dsp:spPr>
        <a:xfrm>
          <a:off x="8411870" y="1775779"/>
          <a:ext cx="2458415" cy="1632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Creating projects that enhance safety, cut costs, and support sustainability</a:t>
          </a:r>
        </a:p>
      </dsp:txBody>
      <dsp:txXfrm>
        <a:off x="8411870" y="1775779"/>
        <a:ext cx="2458415" cy="1632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3B423-BC7A-456A-8B37-BA11583D8B8A}">
      <dsp:nvSpPr>
        <dsp:cNvPr id="0" name=""/>
        <dsp:cNvSpPr/>
      </dsp:nvSpPr>
      <dsp:spPr>
        <a:xfrm>
          <a:off x="5566" y="0"/>
          <a:ext cx="3240374" cy="314631"/>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2">
                  <a:lumMod val="20000"/>
                  <a:lumOff val="80000"/>
                </a:schemeClr>
              </a:solidFill>
              <a:latin typeface="Arial" panose="020B0604020202020204" pitchFamily="34" charset="0"/>
              <a:cs typeface="Arial" panose="020B0604020202020204" pitchFamily="34" charset="0"/>
            </a:rPr>
            <a:t>ID high risk locations</a:t>
          </a:r>
          <a:endParaRPr lang="en-US" sz="1200" kern="1200">
            <a:solidFill>
              <a:schemeClr val="tx2">
                <a:lumMod val="20000"/>
                <a:lumOff val="80000"/>
              </a:schemeClr>
            </a:solidFill>
          </a:endParaRPr>
        </a:p>
      </dsp:txBody>
      <dsp:txXfrm>
        <a:off x="162882" y="0"/>
        <a:ext cx="2925743" cy="314631"/>
      </dsp:txXfrm>
    </dsp:sp>
    <dsp:sp modelId="{89CC4BDC-8301-434A-8840-45C5C8A6EBF4}">
      <dsp:nvSpPr>
        <dsp:cNvPr id="0" name=""/>
        <dsp:cNvSpPr/>
      </dsp:nvSpPr>
      <dsp:spPr>
        <a:xfrm>
          <a:off x="2921903" y="0"/>
          <a:ext cx="3240374" cy="314631"/>
        </a:xfrm>
        <a:prstGeom prst="chevron">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E61E28">
                  <a:lumMod val="20000"/>
                  <a:lumOff val="80000"/>
                </a:srgbClr>
              </a:solidFill>
              <a:latin typeface="Arial" panose="020B0604020202020204" pitchFamily="34" charset="0"/>
              <a:ea typeface="+mn-ea"/>
              <a:cs typeface="Arial" panose="020B0604020202020204" pitchFamily="34" charset="0"/>
            </a:rPr>
            <a:t>Project typologies </a:t>
          </a:r>
        </a:p>
      </dsp:txBody>
      <dsp:txXfrm>
        <a:off x="3079219" y="0"/>
        <a:ext cx="2925743" cy="314631"/>
      </dsp:txXfrm>
    </dsp:sp>
    <dsp:sp modelId="{96B7BC19-9ACB-4E7D-93D0-A6B39EB15F71}">
      <dsp:nvSpPr>
        <dsp:cNvPr id="0" name=""/>
        <dsp:cNvSpPr/>
      </dsp:nvSpPr>
      <dsp:spPr>
        <a:xfrm>
          <a:off x="5838241" y="0"/>
          <a:ext cx="3240374" cy="314631"/>
        </a:xfrm>
        <a:prstGeom prst="chevron">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E61E28">
                  <a:lumMod val="20000"/>
                  <a:lumOff val="80000"/>
                </a:srgbClr>
              </a:solidFill>
              <a:latin typeface="Arial" panose="020B0604020202020204" pitchFamily="34" charset="0"/>
              <a:ea typeface="+mn-ea"/>
              <a:cs typeface="Arial" panose="020B0604020202020204" pitchFamily="34" charset="0"/>
            </a:rPr>
            <a:t>Score &amp; prioritize projects</a:t>
          </a:r>
        </a:p>
      </dsp:txBody>
      <dsp:txXfrm>
        <a:off x="5995557" y="0"/>
        <a:ext cx="2925743" cy="314631"/>
      </dsp:txXfrm>
    </dsp:sp>
    <dsp:sp modelId="{F7299CD9-50A8-4CC7-B696-A75443901AD0}">
      <dsp:nvSpPr>
        <dsp:cNvPr id="0" name=""/>
        <dsp:cNvSpPr/>
      </dsp:nvSpPr>
      <dsp:spPr>
        <a:xfrm>
          <a:off x="8754578" y="0"/>
          <a:ext cx="3240374" cy="314631"/>
        </a:xfrm>
        <a:prstGeom prst="chevron">
          <a:avLst/>
        </a:prstGeom>
        <a:solidFill>
          <a:schemeClr val="bg2">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0000"/>
              </a:solidFill>
              <a:latin typeface="Arial" panose="020B0604020202020204" pitchFamily="34" charset="0"/>
              <a:cs typeface="Arial" panose="020B0604020202020204" pitchFamily="34" charset="0"/>
            </a:rPr>
            <a:t>Select solutions</a:t>
          </a:r>
        </a:p>
      </dsp:txBody>
      <dsp:txXfrm>
        <a:off x="8911894" y="0"/>
        <a:ext cx="2925743" cy="3146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4DDF0-948B-4DE8-AF4C-395763061D4E}">
      <dsp:nvSpPr>
        <dsp:cNvPr id="0" name=""/>
        <dsp:cNvSpPr/>
      </dsp:nvSpPr>
      <dsp:spPr>
        <a:xfrm>
          <a:off x="676632" y="0"/>
          <a:ext cx="7668499" cy="3429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4CB38-52E9-4C68-81F5-0B15D3A3C7F1}">
      <dsp:nvSpPr>
        <dsp:cNvPr id="0" name=""/>
        <dsp:cNvSpPr/>
      </dsp:nvSpPr>
      <dsp:spPr>
        <a:xfrm>
          <a:off x="4515" y="1028700"/>
          <a:ext cx="2171742" cy="137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Identify high risk and critical areas</a:t>
          </a:r>
        </a:p>
      </dsp:txBody>
      <dsp:txXfrm>
        <a:off x="71471" y="1095656"/>
        <a:ext cx="2037830" cy="1237688"/>
      </dsp:txXfrm>
    </dsp:sp>
    <dsp:sp modelId="{80935FF4-A6C6-42B7-91D5-6FF48E6FB061}">
      <dsp:nvSpPr>
        <dsp:cNvPr id="0" name=""/>
        <dsp:cNvSpPr/>
      </dsp:nvSpPr>
      <dsp:spPr>
        <a:xfrm>
          <a:off x="2284845" y="1028700"/>
          <a:ext cx="2171742" cy="137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Develop project typologies</a:t>
          </a:r>
        </a:p>
      </dsp:txBody>
      <dsp:txXfrm>
        <a:off x="2351801" y="1095656"/>
        <a:ext cx="2037830" cy="1237688"/>
      </dsp:txXfrm>
    </dsp:sp>
    <dsp:sp modelId="{ACCC65AB-119B-47A4-8758-74C5936A65B4}">
      <dsp:nvSpPr>
        <dsp:cNvPr id="0" name=""/>
        <dsp:cNvSpPr/>
      </dsp:nvSpPr>
      <dsp:spPr>
        <a:xfrm>
          <a:off x="4565175" y="1028700"/>
          <a:ext cx="2171742" cy="137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Score and prioritize project needs locations</a:t>
          </a:r>
        </a:p>
      </dsp:txBody>
      <dsp:txXfrm>
        <a:off x="4632131" y="1095656"/>
        <a:ext cx="2037830" cy="1237688"/>
      </dsp:txXfrm>
    </dsp:sp>
    <dsp:sp modelId="{494D1825-8D67-4DAF-8391-2AAABBB4B7C5}">
      <dsp:nvSpPr>
        <dsp:cNvPr id="0" name=""/>
        <dsp:cNvSpPr/>
      </dsp:nvSpPr>
      <dsp:spPr>
        <a:xfrm>
          <a:off x="6845505" y="1028700"/>
          <a:ext cx="2171742" cy="137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Identify solutions for project areas </a:t>
          </a:r>
        </a:p>
      </dsp:txBody>
      <dsp:txXfrm>
        <a:off x="6912461" y="1095656"/>
        <a:ext cx="2037830" cy="12376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F99CCA-40E6-431B-8A92-39168E1B6F0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a:extLst>
              <a:ext uri="{FF2B5EF4-FFF2-40B4-BE49-F238E27FC236}">
                <a16:creationId xmlns:a16="http://schemas.microsoft.com/office/drawing/2014/main" id="{C655A9DA-E7A2-4041-A43D-791D4F82AC3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04BC724-08D5-4755-BFD4-882F76444BB5}" type="datetimeFigureOut">
              <a:rPr lang="en-AU" smtClean="0"/>
              <a:t>24/04/2025</a:t>
            </a:fld>
            <a:endParaRPr lang="en-AU"/>
          </a:p>
        </p:txBody>
      </p:sp>
      <p:sp>
        <p:nvSpPr>
          <p:cNvPr id="4" name="Footer Placeholder 3">
            <a:extLst>
              <a:ext uri="{FF2B5EF4-FFF2-40B4-BE49-F238E27FC236}">
                <a16:creationId xmlns:a16="http://schemas.microsoft.com/office/drawing/2014/main" id="{5D4CC105-5CA8-4EEA-9108-0E6522E6A36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Tree>
    <p:extLst>
      <p:ext uri="{BB962C8B-B14F-4D97-AF65-F5344CB8AC3E}">
        <p14:creationId xmlns:p14="http://schemas.microsoft.com/office/powerpoint/2010/main" val="2925590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4768A60-4B59-40F1-B726-D956429C5C9E}" type="datetimeFigureOut">
              <a:rPr lang="en-AU" smtClean="0"/>
              <a:t>24/04/2025</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8E745C1-A773-4D9E-8475-6026C7DD6504}" type="slidenum">
              <a:rPr lang="en-AU" smtClean="0"/>
              <a:t>‹#›</a:t>
            </a:fld>
            <a:endParaRPr lang="en-AU"/>
          </a:p>
        </p:txBody>
      </p:sp>
    </p:spTree>
    <p:extLst>
      <p:ext uri="{BB962C8B-B14F-4D97-AF65-F5344CB8AC3E}">
        <p14:creationId xmlns:p14="http://schemas.microsoft.com/office/powerpoint/2010/main" val="93604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1A99-15A0-0D67-B3F3-8816138D7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A1976-4564-968C-B54B-D2A7EF48F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171BC-93BA-F1A6-6CAC-73328B732AAE}"/>
              </a:ext>
            </a:extLst>
          </p:cNvPr>
          <p:cNvSpPr>
            <a:spLocks noGrp="1"/>
          </p:cNvSpPr>
          <p:nvPr>
            <p:ph type="body" idx="1"/>
          </p:nvPr>
        </p:nvSpPr>
        <p:spPr/>
        <p:txBody>
          <a:bodyPr/>
          <a:lstStyle/>
          <a:p>
            <a:pPr defTabSz="966612">
              <a:defRPr/>
            </a:pPr>
            <a:r>
              <a:rPr lang="en-US" sz="1300">
                <a:latin typeface="Times New Roman" panose="02020603050405020304" pitchFamily="18" charset="0"/>
                <a:ea typeface="Calibri" panose="020F0502020204030204" pitchFamily="34" charset="0"/>
                <a:cs typeface="Arial" panose="020B0604020202020204" pitchFamily="34" charset="0"/>
              </a:rPr>
              <a:t>Brooke </a:t>
            </a:r>
          </a:p>
          <a:p>
            <a:endParaRPr lang="en-US"/>
          </a:p>
        </p:txBody>
      </p:sp>
      <p:sp>
        <p:nvSpPr>
          <p:cNvPr id="4" name="Slide Number Placeholder 3">
            <a:extLst>
              <a:ext uri="{FF2B5EF4-FFF2-40B4-BE49-F238E27FC236}">
                <a16:creationId xmlns:a16="http://schemas.microsoft.com/office/drawing/2014/main" id="{1FEFCB07-2383-01C2-2B44-D01068400799}"/>
              </a:ext>
            </a:extLst>
          </p:cNvPr>
          <p:cNvSpPr>
            <a:spLocks noGrp="1"/>
          </p:cNvSpPr>
          <p:nvPr>
            <p:ph type="sldNum" sz="quarter" idx="5"/>
          </p:nvPr>
        </p:nvSpPr>
        <p:spPr/>
        <p:txBody>
          <a:bodyPr/>
          <a:lstStyle/>
          <a:p>
            <a:fld id="{18E745C1-A773-4D9E-8475-6026C7DD6504}" type="slidenum">
              <a:rPr lang="en-AU" smtClean="0"/>
              <a:t>1</a:t>
            </a:fld>
            <a:endParaRPr lang="en-AU"/>
          </a:p>
        </p:txBody>
      </p:sp>
    </p:spTree>
    <p:extLst>
      <p:ext uri="{BB962C8B-B14F-4D97-AF65-F5344CB8AC3E}">
        <p14:creationId xmlns:p14="http://schemas.microsoft.com/office/powerpoint/2010/main" val="333190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Floods, extreme heat events, and wildfires happen with different frequencies. To be able to compare the impacts we used the framework you can see here. On the left hand side we have the likelihood of an event, and then on the top we have the consequence, so how badly does the flood impact a bus yard for example. </a:t>
            </a:r>
          </a:p>
          <a:p>
            <a:endParaRPr lang="en-US"/>
          </a:p>
          <a:p>
            <a:r>
              <a:rPr lang="en-US"/>
              <a:t>So if we had an unlikely event – this could be the 100-yr flood, and it has catastrophic impacts, such as closes the bus yard for months, then it would get a high risk rating</a:t>
            </a:r>
          </a:p>
          <a:p>
            <a:r>
              <a:rPr lang="en-US"/>
              <a:t>On the right hand side you can see how these ratings map to scores, something that will come up again a little bit later.</a:t>
            </a:r>
          </a:p>
          <a:p>
            <a:endParaRPr lang="en-US"/>
          </a:p>
          <a:p>
            <a:r>
              <a:rPr lang="en-US"/>
              <a:t>This allows us to compare different events that will have different impacts. </a:t>
            </a:r>
          </a:p>
        </p:txBody>
      </p:sp>
      <p:sp>
        <p:nvSpPr>
          <p:cNvPr id="4" name="Slide Number Placeholder 3"/>
          <p:cNvSpPr>
            <a:spLocks noGrp="1"/>
          </p:cNvSpPr>
          <p:nvPr>
            <p:ph type="sldNum" sz="quarter" idx="5"/>
          </p:nvPr>
        </p:nvSpPr>
        <p:spPr/>
        <p:txBody>
          <a:bodyPr/>
          <a:lstStyle/>
          <a:p>
            <a:fld id="{18E745C1-A773-4D9E-8475-6026C7DD6504}" type="slidenum">
              <a:rPr lang="en-AU" smtClean="0"/>
              <a:t>11</a:t>
            </a:fld>
            <a:endParaRPr lang="en-AU"/>
          </a:p>
        </p:txBody>
      </p:sp>
    </p:spTree>
    <p:extLst>
      <p:ext uri="{BB962C8B-B14F-4D97-AF65-F5344CB8AC3E}">
        <p14:creationId xmlns:p14="http://schemas.microsoft.com/office/powerpoint/2010/main" val="218572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study is focused on the transportation assets in Fresno County, and we included the following…..</a:t>
            </a:r>
          </a:p>
          <a:p>
            <a:r>
              <a:rPr lang="en-US"/>
              <a:t>Moving onto the key findings</a:t>
            </a:r>
          </a:p>
        </p:txBody>
      </p:sp>
      <p:sp>
        <p:nvSpPr>
          <p:cNvPr id="4" name="Slide Number Placeholder 3"/>
          <p:cNvSpPr>
            <a:spLocks noGrp="1"/>
          </p:cNvSpPr>
          <p:nvPr>
            <p:ph type="sldNum" sz="quarter" idx="5"/>
          </p:nvPr>
        </p:nvSpPr>
        <p:spPr/>
        <p:txBody>
          <a:bodyPr/>
          <a:lstStyle/>
          <a:p>
            <a:fld id="{18E745C1-A773-4D9E-8475-6026C7DD6504}" type="slidenum">
              <a:rPr lang="en-AU" smtClean="0"/>
              <a:t>12</a:t>
            </a:fld>
            <a:endParaRPr lang="en-AU"/>
          </a:p>
        </p:txBody>
      </p:sp>
    </p:spTree>
    <p:extLst>
      <p:ext uri="{BB962C8B-B14F-4D97-AF65-F5344CB8AC3E}">
        <p14:creationId xmlns:p14="http://schemas.microsoft.com/office/powerpoint/2010/main" val="342623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the risk assessment was to identify which assets and which hazards are the priority to address now. </a:t>
            </a:r>
          </a:p>
          <a:p>
            <a:endParaRPr lang="en-US"/>
          </a:p>
          <a:p>
            <a:r>
              <a:rPr lang="en-US"/>
              <a:t>The key takeaways are shown here:</a:t>
            </a:r>
          </a:p>
          <a:p>
            <a:pPr marL="171450" indent="-171450">
              <a:buFontTx/>
              <a:buChar char="-"/>
            </a:pPr>
            <a:r>
              <a:rPr lang="en-US"/>
              <a:t>Roads and bridges</a:t>
            </a:r>
          </a:p>
          <a:p>
            <a:pPr marL="171450" indent="-171450">
              <a:buFontTx/>
              <a:buChar char="-"/>
            </a:pPr>
            <a:endParaRPr lang="en-US"/>
          </a:p>
          <a:p>
            <a:pPr marL="171450" indent="-171450">
              <a:buFontTx/>
              <a:buChar char="-"/>
            </a:pPr>
            <a:r>
              <a:rPr lang="en-US"/>
              <a:t>Transit network</a:t>
            </a:r>
          </a:p>
          <a:p>
            <a:pPr marL="0" indent="0">
              <a:buFontTx/>
              <a:buNone/>
            </a:pPr>
            <a:endParaRPr lang="en-US"/>
          </a:p>
          <a:p>
            <a:pPr marL="171450" indent="-171450">
              <a:buFontTx/>
              <a:buChar char="-"/>
            </a:pPr>
            <a:r>
              <a:rPr lang="en-US"/>
              <a:t>Bus yards</a:t>
            </a:r>
          </a:p>
        </p:txBody>
      </p:sp>
      <p:sp>
        <p:nvSpPr>
          <p:cNvPr id="4" name="Slide Number Placeholder 3"/>
          <p:cNvSpPr>
            <a:spLocks noGrp="1"/>
          </p:cNvSpPr>
          <p:nvPr>
            <p:ph type="sldNum" sz="quarter" idx="5"/>
          </p:nvPr>
        </p:nvSpPr>
        <p:spPr/>
        <p:txBody>
          <a:bodyPr/>
          <a:lstStyle/>
          <a:p>
            <a:fld id="{18E745C1-A773-4D9E-8475-6026C7DD6504}" type="slidenum">
              <a:rPr lang="en-AU" smtClean="0"/>
              <a:t>13</a:t>
            </a:fld>
            <a:endParaRPr lang="en-AU"/>
          </a:p>
        </p:txBody>
      </p:sp>
    </p:spTree>
    <p:extLst>
      <p:ext uri="{BB962C8B-B14F-4D97-AF65-F5344CB8AC3E}">
        <p14:creationId xmlns:p14="http://schemas.microsoft.com/office/powerpoint/2010/main" val="192197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50C4F-03CA-B2CE-8F15-E0BD85CBD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3B88E-E5AB-6ED5-5D35-3D8EBCC99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54A3-91C0-7F67-6915-E468F16F30EB}"/>
              </a:ext>
            </a:extLst>
          </p:cNvPr>
          <p:cNvSpPr>
            <a:spLocks noGrp="1"/>
          </p:cNvSpPr>
          <p:nvPr>
            <p:ph type="body" idx="1"/>
          </p:nvPr>
        </p:nvSpPr>
        <p:spPr/>
        <p:txBody>
          <a:bodyPr/>
          <a:lstStyle/>
          <a:p>
            <a:endParaRPr lang="en-US"/>
          </a:p>
          <a:p>
            <a:r>
              <a:rPr lang="en-US"/>
              <a:t>Bike network</a:t>
            </a:r>
          </a:p>
          <a:p>
            <a:r>
              <a:rPr lang="en-US"/>
              <a:t>Rail network</a:t>
            </a:r>
          </a:p>
          <a:p>
            <a:r>
              <a:rPr lang="en-US"/>
              <a:t>Airports</a:t>
            </a:r>
          </a:p>
          <a:p>
            <a:endParaRPr lang="en-US"/>
          </a:p>
          <a:p>
            <a:r>
              <a:rPr lang="en-US"/>
              <a:t>These results are summarized in the plan that was shared with you and there is a separate report that details these results that will be made available at the end of the project.</a:t>
            </a:r>
          </a:p>
          <a:p>
            <a:endParaRPr lang="en-US"/>
          </a:p>
          <a:p>
            <a:r>
              <a:rPr lang="en-US"/>
              <a:t>This was what the data told us, but we wanted to understand whether this reflected your lived experience and those that live in Fresno County. So Sheila will discuss how we went about getting that input.</a:t>
            </a:r>
          </a:p>
        </p:txBody>
      </p:sp>
      <p:sp>
        <p:nvSpPr>
          <p:cNvPr id="4" name="Slide Number Placeholder 3">
            <a:extLst>
              <a:ext uri="{FF2B5EF4-FFF2-40B4-BE49-F238E27FC236}">
                <a16:creationId xmlns:a16="http://schemas.microsoft.com/office/drawing/2014/main" id="{C54DDA30-0A61-130C-40C6-27D915851E50}"/>
              </a:ext>
            </a:extLst>
          </p:cNvPr>
          <p:cNvSpPr>
            <a:spLocks noGrp="1"/>
          </p:cNvSpPr>
          <p:nvPr>
            <p:ph type="sldNum" sz="quarter" idx="5"/>
          </p:nvPr>
        </p:nvSpPr>
        <p:spPr/>
        <p:txBody>
          <a:bodyPr/>
          <a:lstStyle/>
          <a:p>
            <a:fld id="{18E745C1-A773-4D9E-8475-6026C7DD6504}" type="slidenum">
              <a:rPr lang="en-AU" smtClean="0"/>
              <a:t>14</a:t>
            </a:fld>
            <a:endParaRPr lang="en-AU"/>
          </a:p>
        </p:txBody>
      </p:sp>
    </p:spTree>
    <p:extLst>
      <p:ext uri="{BB962C8B-B14F-4D97-AF65-F5344CB8AC3E}">
        <p14:creationId xmlns:p14="http://schemas.microsoft.com/office/powerpoint/2010/main" val="313245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Sheila</a:t>
            </a:r>
          </a:p>
        </p:txBody>
      </p:sp>
      <p:sp>
        <p:nvSpPr>
          <p:cNvPr id="4" name="Slide Number Placeholder 3"/>
          <p:cNvSpPr>
            <a:spLocks noGrp="1"/>
          </p:cNvSpPr>
          <p:nvPr>
            <p:ph type="sldNum" sz="quarter" idx="5"/>
          </p:nvPr>
        </p:nvSpPr>
        <p:spPr/>
        <p:txBody>
          <a:bodyPr/>
          <a:lstStyle/>
          <a:p>
            <a:fld id="{18E745C1-A773-4D9E-8475-6026C7DD6504}" type="slidenum">
              <a:rPr lang="en-AU" smtClean="0"/>
              <a:t>15</a:t>
            </a:fld>
            <a:endParaRPr lang="en-AU"/>
          </a:p>
        </p:txBody>
      </p:sp>
    </p:spTree>
    <p:extLst>
      <p:ext uri="{BB962C8B-B14F-4D97-AF65-F5344CB8AC3E}">
        <p14:creationId xmlns:p14="http://schemas.microsoft.com/office/powerpoint/2010/main" val="191545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r>
              <a:rPr lang="en-US"/>
              <a:t>Brooke </a:t>
            </a:r>
          </a:p>
          <a:p>
            <a:pPr marL="483306" lvl="1"/>
            <a:r>
              <a:rPr lang="en-US"/>
              <a:t>Virtual workshop purposes: </a:t>
            </a:r>
          </a:p>
          <a:p>
            <a:pPr marL="664546" lvl="1" indent="-181240">
              <a:buFont typeface="Arial" panose="020B0604020202020204" pitchFamily="34" charset="0"/>
              <a:buChar char="•"/>
            </a:pPr>
            <a:r>
              <a:rPr lang="en-US" sz="1300">
                <a:latin typeface="Times New Roman"/>
                <a:ea typeface="SimSun"/>
                <a:cs typeface="Times New Roman"/>
              </a:rPr>
              <a:t>to understand CBO/tribal interests</a:t>
            </a:r>
          </a:p>
          <a:p>
            <a:pPr marL="664546" lvl="1" indent="-181240">
              <a:buFont typeface="Arial" panose="020B0604020202020204" pitchFamily="34" charset="0"/>
              <a:buChar char="•"/>
            </a:pPr>
            <a:r>
              <a:rPr lang="en-US" sz="1300">
                <a:latin typeface="Times New Roman"/>
                <a:ea typeface="SimSun"/>
                <a:cs typeface="Times New Roman"/>
              </a:rPr>
              <a:t>identify engagement practices that will be appropriate in potential project sites at pop ups, etc.</a:t>
            </a:r>
          </a:p>
          <a:p>
            <a:pPr marL="664546" lvl="1" indent="-181240">
              <a:buFont typeface="Arial" panose="020B0604020202020204" pitchFamily="34" charset="0"/>
              <a:buChar char="•"/>
            </a:pPr>
            <a:r>
              <a:rPr lang="en-US" sz="1300">
                <a:latin typeface="Times New Roman"/>
                <a:ea typeface="SimSun"/>
                <a:cs typeface="Times New Roman"/>
              </a:rPr>
              <a:t>present initial findings and seek reactions on risks to gain more lived experience related to wildfire, flooding, landslides, etc. </a:t>
            </a:r>
            <a:endParaRPr lang="en-US">
              <a:solidFill>
                <a:schemeClr val="tx1"/>
              </a:solidFill>
            </a:endParaRPr>
          </a:p>
          <a:p>
            <a:endParaRPr lang="en-US"/>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16</a:t>
            </a:fld>
            <a:endParaRPr lang="en-AU"/>
          </a:p>
        </p:txBody>
      </p:sp>
    </p:spTree>
    <p:extLst>
      <p:ext uri="{BB962C8B-B14F-4D97-AF65-F5344CB8AC3E}">
        <p14:creationId xmlns:p14="http://schemas.microsoft.com/office/powerpoint/2010/main" val="267284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from me, we shared this information with our TWG right before Thanksgiving and we wanted to share some of the key points that came out of that discussion….</a:t>
            </a:r>
          </a:p>
          <a:p>
            <a:r>
              <a:rPr lang="en-US"/>
              <a:t>There was discussion about communities that may become isolated if the main routes in and out are impacted, talking about the rural areas. How this can impact emergency response, and that coordination with first responders is really important. We also heard about the importance of not </a:t>
            </a:r>
            <a:r>
              <a:rPr lang="en-US" b="1"/>
              <a:t>only</a:t>
            </a:r>
            <a:r>
              <a:rPr lang="en-US"/>
              <a:t> considering how many people a project might serve as this would likely disadvantage rural communities. </a:t>
            </a:r>
          </a:p>
          <a:p>
            <a:r>
              <a:rPr lang="en-US"/>
              <a:t>We heard that there are existing issues with degraded pavement across that county. </a:t>
            </a:r>
          </a:p>
          <a:p>
            <a:r>
              <a:rPr lang="en-US"/>
              <a:t>Providing shade at transit stops is something that has come up a lot for transit riders</a:t>
            </a:r>
          </a:p>
          <a:p>
            <a:r>
              <a:rPr lang="en-US"/>
              <a:t>Again related to transit, that bus yards are critical facilities to prioritize investment for transit</a:t>
            </a:r>
          </a:p>
          <a:p>
            <a:r>
              <a:rPr lang="en-US"/>
              <a:t>And then lastly, that there are opportunities to streamline permitting for proposed projects that will help to reduce costs and accelerate implementation. </a:t>
            </a:r>
          </a:p>
          <a:p>
            <a:endParaRPr lang="en-US"/>
          </a:p>
          <a:p>
            <a:r>
              <a:rPr lang="en-US"/>
              <a:t>Hopefully some of this resonates with you and we can talk more about that in a minute, but we just wanted to share with all you all some of things that we’ve been hearing throughout the course of this project. </a:t>
            </a:r>
          </a:p>
          <a:p>
            <a:endParaRPr lang="en-US"/>
          </a:p>
          <a:p>
            <a:r>
              <a:rPr lang="en-US"/>
              <a:t>In a minute we’ll have the opportunity to deep dive into these findings and to hear from you, but I wanted to pause here and see if there are any questions about the project, the scope, or what we’ve shared so far.</a:t>
            </a:r>
          </a:p>
        </p:txBody>
      </p:sp>
      <p:sp>
        <p:nvSpPr>
          <p:cNvPr id="4" name="Slide Number Placeholder 3"/>
          <p:cNvSpPr>
            <a:spLocks noGrp="1"/>
          </p:cNvSpPr>
          <p:nvPr>
            <p:ph type="sldNum" sz="quarter" idx="5"/>
          </p:nvPr>
        </p:nvSpPr>
        <p:spPr/>
        <p:txBody>
          <a:bodyPr/>
          <a:lstStyle/>
          <a:p>
            <a:fld id="{18E745C1-A773-4D9E-8475-6026C7DD6504}" type="slidenum">
              <a:rPr lang="en-AU" smtClean="0"/>
              <a:t>17</a:t>
            </a:fld>
            <a:endParaRPr lang="en-AU"/>
          </a:p>
        </p:txBody>
      </p:sp>
    </p:spTree>
    <p:extLst>
      <p:ext uri="{BB962C8B-B14F-4D97-AF65-F5344CB8AC3E}">
        <p14:creationId xmlns:p14="http://schemas.microsoft.com/office/powerpoint/2010/main" val="2453818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18</a:t>
            </a:fld>
            <a:endParaRPr lang="en-AU"/>
          </a:p>
        </p:txBody>
      </p:sp>
    </p:spTree>
    <p:extLst>
      <p:ext uri="{BB962C8B-B14F-4D97-AF65-F5344CB8AC3E}">
        <p14:creationId xmlns:p14="http://schemas.microsoft.com/office/powerpoint/2010/main" val="218326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19</a:t>
            </a:fld>
            <a:endParaRPr lang="en-AU"/>
          </a:p>
        </p:txBody>
      </p:sp>
    </p:spTree>
    <p:extLst>
      <p:ext uri="{BB962C8B-B14F-4D97-AF65-F5344CB8AC3E}">
        <p14:creationId xmlns:p14="http://schemas.microsoft.com/office/powerpoint/2010/main" val="198930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the community outreach, we convened a technical working group, which a number of you here today have been a part of. You can see the member organizations on the screen, with representatives from Caltrans, FCRTA, FAX, Clovis Transit, dept of public health and emergency management and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 is our fourth and final meeting with this group. Thank you for being a part of this working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TWG provided input at key milestones in the project, at the beginning to steer project direction, reviewing the risk assessment results, and providing input on the identified projects. </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20</a:t>
            </a:fld>
            <a:endParaRPr lang="en-AU"/>
          </a:p>
        </p:txBody>
      </p:sp>
    </p:spTree>
    <p:extLst>
      <p:ext uri="{BB962C8B-B14F-4D97-AF65-F5344CB8AC3E}">
        <p14:creationId xmlns:p14="http://schemas.microsoft.com/office/powerpoint/2010/main" val="167064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a:t>
            </a:fld>
            <a:endParaRPr lang="en-AU"/>
          </a:p>
        </p:txBody>
      </p:sp>
    </p:spTree>
    <p:extLst>
      <p:ext uri="{BB962C8B-B14F-4D97-AF65-F5344CB8AC3E}">
        <p14:creationId xmlns:p14="http://schemas.microsoft.com/office/powerpoint/2010/main" val="70262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Here are some of the key things we heard from you all… :</a:t>
            </a:r>
          </a:p>
          <a:p>
            <a:pPr marL="0" indent="0">
              <a:buFontTx/>
              <a:buNone/>
            </a:pPr>
            <a:endParaRPr lang="en-US"/>
          </a:p>
          <a:p>
            <a:pPr marL="0" indent="0">
              <a:buFontTx/>
              <a:buNone/>
            </a:pPr>
            <a:r>
              <a:rPr lang="en-US"/>
              <a:t>Rural communities: concern about isolation and how road conditions can limit access, also the importance of coordinating with first responders, as well as not weighting projects solely on the number of people served as this would disadvantage rural areas.</a:t>
            </a:r>
          </a:p>
          <a:p>
            <a:pPr marL="0" indent="0">
              <a:buFontTx/>
              <a:buNone/>
            </a:pPr>
            <a:r>
              <a:rPr lang="en-US"/>
              <a:t>For transit: criticality of bus yards, as well as the need for shade at transit stops</a:t>
            </a:r>
          </a:p>
          <a:p>
            <a:pPr marL="0" indent="0">
              <a:buFontTx/>
              <a:buNone/>
            </a:pPr>
            <a:r>
              <a:rPr lang="en-US"/>
              <a:t>County wide issues: degraded pavement and the need to streamline permitting processes to help accelerate implementation</a:t>
            </a:r>
          </a:p>
          <a:p>
            <a:pPr marL="0" indent="0">
              <a:buFontTx/>
              <a:buNone/>
            </a:pPr>
            <a:endParaRPr lang="en-US"/>
          </a:p>
          <a:p>
            <a:pPr marL="0" indent="0">
              <a:buFontTx/>
              <a:buNone/>
            </a:pPr>
            <a:r>
              <a:rPr lang="en-US"/>
              <a:t>This feedback was so valuable in helping direct the focus and make sure that we weren’t missing anything. The technical work and the feedback from the engagement activities fed into…</a:t>
            </a:r>
          </a:p>
        </p:txBody>
      </p:sp>
      <p:sp>
        <p:nvSpPr>
          <p:cNvPr id="4" name="Slide Number Placeholder 3"/>
          <p:cNvSpPr>
            <a:spLocks noGrp="1"/>
          </p:cNvSpPr>
          <p:nvPr>
            <p:ph type="sldNum" sz="quarter" idx="5"/>
          </p:nvPr>
        </p:nvSpPr>
        <p:spPr/>
        <p:txBody>
          <a:bodyPr/>
          <a:lstStyle/>
          <a:p>
            <a:fld id="{18E745C1-A773-4D9E-8475-6026C7DD6504}" type="slidenum">
              <a:rPr lang="en-AU" smtClean="0"/>
              <a:t>21</a:t>
            </a:fld>
            <a:endParaRPr lang="en-AU"/>
          </a:p>
        </p:txBody>
      </p:sp>
    </p:spTree>
    <p:extLst>
      <p:ext uri="{BB962C8B-B14F-4D97-AF65-F5344CB8AC3E}">
        <p14:creationId xmlns:p14="http://schemas.microsoft.com/office/powerpoint/2010/main" val="216223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1C7C4-2B5D-2A36-4DFA-4B9BD35FE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F3894-AFD9-BE69-5252-849272CE8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6EA81-13E8-284E-A4C6-13C612D64A4B}"/>
              </a:ext>
            </a:extLst>
          </p:cNvPr>
          <p:cNvSpPr>
            <a:spLocks noGrp="1"/>
          </p:cNvSpPr>
          <p:nvPr>
            <p:ph type="body" idx="1"/>
          </p:nvPr>
        </p:nvSpPr>
        <p:spPr/>
        <p:txBody>
          <a:bodyPr/>
          <a:lstStyle/>
          <a:p>
            <a:r>
              <a:rPr lang="en-US"/>
              <a:t>Karen</a:t>
            </a:r>
          </a:p>
          <a:p>
            <a:r>
              <a:rPr lang="en-US"/>
              <a:t>the identification of project opportunities… which was the next step</a:t>
            </a:r>
          </a:p>
        </p:txBody>
      </p:sp>
      <p:sp>
        <p:nvSpPr>
          <p:cNvPr id="4" name="Slide Number Placeholder 3">
            <a:extLst>
              <a:ext uri="{FF2B5EF4-FFF2-40B4-BE49-F238E27FC236}">
                <a16:creationId xmlns:a16="http://schemas.microsoft.com/office/drawing/2014/main" id="{75B8F490-542A-1AFE-151E-4A98D15332BA}"/>
              </a:ext>
            </a:extLst>
          </p:cNvPr>
          <p:cNvSpPr>
            <a:spLocks noGrp="1"/>
          </p:cNvSpPr>
          <p:nvPr>
            <p:ph type="sldNum" sz="quarter" idx="5"/>
          </p:nvPr>
        </p:nvSpPr>
        <p:spPr/>
        <p:txBody>
          <a:bodyPr/>
          <a:lstStyle/>
          <a:p>
            <a:fld id="{18E745C1-A773-4D9E-8475-6026C7DD6504}" type="slidenum">
              <a:rPr lang="en-AU" smtClean="0"/>
              <a:t>22</a:t>
            </a:fld>
            <a:endParaRPr lang="en-AU"/>
          </a:p>
        </p:txBody>
      </p:sp>
    </p:spTree>
    <p:extLst>
      <p:ext uri="{BB962C8B-B14F-4D97-AF65-F5344CB8AC3E}">
        <p14:creationId xmlns:p14="http://schemas.microsoft.com/office/powerpoint/2010/main" val="3959348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C265-D1B4-2292-F1E4-D9ECC6BA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B6AD1-A242-3F98-B8BD-FC071F8D0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17E33-F6C2-B34D-3E05-13095801B2D7}"/>
              </a:ext>
            </a:extLst>
          </p:cNvPr>
          <p:cNvSpPr>
            <a:spLocks noGrp="1"/>
          </p:cNvSpPr>
          <p:nvPr>
            <p:ph type="body" idx="1"/>
          </p:nvPr>
        </p:nvSpPr>
        <p:spPr/>
        <p:txBody>
          <a:bodyPr/>
          <a:lstStyle/>
          <a:p>
            <a:r>
              <a:rPr lang="en-US"/>
              <a:t>Using the information we just presented, we created project typologies, to capture the different types of projects that could be developed across the county to address climate risks.</a:t>
            </a:r>
          </a:p>
          <a:p>
            <a:endParaRPr lang="en-US"/>
          </a:p>
          <a:p>
            <a:r>
              <a:rPr lang="en-US"/>
              <a:t>For flooding, we have differentiated between urban corridors and rural roads as they would have different solutions</a:t>
            </a:r>
          </a:p>
          <a:p>
            <a:r>
              <a:rPr lang="en-US"/>
              <a:t>We also looked at airports vs rail for flooding</a:t>
            </a:r>
          </a:p>
          <a:p>
            <a:endParaRPr lang="en-US"/>
          </a:p>
          <a:p>
            <a:r>
              <a:rPr lang="en-US"/>
              <a:t>For wildfire: we looked at mountain passes vs shared use paths</a:t>
            </a:r>
          </a:p>
          <a:p>
            <a:r>
              <a:rPr lang="en-US"/>
              <a:t>Heat: how do we address heat for pedestrians, cyclists and transit riders vs addressing impact of heat to roads</a:t>
            </a:r>
          </a:p>
          <a:p>
            <a:r>
              <a:rPr lang="en-US"/>
              <a:t>We also looked at landslide and its impact to roads</a:t>
            </a:r>
          </a:p>
        </p:txBody>
      </p:sp>
      <p:sp>
        <p:nvSpPr>
          <p:cNvPr id="4" name="Slide Number Placeholder 3">
            <a:extLst>
              <a:ext uri="{FF2B5EF4-FFF2-40B4-BE49-F238E27FC236}">
                <a16:creationId xmlns:a16="http://schemas.microsoft.com/office/drawing/2014/main" id="{599133B4-1B96-277B-5AA3-89B3814E0C4E}"/>
              </a:ext>
            </a:extLst>
          </p:cNvPr>
          <p:cNvSpPr>
            <a:spLocks noGrp="1"/>
          </p:cNvSpPr>
          <p:nvPr>
            <p:ph type="sldNum" sz="quarter" idx="5"/>
          </p:nvPr>
        </p:nvSpPr>
        <p:spPr/>
        <p:txBody>
          <a:bodyPr/>
          <a:lstStyle/>
          <a:p>
            <a:fld id="{18E745C1-A773-4D9E-8475-6026C7DD6504}" type="slidenum">
              <a:rPr lang="en-AU" smtClean="0"/>
              <a:t>23</a:t>
            </a:fld>
            <a:endParaRPr lang="en-AU"/>
          </a:p>
        </p:txBody>
      </p:sp>
    </p:spTree>
    <p:extLst>
      <p:ext uri="{BB962C8B-B14F-4D97-AF65-F5344CB8AC3E}">
        <p14:creationId xmlns:p14="http://schemas.microsoft.com/office/powerpoint/2010/main" val="1726940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[definitions of scores]</a:t>
            </a:r>
          </a:p>
          <a:p>
            <a:endParaRPr lang="en-US"/>
          </a:p>
          <a:p>
            <a:r>
              <a:rPr lang="en-US"/>
              <a:t>Fresno county is a large area and we’re talking about miles and miles of road, rail, transit routes etc. so we needed a way to prioritize our efforts and where to focus.</a:t>
            </a:r>
          </a:p>
          <a:p>
            <a:r>
              <a:rPr lang="en-US"/>
              <a:t>We used the approach shown here. On the left hand side, we have the risk score that I explained earlier, </a:t>
            </a:r>
          </a:p>
          <a:p>
            <a:r>
              <a:rPr lang="en-US"/>
              <a:t>In the middle we have the roadway network score – factored in if the road was part of a transit or bike route, the vehicle volumes, whether it was an important connector for rural communities and whether it was in an equity priority community.</a:t>
            </a:r>
          </a:p>
          <a:p>
            <a:r>
              <a:rPr lang="en-US"/>
              <a:t>These two elements combined to create a priority score, which we then sorted into high, moderate and lower level priorities. </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24</a:t>
            </a:fld>
            <a:endParaRPr lang="en-AU"/>
          </a:p>
        </p:txBody>
      </p:sp>
    </p:spTree>
    <p:extLst>
      <p:ext uri="{BB962C8B-B14F-4D97-AF65-F5344CB8AC3E}">
        <p14:creationId xmlns:p14="http://schemas.microsoft.com/office/powerpoint/2010/main" val="583121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that approach, we developed this list of 31 project opportunities – specific locations where a hazard, like flood or wildfire, impact an asset like a road or a bus yard.</a:t>
            </a:r>
          </a:p>
          <a:p>
            <a:r>
              <a:rPr lang="en-US"/>
              <a:t>22 projects that address flooding</a:t>
            </a:r>
          </a:p>
          <a:p>
            <a:r>
              <a:rPr lang="en-US"/>
              <a:t>4 that address wildfire</a:t>
            </a:r>
          </a:p>
          <a:p>
            <a:r>
              <a:rPr lang="en-US"/>
              <a:t>4 that address extreme heat</a:t>
            </a:r>
          </a:p>
          <a:p>
            <a:r>
              <a:rPr lang="en-US"/>
              <a:t>1 for landslide</a:t>
            </a:r>
          </a:p>
          <a:p>
            <a:endParaRPr lang="en-US"/>
          </a:p>
          <a:p>
            <a:r>
              <a:rPr lang="en-US"/>
              <a:t>The priority ratings were based on the scores I explained but also adjusted to account for feedback received from the different activities.</a:t>
            </a:r>
          </a:p>
          <a:p>
            <a:r>
              <a:rPr lang="en-US"/>
              <a:t>Might be hard to see here but this is in the plan.</a:t>
            </a:r>
          </a:p>
        </p:txBody>
      </p:sp>
      <p:sp>
        <p:nvSpPr>
          <p:cNvPr id="4" name="Slide Number Placeholder 3"/>
          <p:cNvSpPr>
            <a:spLocks noGrp="1"/>
          </p:cNvSpPr>
          <p:nvPr>
            <p:ph type="sldNum" sz="quarter" idx="5"/>
          </p:nvPr>
        </p:nvSpPr>
        <p:spPr/>
        <p:txBody>
          <a:bodyPr/>
          <a:lstStyle/>
          <a:p>
            <a:fld id="{18E745C1-A773-4D9E-8475-6026C7DD6504}" type="slidenum">
              <a:rPr lang="en-AU" smtClean="0"/>
              <a:t>25</a:t>
            </a:fld>
            <a:endParaRPr lang="en-AU"/>
          </a:p>
        </p:txBody>
      </p:sp>
    </p:spTree>
    <p:extLst>
      <p:ext uri="{BB962C8B-B14F-4D97-AF65-F5344CB8AC3E}">
        <p14:creationId xmlns:p14="http://schemas.microsoft.com/office/powerpoint/2010/main" val="384352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spcAft>
                <a:spcPts val="846"/>
              </a:spcAft>
            </a:pPr>
            <a:r>
              <a:rPr lang="en-US" sz="1900" b="0">
                <a:solidFill>
                  <a:srgbClr val="000000"/>
                </a:solidFill>
                <a:latin typeface="Arial" panose="020B0604020202020204" pitchFamily="34" charset="0"/>
                <a:ea typeface="SimSun" panose="02010600030101010101" pitchFamily="2" charset="-122"/>
                <a:cs typeface="Gautami" panose="020B0502040204020203" pitchFamily="34" charset="0"/>
              </a:rPr>
              <a:t>From the list of 31, we narrowed that down to the top 5 which you can see here. </a:t>
            </a:r>
          </a:p>
          <a:p>
            <a:pPr fontAlgn="t">
              <a:spcAft>
                <a:spcPts val="846"/>
              </a:spcAft>
            </a:pPr>
            <a:endParaRPr lang="en-US" sz="1900" b="0">
              <a:solidFill>
                <a:srgbClr val="000000"/>
              </a:solidFill>
              <a:latin typeface="Arial" panose="020B0604020202020204" pitchFamily="34" charset="0"/>
              <a:ea typeface="SimSun" panose="02010600030101010101" pitchFamily="2" charset="-122"/>
              <a:cs typeface="Gautami" panose="020B0502040204020203" pitchFamily="34" charset="0"/>
            </a:endParaRPr>
          </a:p>
          <a:p>
            <a:pPr fontAlgn="t">
              <a:spcAft>
                <a:spcPts val="846"/>
              </a:spcAft>
            </a:pPr>
            <a:r>
              <a:rPr lang="en-US" sz="1900" b="0">
                <a:solidFill>
                  <a:srgbClr val="000000"/>
                </a:solidFill>
                <a:latin typeface="Arial" panose="020B0604020202020204" pitchFamily="34" charset="0"/>
                <a:ea typeface="SimSun" panose="02010600030101010101" pitchFamily="2" charset="-122"/>
                <a:cs typeface="Gautami" panose="020B0502040204020203" pitchFamily="34" charset="0"/>
              </a:rPr>
              <a:t>1… </a:t>
            </a:r>
          </a:p>
          <a:p>
            <a:pPr fontAlgn="t">
              <a:spcAft>
                <a:spcPts val="846"/>
              </a:spcAft>
            </a:pPr>
            <a:endParaRPr lang="en-US" sz="1900" b="0">
              <a:solidFill>
                <a:srgbClr val="000000"/>
              </a:solidFill>
              <a:latin typeface="Arial" panose="020B0604020202020204" pitchFamily="34" charset="0"/>
              <a:ea typeface="SimSun" panose="02010600030101010101" pitchFamily="2" charset="-122"/>
              <a:cs typeface="Gautami" panose="020B0502040204020203" pitchFamily="34" charset="0"/>
            </a:endParaRPr>
          </a:p>
          <a:p>
            <a:pPr fontAlgn="t">
              <a:spcAft>
                <a:spcPts val="846"/>
              </a:spcAft>
            </a:pPr>
            <a:r>
              <a:rPr lang="en-US" sz="1900" b="0">
                <a:solidFill>
                  <a:srgbClr val="000000"/>
                </a:solidFill>
                <a:latin typeface="Arial" panose="020B0604020202020204" pitchFamily="34" charset="0"/>
                <a:ea typeface="SimSun" panose="02010600030101010101" pitchFamily="2" charset="-122"/>
                <a:cs typeface="Gautami" panose="020B0502040204020203" pitchFamily="34" charset="0"/>
              </a:rPr>
              <a:t>We took the projects with the top scores, and then reviewed them to ensure there was a spread across different hazards, across different parts of the county, and across the different types of transportation assets.</a:t>
            </a:r>
          </a:p>
          <a:p>
            <a:pPr fontAlgn="t">
              <a:spcAft>
                <a:spcPts val="846"/>
              </a:spcAft>
            </a:pPr>
            <a:endParaRPr lang="en-US" sz="1900" b="0">
              <a:solidFill>
                <a:srgbClr val="000000"/>
              </a:solidFill>
              <a:latin typeface="Arial" panose="020B0604020202020204" pitchFamily="34" charset="0"/>
              <a:ea typeface="SimSun" panose="02010600030101010101" pitchFamily="2" charset="-122"/>
              <a:cs typeface="Gautami" panose="020B0502040204020203" pitchFamily="34" charset="0"/>
            </a:endParaRPr>
          </a:p>
          <a:p>
            <a:pPr fontAlgn="t">
              <a:spcAft>
                <a:spcPts val="846"/>
              </a:spcAft>
            </a:pPr>
            <a:r>
              <a:rPr lang="en-US" sz="1900" b="0">
                <a:solidFill>
                  <a:srgbClr val="000000"/>
                </a:solidFill>
                <a:latin typeface="Arial" panose="020B0604020202020204" pitchFamily="34" charset="0"/>
                <a:ea typeface="SimSun" panose="02010600030101010101" pitchFamily="2" charset="-122"/>
                <a:cs typeface="Gautami" panose="020B0502040204020203" pitchFamily="34" charset="0"/>
              </a:rPr>
              <a:t>On the next slide you can see them on the map…</a:t>
            </a:r>
          </a:p>
          <a:p>
            <a:pPr fontAlgn="t">
              <a:spcAft>
                <a:spcPts val="846"/>
              </a:spcAft>
            </a:pPr>
            <a:endParaRPr lang="en-US" sz="1900" b="1">
              <a:solidFill>
                <a:srgbClr val="000000"/>
              </a:solidFill>
              <a:latin typeface="Arial" panose="020B0604020202020204" pitchFamily="34" charset="0"/>
              <a:ea typeface="SimSun" panose="02010600030101010101" pitchFamily="2" charset="-122"/>
              <a:cs typeface="Gautami" panose="020B0502040204020203" pitchFamily="34" charset="0"/>
            </a:endParaRPr>
          </a:p>
          <a:p>
            <a:pPr fontAlgn="t">
              <a:spcAft>
                <a:spcPts val="846"/>
              </a:spcAft>
            </a:pPr>
            <a:endParaRPr lang="en-US" sz="1900" b="1">
              <a:solidFill>
                <a:srgbClr val="000000"/>
              </a:solidFill>
              <a:latin typeface="Arial" panose="020B0604020202020204" pitchFamily="34" charset="0"/>
              <a:ea typeface="SimSun" panose="02010600030101010101" pitchFamily="2" charset="-122"/>
              <a:cs typeface="Gautami" panose="020B0502040204020203" pitchFamily="34" charset="0"/>
            </a:endParaRPr>
          </a:p>
          <a:p>
            <a:pPr fontAlgn="t">
              <a:spcAft>
                <a:spcPts val="846"/>
              </a:spcAft>
            </a:pPr>
            <a:r>
              <a:rPr lang="en-US" sz="1900" b="1">
                <a:solidFill>
                  <a:srgbClr val="000000"/>
                </a:solidFill>
                <a:latin typeface="Arial" panose="020B0604020202020204" pitchFamily="34" charset="0"/>
                <a:ea typeface="SimSun" panose="02010600030101010101" pitchFamily="2" charset="-122"/>
                <a:cs typeface="Gautami" panose="020B0502040204020203" pitchFamily="34" charset="0"/>
              </a:rPr>
              <a:t>Description</a:t>
            </a:r>
            <a:endParaRPr lang="en-US" sz="1900">
              <a:latin typeface="Arial" panose="020B0604020202020204" pitchFamily="34" charset="0"/>
            </a:endParaRPr>
          </a:p>
          <a:p>
            <a:pPr marL="302066" indent="-302066" fontAlgn="t">
              <a:spcAft>
                <a:spcPts val="846"/>
              </a:spcAft>
              <a:buFont typeface="Arial" panose="020B0604020202020204" pitchFamily="34" charset="0"/>
              <a:buChar char="•"/>
            </a:pPr>
            <a:r>
              <a:rPr lang="en-US" sz="1900">
                <a:solidFill>
                  <a:srgbClr val="000000"/>
                </a:solidFill>
                <a:latin typeface="Times New Roman" panose="02020603050405020304" pitchFamily="18" charset="0"/>
                <a:ea typeface="SimSun" panose="02010600030101010101" pitchFamily="2" charset="-122"/>
                <a:cs typeface="Gautami" panose="020B0502040204020203" pitchFamily="34" charset="0"/>
              </a:rPr>
              <a:t>Mitigate flooding along CA-99 through stormwater infrastructure improvements and effective flood management to reduce the impacts of stormwater runoff.</a:t>
            </a:r>
            <a:endParaRPr lang="en-US" sz="1900">
              <a:latin typeface="Arial" panose="020B0604020202020204" pitchFamily="34" charset="0"/>
            </a:endParaRPr>
          </a:p>
          <a:p>
            <a:pPr marL="302066" indent="-302066" fontAlgn="t">
              <a:spcAft>
                <a:spcPts val="846"/>
              </a:spcAft>
              <a:buFont typeface="Arial" panose="020B0604020202020204" pitchFamily="34" charset="0"/>
              <a:buChar char="•"/>
            </a:pPr>
            <a:r>
              <a:rPr lang="en-US" sz="1900">
                <a:solidFill>
                  <a:srgbClr val="000000"/>
                </a:solidFill>
                <a:latin typeface="Times New Roman" panose="02020603050405020304" pitchFamily="18" charset="0"/>
                <a:ea typeface="SimSun" panose="02010600030101010101" pitchFamily="2" charset="-122"/>
                <a:cs typeface="Gautami" panose="020B0502040204020203" pitchFamily="34" charset="0"/>
              </a:rPr>
              <a:t>Mitigate the impact of countywide wildfires on the county’s mountain road network through partnering with other agencies to clear ground fuels from forested areas along the high wildfire risk road network, supporting innovative financing approaches for healthy forest management, and enhancing evacuation planning.</a:t>
            </a:r>
            <a:endParaRPr lang="en-US" sz="1900">
              <a:latin typeface="Arial" panose="020B0604020202020204" pitchFamily="34" charset="0"/>
            </a:endParaRPr>
          </a:p>
          <a:p>
            <a:pPr marL="302066" indent="-302066" fontAlgn="t">
              <a:spcAft>
                <a:spcPts val="846"/>
              </a:spcAft>
              <a:buFont typeface="Arial" panose="020B0604020202020204" pitchFamily="34" charset="0"/>
              <a:buChar char="•"/>
            </a:pPr>
            <a:r>
              <a:rPr lang="en-US" sz="1900">
                <a:solidFill>
                  <a:srgbClr val="000000"/>
                </a:solidFill>
                <a:latin typeface="Times New Roman" panose="02020603050405020304" pitchFamily="18" charset="0"/>
                <a:ea typeface="SimSun" panose="02010600030101010101" pitchFamily="2" charset="-122"/>
                <a:cs typeface="Gautami" panose="020B0502040204020203" pitchFamily="34" charset="0"/>
              </a:rPr>
              <a:t>Identify urban bus stops served by FAX, Clovis Transit, and FCRTA throughout Fresno and Clovis that need bus shelters, better shading, and tree canopies to provide critical health benefits to those who are transit dependent.</a:t>
            </a:r>
            <a:endParaRPr lang="en-US" sz="1900">
              <a:latin typeface="Arial" panose="020B0604020202020204" pitchFamily="34" charset="0"/>
            </a:endParaRPr>
          </a:p>
          <a:p>
            <a:pPr marL="302066" indent="-302066" fontAlgn="t">
              <a:spcAft>
                <a:spcPts val="846"/>
              </a:spcAft>
              <a:buFont typeface="Arial" panose="020B0604020202020204" pitchFamily="34" charset="0"/>
              <a:buChar char="•"/>
            </a:pPr>
            <a:r>
              <a:rPr lang="en-US" sz="1900">
                <a:solidFill>
                  <a:srgbClr val="000000"/>
                </a:solidFill>
                <a:latin typeface="Times New Roman" panose="02020603050405020304" pitchFamily="18" charset="0"/>
                <a:ea typeface="SimSun" panose="02010600030101010101" pitchFamily="2" charset="-122"/>
                <a:cs typeface="Gautami" panose="020B0502040204020203" pitchFamily="34" charset="0"/>
              </a:rPr>
              <a:t>Identify rural bus stops served by FCRTA transit stops that need bus shelters, better shading, and tree canopies to provide critical health benefits to those who are transit dependent.</a:t>
            </a:r>
            <a:endParaRPr lang="en-US" sz="1900">
              <a:latin typeface="Arial" panose="020B0604020202020204" pitchFamily="34" charset="0"/>
            </a:endParaRPr>
          </a:p>
          <a:p>
            <a:pPr marL="302066" indent="-302066" fontAlgn="t">
              <a:spcAft>
                <a:spcPts val="846"/>
              </a:spcAft>
              <a:buFont typeface="Arial" panose="020B0604020202020204" pitchFamily="34" charset="0"/>
              <a:buChar char="•"/>
            </a:pPr>
            <a:r>
              <a:rPr lang="en-US" sz="1900">
                <a:solidFill>
                  <a:srgbClr val="000000"/>
                </a:solidFill>
                <a:latin typeface="Times New Roman" panose="02020603050405020304" pitchFamily="18" charset="0"/>
                <a:ea typeface="SimSun" panose="02010600030101010101" pitchFamily="2" charset="-122"/>
                <a:cs typeface="Gautami" panose="020B0502040204020203" pitchFamily="34" charset="0"/>
              </a:rPr>
              <a:t>Mitigate landslide risk along 112 road miles of CA-168 and CA-180 through interventions like landslide retention measures, erosion stabilization, and road realignment if needed. CA-168 is specifically a priority as it serves as a vital FCRTA transit route serving Auberry and other isolated mountain communities.​</a:t>
            </a:r>
            <a:endParaRPr lang="en-US" sz="1900">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26</a:t>
            </a:fld>
            <a:endParaRPr lang="en-AU"/>
          </a:p>
        </p:txBody>
      </p:sp>
    </p:spTree>
    <p:extLst>
      <p:ext uri="{BB962C8B-B14F-4D97-AF65-F5344CB8AC3E}">
        <p14:creationId xmlns:p14="http://schemas.microsoft.com/office/powerpoint/2010/main" val="59654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projects focused on the urban areas, 1 flooding and 1 extreme heat at transit stops</a:t>
            </a:r>
          </a:p>
          <a:p>
            <a:r>
              <a:rPr lang="en-US"/>
              <a:t>3 projects focused on more rural areas: </a:t>
            </a:r>
          </a:p>
          <a:p>
            <a:r>
              <a:rPr lang="en-US"/>
              <a:t>Extreme heat at FCRTA transit stops</a:t>
            </a:r>
          </a:p>
          <a:p>
            <a:r>
              <a:rPr lang="en-US"/>
              <a:t>Wildfire eastern and western mountainous areas</a:t>
            </a:r>
          </a:p>
          <a:p>
            <a:r>
              <a:rPr lang="en-US"/>
              <a:t>Landslide in the eastern part of the county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latin typeface="Arial" panose="020B0604020202020204" pitchFamily="34" charset="0"/>
                <a:ea typeface="SimSun" panose="02010600030101010101" pitchFamily="2" charset="-122"/>
                <a:cs typeface="Gautami" panose="020B0502040204020203" pitchFamily="34" charset="0"/>
              </a:rPr>
              <a:t>I’ll hand to Maggie to talk to these in more detail</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27</a:t>
            </a:fld>
            <a:endParaRPr lang="en-AU"/>
          </a:p>
        </p:txBody>
      </p:sp>
    </p:spTree>
    <p:extLst>
      <p:ext uri="{BB962C8B-B14F-4D97-AF65-F5344CB8AC3E}">
        <p14:creationId xmlns:p14="http://schemas.microsoft.com/office/powerpoint/2010/main" val="252986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2A41B-DF7B-2B0C-9330-2AC70B67B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75C67-D39E-D175-7C1E-D3C53B292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C45C6-BDCF-F17F-B33B-35E55003B40A}"/>
              </a:ext>
            </a:extLst>
          </p:cNvPr>
          <p:cNvSpPr>
            <a:spLocks noGrp="1"/>
          </p:cNvSpPr>
          <p:nvPr>
            <p:ph type="body" idx="1"/>
          </p:nvPr>
        </p:nvSpPr>
        <p:spPr/>
        <p:txBody>
          <a:bodyPr/>
          <a:lstStyle/>
          <a:p>
            <a:r>
              <a:rPr lang="en-US"/>
              <a:t>Maggie</a:t>
            </a:r>
          </a:p>
        </p:txBody>
      </p:sp>
      <p:sp>
        <p:nvSpPr>
          <p:cNvPr id="4" name="Slide Number Placeholder 3">
            <a:extLst>
              <a:ext uri="{FF2B5EF4-FFF2-40B4-BE49-F238E27FC236}">
                <a16:creationId xmlns:a16="http://schemas.microsoft.com/office/drawing/2014/main" id="{80DD3491-69E1-505E-885C-386DAB4551E3}"/>
              </a:ext>
            </a:extLst>
          </p:cNvPr>
          <p:cNvSpPr>
            <a:spLocks noGrp="1"/>
          </p:cNvSpPr>
          <p:nvPr>
            <p:ph type="sldNum" sz="quarter" idx="5"/>
          </p:nvPr>
        </p:nvSpPr>
        <p:spPr/>
        <p:txBody>
          <a:bodyPr/>
          <a:lstStyle/>
          <a:p>
            <a:fld id="{18E745C1-A773-4D9E-8475-6026C7DD6504}" type="slidenum">
              <a:rPr lang="en-AU" smtClean="0"/>
              <a:t>28</a:t>
            </a:fld>
            <a:endParaRPr lang="en-AU"/>
          </a:p>
        </p:txBody>
      </p:sp>
    </p:spTree>
    <p:extLst>
      <p:ext uri="{BB962C8B-B14F-4D97-AF65-F5344CB8AC3E}">
        <p14:creationId xmlns:p14="http://schemas.microsoft.com/office/powerpoint/2010/main" val="290486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Clarify what is the 100 year flood plain and why flooding can occur more frequently than once every 100 years</a:t>
            </a:r>
          </a:p>
        </p:txBody>
      </p:sp>
      <p:sp>
        <p:nvSpPr>
          <p:cNvPr id="4" name="Slide Number Placeholder 3"/>
          <p:cNvSpPr>
            <a:spLocks noGrp="1"/>
          </p:cNvSpPr>
          <p:nvPr>
            <p:ph type="sldNum" sz="quarter" idx="5"/>
          </p:nvPr>
        </p:nvSpPr>
        <p:spPr/>
        <p:txBody>
          <a:bodyPr/>
          <a:lstStyle/>
          <a:p>
            <a:fld id="{18E745C1-A773-4D9E-8475-6026C7DD6504}" type="slidenum">
              <a:rPr lang="en-AU" smtClean="0"/>
              <a:t>29</a:t>
            </a:fld>
            <a:endParaRPr lang="en-AU"/>
          </a:p>
        </p:txBody>
      </p:sp>
    </p:spTree>
    <p:extLst>
      <p:ext uri="{BB962C8B-B14F-4D97-AF65-F5344CB8AC3E}">
        <p14:creationId xmlns:p14="http://schemas.microsoft.com/office/powerpoint/2010/main" val="237670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b="1"/>
              <a:t>High Priority Recommendations</a:t>
            </a:r>
          </a:p>
          <a:p>
            <a:pPr marL="181240" indent="-181240">
              <a:buFontTx/>
              <a:buChar char="-"/>
            </a:pPr>
            <a:r>
              <a:rPr lang="en-US" sz="1300">
                <a:latin typeface="Times New Roman" panose="02020603050405020304" pitchFamily="18" charset="0"/>
                <a:ea typeface="Times New Roman" panose="02020603050405020304" pitchFamily="18" charset="0"/>
                <a:cs typeface="Times New Roman" panose="02020603050405020304" pitchFamily="18" charset="0"/>
              </a:rPr>
              <a:t>Develop a comprehensive inventory of bus shelters to identify candidate locations for future investment. </a:t>
            </a:r>
            <a:endParaRPr lang="en-US" sz="1300"/>
          </a:p>
          <a:p>
            <a:pPr marL="181240" indent="-181240">
              <a:buFontTx/>
              <a:buChar char="-"/>
            </a:pPr>
            <a:r>
              <a:rPr lang="en-US" sz="1300"/>
              <a:t>Install bus shelters where absent around high frequency/ridership stops.</a:t>
            </a:r>
          </a:p>
          <a:p>
            <a:pPr marL="181240" indent="-181240">
              <a:buFontTx/>
              <a:buChar char="-"/>
            </a:pPr>
            <a:r>
              <a:rPr lang="en-US" sz="1300"/>
              <a:t>Develop a shade tree and landscaping planting plan for:</a:t>
            </a:r>
          </a:p>
          <a:p>
            <a:pPr marL="664546" lvl="1" indent="-181240">
              <a:buFontTx/>
              <a:buChar char="-"/>
            </a:pPr>
            <a:r>
              <a:rPr lang="en-US" sz="1300"/>
              <a:t>Blackstone Avenue</a:t>
            </a:r>
          </a:p>
          <a:p>
            <a:pPr marL="664546" lvl="1" indent="-181240">
              <a:buFontTx/>
              <a:buChar char="-"/>
            </a:pPr>
            <a:r>
              <a:rPr lang="en-US" sz="1300"/>
              <a:t>Eastern end of the Cesar Chavez/ Kings Canyon Road</a:t>
            </a:r>
          </a:p>
          <a:p>
            <a:pPr marL="181240" indent="-181240">
              <a:buFontTx/>
              <a:buChar char="-"/>
            </a:pPr>
            <a:r>
              <a:rPr lang="en-US" sz="1300"/>
              <a:t>Prioritize radiant cooling/air-conditioning at major transit hubs such as:</a:t>
            </a:r>
          </a:p>
          <a:p>
            <a:pPr marL="664546" lvl="1" indent="-181240">
              <a:buFontTx/>
              <a:buChar char="-"/>
            </a:pPr>
            <a:r>
              <a:rPr lang="en-US" sz="1300"/>
              <a:t>Downtown Transit Center</a:t>
            </a:r>
          </a:p>
          <a:p>
            <a:pPr marL="664546" lvl="1" indent="-181240">
              <a:buFontTx/>
              <a:buChar char="-"/>
            </a:pPr>
            <a:r>
              <a:rPr lang="en-US" sz="1300"/>
              <a:t>Manchester Transit Center</a:t>
            </a:r>
          </a:p>
          <a:p>
            <a:pPr marL="664546" lvl="1" indent="-181240">
              <a:buFontTx/>
              <a:buChar char="-"/>
            </a:pPr>
            <a:r>
              <a:rPr lang="en-US" sz="1300"/>
              <a:t>Major stops that serve Cal State Fresno</a:t>
            </a:r>
          </a:p>
          <a:p>
            <a:pPr marL="664546" lvl="1" indent="-181240">
              <a:buFontTx/>
              <a:buChar char="-"/>
            </a:pPr>
            <a:r>
              <a:rPr lang="en-US" sz="1300"/>
              <a:t>Future High Speed Rail Station</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31</a:t>
            </a:fld>
            <a:endParaRPr lang="en-AU"/>
          </a:p>
        </p:txBody>
      </p:sp>
    </p:spTree>
    <p:extLst>
      <p:ext uri="{BB962C8B-B14F-4D97-AF65-F5344CB8AC3E}">
        <p14:creationId xmlns:p14="http://schemas.microsoft.com/office/powerpoint/2010/main" val="78911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21E73-337F-F5EB-ECFE-A34DD3948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42902-1EA4-E8A7-6615-363A924FF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EDFB9-2460-2A95-BE40-4639BB64AE3B}"/>
              </a:ext>
            </a:extLst>
          </p:cNvPr>
          <p:cNvSpPr>
            <a:spLocks noGrp="1"/>
          </p:cNvSpPr>
          <p:nvPr>
            <p:ph type="body" idx="1"/>
          </p:nvPr>
        </p:nvSpPr>
        <p:spPr/>
        <p:txBody>
          <a:bodyPr/>
          <a:lstStyle/>
          <a:p>
            <a:r>
              <a:rPr lang="en-US" sz="2500">
                <a:latin typeface="Times New Roman" panose="02020603050405020304" pitchFamily="18" charset="0"/>
                <a:cs typeface="Arial" panose="020B0604020202020204" pitchFamily="34" charset="0"/>
              </a:rPr>
              <a:t>Welcome &amp; Introduction (5 mins)</a:t>
            </a:r>
          </a:p>
          <a:p>
            <a:r>
              <a:rPr lang="en-US" sz="2500">
                <a:latin typeface="Times New Roman" panose="02020603050405020304" pitchFamily="18" charset="0"/>
                <a:cs typeface="Arial" panose="020B0604020202020204" pitchFamily="34" charset="0"/>
              </a:rPr>
              <a:t>Project Review (30 mins)</a:t>
            </a:r>
          </a:p>
          <a:p>
            <a:pPr lvl="1"/>
            <a:r>
              <a:rPr lang="en-US" sz="2500">
                <a:latin typeface="Times New Roman" panose="02020603050405020304" pitchFamily="18" charset="0"/>
                <a:cs typeface="Arial" panose="020B0604020202020204" pitchFamily="34" charset="0"/>
              </a:rPr>
              <a:t>Project overview</a:t>
            </a:r>
          </a:p>
          <a:p>
            <a:pPr lvl="1"/>
            <a:r>
              <a:rPr lang="en-US" sz="2500">
                <a:latin typeface="Times New Roman" panose="02020603050405020304" pitchFamily="18" charset="0"/>
                <a:cs typeface="Arial" panose="020B0604020202020204" pitchFamily="34" charset="0"/>
              </a:rPr>
              <a:t>Methodology</a:t>
            </a:r>
          </a:p>
          <a:p>
            <a:pPr lvl="1"/>
            <a:r>
              <a:rPr lang="en-US" sz="2500">
                <a:latin typeface="Times New Roman" panose="02020603050405020304" pitchFamily="18" charset="0"/>
                <a:cs typeface="Arial" panose="020B0604020202020204" pitchFamily="34" charset="0"/>
              </a:rPr>
              <a:t>Findings</a:t>
            </a:r>
          </a:p>
          <a:p>
            <a:r>
              <a:rPr lang="en-US" sz="2500">
                <a:latin typeface="Times New Roman" panose="02020603050405020304" pitchFamily="18" charset="0"/>
                <a:cs typeface="Arial" panose="020B0604020202020204" pitchFamily="34" charset="0"/>
              </a:rPr>
              <a:t>Community Engagement Review (20 mins)</a:t>
            </a:r>
          </a:p>
          <a:p>
            <a:r>
              <a:rPr lang="en-US" sz="2500">
                <a:latin typeface="Times New Roman" panose="02020603050405020304" pitchFamily="18" charset="0"/>
                <a:cs typeface="Arial" panose="020B0604020202020204" pitchFamily="34" charset="0"/>
              </a:rPr>
              <a:t>Fresno County Climate Resiliency Plan (10 mins)</a:t>
            </a:r>
          </a:p>
          <a:p>
            <a:pPr lvl="1" algn="l" fontAlgn="base"/>
            <a:r>
              <a:rPr lang="en-US" sz="2500">
                <a:latin typeface="Times New Roman" panose="02020603050405020304" pitchFamily="18" charset="0"/>
                <a:cs typeface="Arial" panose="020B0604020202020204" pitchFamily="34" charset="0"/>
              </a:rPr>
              <a:t>Review timeline</a:t>
            </a:r>
          </a:p>
          <a:p>
            <a:pPr lvl="1" algn="l" fontAlgn="base"/>
            <a:r>
              <a:rPr lang="en-US" sz="2500">
                <a:latin typeface="Times New Roman" panose="02020603050405020304" pitchFamily="18" charset="0"/>
                <a:cs typeface="Arial" panose="020B0604020202020204" pitchFamily="34" charset="0"/>
              </a:rPr>
              <a:t>Next steps</a:t>
            </a:r>
          </a:p>
          <a:p>
            <a:r>
              <a:rPr lang="en-US" sz="2500">
                <a:latin typeface="Times New Roman" panose="02020603050405020304" pitchFamily="18" charset="0"/>
                <a:cs typeface="Arial" panose="020B0604020202020204" pitchFamily="34" charset="0"/>
              </a:rPr>
              <a:t>Questions (20 mins)</a:t>
            </a:r>
          </a:p>
          <a:p>
            <a:endParaRPr lang="en-US"/>
          </a:p>
        </p:txBody>
      </p:sp>
      <p:sp>
        <p:nvSpPr>
          <p:cNvPr id="4" name="Slide Number Placeholder 3">
            <a:extLst>
              <a:ext uri="{FF2B5EF4-FFF2-40B4-BE49-F238E27FC236}">
                <a16:creationId xmlns:a16="http://schemas.microsoft.com/office/drawing/2014/main" id="{23EAA282-4765-FCB7-3C49-3C607FDABE20}"/>
              </a:ext>
            </a:extLst>
          </p:cNvPr>
          <p:cNvSpPr>
            <a:spLocks noGrp="1"/>
          </p:cNvSpPr>
          <p:nvPr>
            <p:ph type="sldNum" sz="quarter" idx="5"/>
          </p:nvPr>
        </p:nvSpPr>
        <p:spPr/>
        <p:txBody>
          <a:bodyPr/>
          <a:lstStyle/>
          <a:p>
            <a:fld id="{18E745C1-A773-4D9E-8475-6026C7DD6504}" type="slidenum">
              <a:rPr lang="en-AU" smtClean="0"/>
              <a:t>4</a:t>
            </a:fld>
            <a:endParaRPr lang="en-AU"/>
          </a:p>
        </p:txBody>
      </p:sp>
    </p:spTree>
    <p:extLst>
      <p:ext uri="{BB962C8B-B14F-4D97-AF65-F5344CB8AC3E}">
        <p14:creationId xmlns:p14="http://schemas.microsoft.com/office/powerpoint/2010/main" val="2784305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b="1"/>
              <a:t>High Priority Locations</a:t>
            </a:r>
            <a:endParaRPr lang="en-US" sz="1300" b="1">
              <a:cs typeface="Times New Roman"/>
            </a:endParaRPr>
          </a:p>
          <a:p>
            <a:pPr marL="181240" indent="-181240">
              <a:buFontTx/>
              <a:buChar char="-"/>
            </a:pPr>
            <a:r>
              <a:rPr lang="en-US" sz="1300"/>
              <a:t>Sanger: Jensen Ave at S. Bethel Ave</a:t>
            </a:r>
            <a:endParaRPr lang="en-US" sz="1300">
              <a:cs typeface="Times New Roman"/>
            </a:endParaRPr>
          </a:p>
          <a:p>
            <a:pPr marL="181240" indent="-181240">
              <a:buFontTx/>
              <a:buChar char="-"/>
            </a:pPr>
            <a:r>
              <a:rPr lang="en-US" sz="1300"/>
              <a:t>Sanger: 7</a:t>
            </a:r>
            <a:r>
              <a:rPr lang="en-US" sz="1300" baseline="30000"/>
              <a:t>th</a:t>
            </a:r>
            <a:r>
              <a:rPr lang="en-US" sz="1300"/>
              <a:t> Street and De Witt Ave</a:t>
            </a:r>
            <a:endParaRPr lang="en-US" sz="1300">
              <a:cs typeface="Times New Roman"/>
            </a:endParaRPr>
          </a:p>
          <a:p>
            <a:pPr marL="181240" indent="-181240">
              <a:buFontTx/>
              <a:buChar char="-"/>
            </a:pPr>
            <a:r>
              <a:rPr lang="en-US" sz="1300"/>
              <a:t>Selma: Whitson Street</a:t>
            </a:r>
          </a:p>
          <a:p>
            <a:pPr marL="181240" indent="-181240">
              <a:buFontTx/>
              <a:buChar char="-"/>
            </a:pPr>
            <a:r>
              <a:rPr lang="en-US" sz="1300">
                <a:cs typeface="Times New Roman"/>
              </a:rPr>
              <a:t>Kerman</a:t>
            </a:r>
          </a:p>
          <a:p>
            <a:pPr marL="181240" indent="-181240">
              <a:buFontTx/>
              <a:buChar char="-"/>
            </a:pPr>
            <a:r>
              <a:rPr lang="en-US" sz="1300">
                <a:cs typeface="Times New Roman"/>
              </a:rPr>
              <a:t>Reedley</a:t>
            </a:r>
          </a:p>
          <a:p>
            <a:pPr algn="l"/>
            <a:endParaRPr lang="en-US" sz="1300"/>
          </a:p>
          <a:p>
            <a:pPr algn="l"/>
            <a:r>
              <a:rPr lang="en-US" sz="1300" b="1"/>
              <a:t>Medium Priority Locations</a:t>
            </a:r>
            <a:endParaRPr lang="en-US" sz="1300" b="1">
              <a:cs typeface="Times New Roman"/>
            </a:endParaRPr>
          </a:p>
          <a:p>
            <a:pPr algn="l"/>
            <a:r>
              <a:rPr lang="en-US" sz="1300"/>
              <a:t>- Stops in Firebaugh, Mendota, Parlier, Kingsburg, and Laton</a:t>
            </a:r>
            <a:endParaRPr lang="en-US" sz="1300">
              <a:cs typeface="Times New Roman"/>
            </a:endParaRPr>
          </a:p>
          <a:p>
            <a:pPr algn="l"/>
            <a:endParaRPr lang="en-US" sz="1300"/>
          </a:p>
          <a:p>
            <a:r>
              <a:rPr lang="en-US" sz="1300" b="1"/>
              <a:t>Opportunistic/ Longer Term Locations</a:t>
            </a:r>
            <a:endParaRPr lang="en-US" sz="1300" b="1">
              <a:cs typeface="Times New Roman"/>
            </a:endParaRPr>
          </a:p>
          <a:p>
            <a:r>
              <a:rPr lang="en-US" sz="1300"/>
              <a:t>- Stops along Coalinga Intercity Transit</a:t>
            </a:r>
            <a:endParaRPr lang="en-US" sz="1300">
              <a:cs typeface="Times New Roman"/>
            </a:endParaRP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32</a:t>
            </a:fld>
            <a:endParaRPr lang="en-AU"/>
          </a:p>
        </p:txBody>
      </p:sp>
    </p:spTree>
    <p:extLst>
      <p:ext uri="{BB962C8B-B14F-4D97-AF65-F5344CB8AC3E}">
        <p14:creationId xmlns:p14="http://schemas.microsoft.com/office/powerpoint/2010/main" val="3355136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33</a:t>
            </a:fld>
            <a:endParaRPr lang="en-AU"/>
          </a:p>
        </p:txBody>
      </p:sp>
    </p:spTree>
    <p:extLst>
      <p:ext uri="{BB962C8B-B14F-4D97-AF65-F5344CB8AC3E}">
        <p14:creationId xmlns:p14="http://schemas.microsoft.com/office/powerpoint/2010/main" val="1725488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18E745C1-A773-4D9E-8475-6026C7DD6504}" type="slidenum">
              <a:rPr lang="en-AU" smtClean="0"/>
              <a:t>34</a:t>
            </a:fld>
            <a:endParaRPr lang="en-AU"/>
          </a:p>
        </p:txBody>
      </p:sp>
    </p:spTree>
    <p:extLst>
      <p:ext uri="{BB962C8B-B14F-4D97-AF65-F5344CB8AC3E}">
        <p14:creationId xmlns:p14="http://schemas.microsoft.com/office/powerpoint/2010/main" val="3386412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Why a Climate Resiliency Plan?: </a:t>
            </a:r>
            <a:r>
              <a:rPr lang="en-US" sz="1300">
                <a:latin typeface="Times New Roman" panose="02020603050405020304" pitchFamily="18" charset="0"/>
                <a:ea typeface="SimSun" panose="02010600030101010101" pitchFamily="2" charset="-122"/>
                <a:cs typeface="Gautami" panose="020B0502040204020203" pitchFamily="34" charset="0"/>
              </a:rPr>
              <a:t>The background and context for the Plan</a:t>
            </a:r>
          </a:p>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Climate Projections in Fresno County: </a:t>
            </a:r>
            <a:r>
              <a:rPr lang="en-US" sz="1300">
                <a:latin typeface="Times New Roman" panose="02020603050405020304" pitchFamily="18" charset="0"/>
                <a:ea typeface="SimSun" panose="02010600030101010101" pitchFamily="2" charset="-122"/>
                <a:cs typeface="Gautami" panose="020B0502040204020203" pitchFamily="34" charset="0"/>
              </a:rPr>
              <a:t>An overview of how climate is projected to change in the county</a:t>
            </a:r>
          </a:p>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Risk Assessment Findings: </a:t>
            </a:r>
            <a:r>
              <a:rPr lang="en-US" sz="1300">
                <a:latin typeface="Times New Roman" panose="02020603050405020304" pitchFamily="18" charset="0"/>
                <a:ea typeface="SimSun" panose="02010600030101010101" pitchFamily="2" charset="-122"/>
                <a:cs typeface="Gautami" panose="020B0502040204020203" pitchFamily="34" charset="0"/>
              </a:rPr>
              <a:t>a summary of the most at risk transportations assets</a:t>
            </a:r>
          </a:p>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Project Opportunities: </a:t>
            </a:r>
            <a:r>
              <a:rPr lang="en-US" sz="1300">
                <a:latin typeface="Times New Roman" panose="02020603050405020304" pitchFamily="18" charset="0"/>
                <a:ea typeface="SimSun" panose="02010600030101010101" pitchFamily="2" charset="-122"/>
                <a:cs typeface="Gautami" panose="020B0502040204020203" pitchFamily="34" charset="0"/>
              </a:rPr>
              <a:t>a long list of 31 transportation project opportunities to improve resilience across Fresno County</a:t>
            </a:r>
          </a:p>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Priority Projects: </a:t>
            </a:r>
            <a:r>
              <a:rPr lang="en-US" sz="1300">
                <a:latin typeface="Times New Roman" panose="02020603050405020304" pitchFamily="18" charset="0"/>
                <a:ea typeface="SimSun" panose="02010600030101010101" pitchFamily="2" charset="-122"/>
                <a:cs typeface="Gautami" panose="020B0502040204020203" pitchFamily="34" charset="0"/>
              </a:rPr>
              <a:t>a short-list of five priority projects, including a detailed assessment of the risk and potential solutions for each, and planning-level costs</a:t>
            </a:r>
          </a:p>
          <a:p>
            <a:pPr marL="422893" indent="-422893">
              <a:spcAft>
                <a:spcPts val="846"/>
              </a:spcAft>
              <a:buFont typeface="+mj-lt"/>
              <a:buAutoNum type="romanUcPeriod"/>
            </a:pPr>
            <a:r>
              <a:rPr lang="en-US" sz="1300" b="1">
                <a:latin typeface="Times New Roman" panose="02020603050405020304" pitchFamily="18" charset="0"/>
                <a:ea typeface="SimSun" panose="02010600030101010101" pitchFamily="2" charset="-122"/>
                <a:cs typeface="Gautami" panose="020B0502040204020203" pitchFamily="34" charset="0"/>
              </a:rPr>
              <a:t>Next steps</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35</a:t>
            </a:fld>
            <a:endParaRPr lang="en-AU"/>
          </a:p>
        </p:txBody>
      </p:sp>
    </p:spTree>
    <p:extLst>
      <p:ext uri="{BB962C8B-B14F-4D97-AF65-F5344CB8AC3E}">
        <p14:creationId xmlns:p14="http://schemas.microsoft.com/office/powerpoint/2010/main" val="204481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r>
              <a:rPr lang="en-US" sz="1300">
                <a:latin typeface="Times New Roman"/>
                <a:ea typeface="SimSun"/>
                <a:cs typeface="Times New Roman"/>
              </a:rPr>
              <a:t> </a:t>
            </a:r>
            <a:endParaRPr lang="en-US">
              <a:solidFill>
                <a:schemeClr val="tx1"/>
              </a:solidFill>
            </a:endParaRPr>
          </a:p>
          <a:p>
            <a:endParaRPr lang="en-US"/>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37</a:t>
            </a:fld>
            <a:endParaRPr lang="en-AU"/>
          </a:p>
        </p:txBody>
      </p:sp>
    </p:spTree>
    <p:extLst>
      <p:ext uri="{BB962C8B-B14F-4D97-AF65-F5344CB8AC3E}">
        <p14:creationId xmlns:p14="http://schemas.microsoft.com/office/powerpoint/2010/main" val="1384085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E68E3-274B-6C9B-43CF-814F7866F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E5C99-E662-CAC8-55C3-DB7944647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94500-D1FD-8BB5-9083-C0792068A10E}"/>
              </a:ext>
            </a:extLst>
          </p:cNvPr>
          <p:cNvSpPr>
            <a:spLocks noGrp="1"/>
          </p:cNvSpPr>
          <p:nvPr>
            <p:ph type="body" idx="1"/>
          </p:nvPr>
        </p:nvSpPr>
        <p:spPr/>
        <p:txBody>
          <a:bodyPr/>
          <a:lstStyle/>
          <a:p>
            <a:r>
              <a:rPr lang="en-US"/>
              <a:t>Brooke to facilitate</a:t>
            </a:r>
          </a:p>
          <a:p>
            <a:endParaRPr lang="en-US"/>
          </a:p>
          <a:p>
            <a:r>
              <a:rPr lang="en-US"/>
              <a:t>Does this resonate?</a:t>
            </a:r>
          </a:p>
          <a:p>
            <a:r>
              <a:rPr lang="en-US"/>
              <a:t>Does anything surprise you?</a:t>
            </a:r>
          </a:p>
          <a:p>
            <a:r>
              <a:rPr lang="en-US"/>
              <a:t>Is there anything missing?</a:t>
            </a:r>
          </a:p>
          <a:p>
            <a:endParaRPr lang="en-US"/>
          </a:p>
        </p:txBody>
      </p:sp>
      <p:sp>
        <p:nvSpPr>
          <p:cNvPr id="4" name="Slide Number Placeholder 3">
            <a:extLst>
              <a:ext uri="{FF2B5EF4-FFF2-40B4-BE49-F238E27FC236}">
                <a16:creationId xmlns:a16="http://schemas.microsoft.com/office/drawing/2014/main" id="{8F68D656-52F5-4936-E295-4D4AF6E9B9A4}"/>
              </a:ext>
            </a:extLst>
          </p:cNvPr>
          <p:cNvSpPr>
            <a:spLocks noGrp="1"/>
          </p:cNvSpPr>
          <p:nvPr>
            <p:ph type="sldNum" sz="quarter" idx="5"/>
          </p:nvPr>
        </p:nvSpPr>
        <p:spPr/>
        <p:txBody>
          <a:bodyPr/>
          <a:lstStyle/>
          <a:p>
            <a:fld id="{18E745C1-A773-4D9E-8475-6026C7DD6504}" type="slidenum">
              <a:rPr lang="en-AU" smtClean="0"/>
              <a:t>38</a:t>
            </a:fld>
            <a:endParaRPr lang="en-AU"/>
          </a:p>
        </p:txBody>
      </p:sp>
    </p:spTree>
    <p:extLst>
      <p:ext uri="{BB962C8B-B14F-4D97-AF65-F5344CB8AC3E}">
        <p14:creationId xmlns:p14="http://schemas.microsoft.com/office/powerpoint/2010/main" val="1248249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44</a:t>
            </a:fld>
            <a:endParaRPr lang="en-AU"/>
          </a:p>
        </p:txBody>
      </p:sp>
    </p:spTree>
    <p:extLst>
      <p:ext uri="{BB962C8B-B14F-4D97-AF65-F5344CB8AC3E}">
        <p14:creationId xmlns:p14="http://schemas.microsoft.com/office/powerpoint/2010/main" val="1091165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300"/>
          </a:p>
          <a:p>
            <a:pPr algn="l"/>
            <a:r>
              <a:rPr lang="en-US" sz="1300" b="1"/>
              <a:t>High Priority Locations</a:t>
            </a:r>
            <a:endParaRPr lang="en-US" sz="1300" b="1">
              <a:cs typeface="Times New Roman"/>
            </a:endParaRPr>
          </a:p>
          <a:p>
            <a:pPr marL="181240" indent="-181240">
              <a:buFontTx/>
              <a:buChar char="-"/>
            </a:pPr>
            <a:r>
              <a:rPr lang="en-US" sz="1300"/>
              <a:t>Sanger: Jensen Ave at S. Bethel Ave</a:t>
            </a:r>
            <a:endParaRPr lang="en-US" sz="1300">
              <a:cs typeface="Times New Roman"/>
            </a:endParaRPr>
          </a:p>
          <a:p>
            <a:pPr marL="181240" indent="-181240">
              <a:buFontTx/>
              <a:buChar char="-"/>
            </a:pPr>
            <a:r>
              <a:rPr lang="en-US" sz="1300"/>
              <a:t>Sanger: 7</a:t>
            </a:r>
            <a:r>
              <a:rPr lang="en-US" sz="1300" baseline="30000"/>
              <a:t>th</a:t>
            </a:r>
            <a:r>
              <a:rPr lang="en-US" sz="1300"/>
              <a:t> Street and De Witt Ave</a:t>
            </a:r>
            <a:endParaRPr lang="en-US" sz="1300">
              <a:cs typeface="Times New Roman"/>
            </a:endParaRPr>
          </a:p>
          <a:p>
            <a:pPr marL="181240" indent="-181240">
              <a:buFontTx/>
              <a:buChar char="-"/>
            </a:pPr>
            <a:r>
              <a:rPr lang="en-US" sz="1300"/>
              <a:t>Selma: Whitson Street</a:t>
            </a:r>
          </a:p>
          <a:p>
            <a:pPr marL="181240" indent="-181240">
              <a:buFontTx/>
              <a:buChar char="-"/>
            </a:pPr>
            <a:r>
              <a:rPr lang="en-US" sz="1300">
                <a:cs typeface="Times New Roman"/>
              </a:rPr>
              <a:t>Reedley</a:t>
            </a:r>
          </a:p>
          <a:p>
            <a:pPr marL="181240" indent="-181240">
              <a:buFontTx/>
              <a:buChar char="-"/>
            </a:pPr>
            <a:r>
              <a:rPr lang="en-US" sz="1300"/>
              <a:t>Kerman</a:t>
            </a:r>
          </a:p>
          <a:p>
            <a:pPr marL="181240" indent="-181240">
              <a:buFontTx/>
              <a:buChar char="-"/>
            </a:pPr>
            <a:endParaRPr lang="en-US" sz="1300"/>
          </a:p>
          <a:p>
            <a:pPr algn="l"/>
            <a:r>
              <a:rPr lang="en-US" sz="1300" b="1"/>
              <a:t>Medium Priority Locations</a:t>
            </a:r>
            <a:endParaRPr lang="en-US" sz="1300" b="1">
              <a:cs typeface="Times New Roman"/>
            </a:endParaRPr>
          </a:p>
          <a:p>
            <a:r>
              <a:rPr lang="en-US" sz="1300"/>
              <a:t>- Stops in Firebaugh, Mendota, </a:t>
            </a:r>
            <a:r>
              <a:rPr lang="en-US" sz="1300">
                <a:cs typeface="Times New Roman"/>
              </a:rPr>
              <a:t>Kingsburg,</a:t>
            </a:r>
          </a:p>
          <a:p>
            <a:pPr algn="l"/>
            <a:r>
              <a:rPr lang="en-US" sz="1300"/>
              <a:t>Parlier, and Laton</a:t>
            </a:r>
            <a:endParaRPr lang="en-US" sz="1300">
              <a:cs typeface="Times New Roman"/>
            </a:endParaRPr>
          </a:p>
          <a:p>
            <a:pPr algn="l"/>
            <a:endParaRPr lang="en-US" sz="1300"/>
          </a:p>
          <a:p>
            <a:r>
              <a:rPr lang="en-US" sz="1300" b="1"/>
              <a:t>Opportunistic/ Longer Term Locations</a:t>
            </a:r>
            <a:endParaRPr lang="en-US" sz="1300" b="1">
              <a:cs typeface="Times New Roman"/>
            </a:endParaRPr>
          </a:p>
          <a:p>
            <a:r>
              <a:rPr lang="en-US" sz="1300"/>
              <a:t>- Stops along Coalinga Intercity Transit</a:t>
            </a:r>
            <a:endParaRPr lang="en-US" sz="1300">
              <a:cs typeface="Times New Roman"/>
            </a:endParaRPr>
          </a:p>
          <a:p>
            <a:pPr algn="l"/>
            <a:endParaRPr lang="en-US" sz="1300"/>
          </a:p>
          <a:p>
            <a:pPr algn="l"/>
            <a:r>
              <a:rPr lang="en-US" sz="1300"/>
              <a:t>Other next steps to support this recommendation include:</a:t>
            </a:r>
            <a:endParaRPr lang="en-US" sz="1300">
              <a:cs typeface="Times New Roman"/>
            </a:endParaRPr>
          </a:p>
          <a:p>
            <a:pPr marL="181240" indent="-181240">
              <a:buFontTx/>
              <a:buChar char="-"/>
            </a:pPr>
            <a:r>
              <a:rPr lang="en-US" sz="1300">
                <a:latin typeface="Times New Roman"/>
                <a:ea typeface="Times New Roman" panose="02020603050405020304" pitchFamily="18" charset="0"/>
                <a:cs typeface="Times New Roman"/>
              </a:rPr>
              <a:t>Develop a comprehensive inventory of bus shelters to identify candidate locations for future investment. </a:t>
            </a:r>
          </a:p>
          <a:p>
            <a:pPr marL="181240" indent="-181240">
              <a:buFontTx/>
              <a:buChar char="-"/>
            </a:pPr>
            <a:r>
              <a:rPr lang="en-US" sz="1300"/>
              <a:t>Install bus shelters where absent</a:t>
            </a:r>
            <a:endParaRPr lang="en-US" sz="1300">
              <a:cs typeface="Times New Roman"/>
            </a:endParaRPr>
          </a:p>
          <a:p>
            <a:pPr marL="181240" indent="-181240">
              <a:buFontTx/>
              <a:buChar char="-"/>
            </a:pPr>
            <a:r>
              <a:rPr lang="en-US" sz="1300"/>
              <a:t>Develop a shade tree and landscaping planting plan</a:t>
            </a:r>
            <a:endParaRPr lang="en-US" sz="1300">
              <a:cs typeface="Times New Roman"/>
            </a:endParaRP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46</a:t>
            </a:fld>
            <a:endParaRPr lang="en-AU"/>
          </a:p>
        </p:txBody>
      </p:sp>
    </p:spTree>
    <p:extLst>
      <p:ext uri="{BB962C8B-B14F-4D97-AF65-F5344CB8AC3E}">
        <p14:creationId xmlns:p14="http://schemas.microsoft.com/office/powerpoint/2010/main" val="3040369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48</a:t>
            </a:fld>
            <a:endParaRPr lang="en-AU"/>
          </a:p>
        </p:txBody>
      </p:sp>
    </p:spTree>
    <p:extLst>
      <p:ext uri="{BB962C8B-B14F-4D97-AF65-F5344CB8AC3E}">
        <p14:creationId xmlns:p14="http://schemas.microsoft.com/office/powerpoint/2010/main" val="2719894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latin typeface="Times New Roman" panose="02020603050405020304" pitchFamily="18" charset="0"/>
                <a:ea typeface="SimSun" panose="02010600030101010101" pitchFamily="2" charset="-122"/>
                <a:cs typeface="Gautami" panose="020B0502040204020203" pitchFamily="34" charset="0"/>
              </a:rPr>
              <a:t>Flooding</a:t>
            </a:r>
            <a:r>
              <a:rPr lang="en-US" sz="1300" b="1">
                <a:latin typeface="Times New Roman" panose="02020603050405020304" pitchFamily="18" charset="0"/>
                <a:ea typeface="SimSun" panose="02010600030101010101" pitchFamily="2" charset="-122"/>
                <a:cs typeface="Gautami" panose="020B0502040204020203" pitchFamily="34" charset="0"/>
              </a:rPr>
              <a:t> </a:t>
            </a:r>
            <a:r>
              <a:rPr lang="en-US" sz="1300">
                <a:latin typeface="Times New Roman" panose="02020603050405020304" pitchFamily="18" charset="0"/>
                <a:ea typeface="SimSun" panose="02010600030101010101" pitchFamily="2" charset="-122"/>
                <a:cs typeface="Gautami" panose="020B0502040204020203" pitchFamily="34" charset="0"/>
              </a:rPr>
              <a:t>is an issue in multiple locations across the county, though certain areas are more prone to extreme flooding such as the cities of Fresno, Clovis and western Fresno County. In the future, extreme rainfall events are projected to become more frequent.  </a:t>
            </a:r>
          </a:p>
          <a:p>
            <a:pPr defTabSz="966612">
              <a:defRPr/>
            </a:pPr>
            <a:endParaRPr lang="en-US" sz="1300">
              <a:latin typeface="Times New Roman" panose="02020603050405020304" pitchFamily="18" charset="0"/>
              <a:ea typeface="SimSun" panose="02010600030101010101" pitchFamily="2" charset="-122"/>
              <a:cs typeface="Gautami" panose="020B0502040204020203" pitchFamily="34" charset="0"/>
            </a:endParaRPr>
          </a:p>
          <a:p>
            <a:pPr defTabSz="966612">
              <a:defRPr/>
            </a:pPr>
            <a:r>
              <a:rPr lang="en-US" sz="1300">
                <a:latin typeface="Times New Roman" panose="02020603050405020304" pitchFamily="18" charset="0"/>
                <a:ea typeface="SimSun" panose="02010600030101010101" pitchFamily="2" charset="-122"/>
                <a:cs typeface="Gautami" panose="020B0502040204020203" pitchFamily="34" charset="0"/>
              </a:rPr>
              <a:t>Similarly, temperatures are anticipated to increase, as well, causing more stress on the county’s road network, which may soften and buckle with the heat. The county’s heat index is projected to rise on average by 5°F to 11°F by 2050 and 2085, respectively.   </a:t>
            </a:r>
          </a:p>
          <a:p>
            <a:endParaRPr lang="en-US" sz="1300">
              <a:latin typeface="Times New Roman" panose="02020603050405020304" pitchFamily="18" charset="0"/>
              <a:ea typeface="SimSun" panose="02010600030101010101" pitchFamily="2" charset="-122"/>
              <a:cs typeface="Gautami" panose="020B0502040204020203" pitchFamily="34" charset="0"/>
            </a:endParaRPr>
          </a:p>
          <a:p>
            <a:pPr>
              <a:spcAft>
                <a:spcPts val="846"/>
              </a:spcAft>
              <a:buSzPts val="1000"/>
              <a:tabLst>
                <a:tab pos="483306" algn="l"/>
              </a:tabLst>
            </a:pPr>
            <a:r>
              <a:rPr lang="en-US" sz="1300">
                <a:latin typeface="Times New Roman" panose="02020603050405020304" pitchFamily="18" charset="0"/>
                <a:ea typeface="SimSun" panose="02010600030101010101" pitchFamily="2" charset="-122"/>
                <a:cs typeface="Gautami" panose="020B0502040204020203" pitchFamily="34" charset="0"/>
              </a:rPr>
              <a:t>Wildfires predominantly impact rural and mountainous regions in the county due to the availability of wildland fuel (trees, brush, etc.). Some projections show that the chance of a wildfire occurring in heavily forested areas of the county will triple by end of century.  </a:t>
            </a:r>
          </a:p>
          <a:p>
            <a:endParaRPr lang="en-US" sz="1300">
              <a:latin typeface="Times New Roman" panose="02020603050405020304" pitchFamily="18" charset="0"/>
              <a:ea typeface="SimSun" panose="02010600030101010101" pitchFamily="2" charset="-122"/>
              <a:cs typeface="Gautami" panose="020B0502040204020203" pitchFamily="34" charset="0"/>
            </a:endParaRPr>
          </a:p>
        </p:txBody>
      </p:sp>
      <p:sp>
        <p:nvSpPr>
          <p:cNvPr id="4" name="Slide Number Placeholder 3"/>
          <p:cNvSpPr>
            <a:spLocks noGrp="1"/>
          </p:cNvSpPr>
          <p:nvPr>
            <p:ph type="sldNum" sz="quarter" idx="5"/>
          </p:nvPr>
        </p:nvSpPr>
        <p:spPr/>
        <p:txBody>
          <a:bodyPr/>
          <a:lstStyle/>
          <a:p>
            <a:fld id="{18E745C1-A773-4D9E-8475-6026C7DD6504}" type="slidenum">
              <a:rPr lang="en-AU" smtClean="0"/>
              <a:t>54</a:t>
            </a:fld>
            <a:endParaRPr lang="en-AU"/>
          </a:p>
        </p:txBody>
      </p:sp>
    </p:spTree>
    <p:extLst>
      <p:ext uri="{BB962C8B-B14F-4D97-AF65-F5344CB8AC3E}">
        <p14:creationId xmlns:p14="http://schemas.microsoft.com/office/powerpoint/2010/main" val="59802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latin typeface="Times New Roman" panose="02020603050405020304" pitchFamily="18" charset="0"/>
                <a:ea typeface="Calibri" panose="020F0502020204030204" pitchFamily="34" charset="0"/>
                <a:cs typeface="Arial" panose="020B0604020202020204" pitchFamily="34" charset="0"/>
              </a:rPr>
              <a:t>Brooke </a:t>
            </a:r>
          </a:p>
          <a:p>
            <a:endParaRPr lang="en-US"/>
          </a:p>
        </p:txBody>
      </p:sp>
      <p:sp>
        <p:nvSpPr>
          <p:cNvPr id="4" name="Slide Number Placeholder 3"/>
          <p:cNvSpPr>
            <a:spLocks noGrp="1"/>
          </p:cNvSpPr>
          <p:nvPr>
            <p:ph type="sldNum" sz="quarter" idx="5"/>
          </p:nvPr>
        </p:nvSpPr>
        <p:spPr/>
        <p:txBody>
          <a:bodyPr/>
          <a:lstStyle/>
          <a:p>
            <a:fld id="{18E745C1-A773-4D9E-8475-6026C7DD6504}" type="slidenum">
              <a:rPr lang="en-AU" smtClean="0"/>
              <a:t>5</a:t>
            </a:fld>
            <a:endParaRPr lang="en-AU"/>
          </a:p>
        </p:txBody>
      </p:sp>
    </p:spTree>
    <p:extLst>
      <p:ext uri="{BB962C8B-B14F-4D97-AF65-F5344CB8AC3E}">
        <p14:creationId xmlns:p14="http://schemas.microsoft.com/office/powerpoint/2010/main" val="159627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a:p>
            <a:endParaRPr lang="en-US"/>
          </a:p>
          <a:p>
            <a:endParaRPr lang="en-US"/>
          </a:p>
          <a:p>
            <a:r>
              <a:rPr lang="en-US"/>
              <a:t>Acknowledge that for the TWG the content will be familiar but for the CWG this will be the first time they’ll see a lot of this information</a:t>
            </a:r>
          </a:p>
        </p:txBody>
      </p:sp>
      <p:sp>
        <p:nvSpPr>
          <p:cNvPr id="4" name="Slide Number Placeholder 3"/>
          <p:cNvSpPr>
            <a:spLocks noGrp="1"/>
          </p:cNvSpPr>
          <p:nvPr>
            <p:ph type="sldNum" sz="quarter" idx="5"/>
          </p:nvPr>
        </p:nvSpPr>
        <p:spPr/>
        <p:txBody>
          <a:bodyPr/>
          <a:lstStyle/>
          <a:p>
            <a:fld id="{18E745C1-A773-4D9E-8475-6026C7DD6504}" type="slidenum">
              <a:rPr lang="en-AU" smtClean="0"/>
              <a:t>6</a:t>
            </a:fld>
            <a:endParaRPr lang="en-AU"/>
          </a:p>
        </p:txBody>
      </p:sp>
    </p:spTree>
    <p:extLst>
      <p:ext uri="{BB962C8B-B14F-4D97-AF65-F5344CB8AC3E}">
        <p14:creationId xmlns:p14="http://schemas.microsoft.com/office/powerpoint/2010/main" val="409530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18E745C1-A773-4D9E-8475-6026C7DD6504}" type="slidenum">
              <a:rPr lang="en-AU" smtClean="0"/>
              <a:t>7</a:t>
            </a:fld>
            <a:endParaRPr lang="en-AU"/>
          </a:p>
        </p:txBody>
      </p:sp>
    </p:spTree>
    <p:extLst>
      <p:ext uri="{BB962C8B-B14F-4D97-AF65-F5344CB8AC3E}">
        <p14:creationId xmlns:p14="http://schemas.microsoft.com/office/powerpoint/2010/main" val="10998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18E745C1-A773-4D9E-8475-6026C7DD6504}" type="slidenum">
              <a:rPr lang="en-AU" smtClean="0"/>
              <a:t>8</a:t>
            </a:fld>
            <a:endParaRPr lang="en-AU"/>
          </a:p>
        </p:txBody>
      </p:sp>
    </p:spTree>
    <p:extLst>
      <p:ext uri="{BB962C8B-B14F-4D97-AF65-F5344CB8AC3E}">
        <p14:creationId xmlns:p14="http://schemas.microsoft.com/office/powerpoint/2010/main" val="84169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0941-9B77-58C3-D2CE-95D79F37E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CD859-75A8-21FE-E744-619B05DE3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613A3-E18D-9ED4-76ED-E3774B3E2A76}"/>
              </a:ext>
            </a:extLst>
          </p:cNvPr>
          <p:cNvSpPr>
            <a:spLocks noGrp="1"/>
          </p:cNvSpPr>
          <p:nvPr>
            <p:ph type="body" idx="1"/>
          </p:nvPr>
        </p:nvSpPr>
        <p:spPr/>
        <p:txBody>
          <a:bodyPr/>
          <a:lstStyle/>
          <a:p>
            <a:r>
              <a:rPr lang="en-US"/>
              <a:t>Karen</a:t>
            </a:r>
          </a:p>
          <a:p>
            <a:endParaRPr lang="en-US"/>
          </a:p>
          <a:p>
            <a:r>
              <a:rPr lang="en-US"/>
              <a:t>First part cover today is the results of the climate risk assessment. For those that attended the second TWG meeting in November or the CBO workshop in December, this will be a bit of a recap of the work we shared then. </a:t>
            </a:r>
          </a:p>
        </p:txBody>
      </p:sp>
      <p:sp>
        <p:nvSpPr>
          <p:cNvPr id="4" name="Slide Number Placeholder 3">
            <a:extLst>
              <a:ext uri="{FF2B5EF4-FFF2-40B4-BE49-F238E27FC236}">
                <a16:creationId xmlns:a16="http://schemas.microsoft.com/office/drawing/2014/main" id="{95A83843-89DE-253D-C5C2-1C8CE7470F6A}"/>
              </a:ext>
            </a:extLst>
          </p:cNvPr>
          <p:cNvSpPr>
            <a:spLocks noGrp="1"/>
          </p:cNvSpPr>
          <p:nvPr>
            <p:ph type="sldNum" sz="quarter" idx="5"/>
          </p:nvPr>
        </p:nvSpPr>
        <p:spPr/>
        <p:txBody>
          <a:bodyPr/>
          <a:lstStyle/>
          <a:p>
            <a:fld id="{18E745C1-A773-4D9E-8475-6026C7DD6504}" type="slidenum">
              <a:rPr lang="en-AU" smtClean="0"/>
              <a:t>9</a:t>
            </a:fld>
            <a:endParaRPr lang="en-AU"/>
          </a:p>
        </p:txBody>
      </p:sp>
    </p:spTree>
    <p:extLst>
      <p:ext uri="{BB962C8B-B14F-4D97-AF65-F5344CB8AC3E}">
        <p14:creationId xmlns:p14="http://schemas.microsoft.com/office/powerpoint/2010/main" val="2723987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1C6DB-78E3-F971-D806-B72D695D8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86DBC-469B-FB24-DB7A-F3695ECAE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AB505-16C8-E89C-9396-CCF6D1E11191}"/>
              </a:ext>
            </a:extLst>
          </p:cNvPr>
          <p:cNvSpPr>
            <a:spLocks noGrp="1"/>
          </p:cNvSpPr>
          <p:nvPr>
            <p:ph type="body" idx="1"/>
          </p:nvPr>
        </p:nvSpPr>
        <p:spPr/>
        <p:txBody>
          <a:bodyPr/>
          <a:lstStyle/>
          <a:p>
            <a:pPr defTabSz="966612">
              <a:defRPr/>
            </a:pPr>
            <a:r>
              <a:rPr lang="en-US" sz="1300">
                <a:latin typeface="Times New Roman" panose="02020603050405020304" pitchFamily="18" charset="0"/>
                <a:ea typeface="SimSun" panose="02010600030101010101" pitchFamily="2" charset="-122"/>
                <a:cs typeface="Gautami" panose="020B0502040204020203" pitchFamily="34" charset="0"/>
              </a:rPr>
              <a:t>This study looked at how flooding, extreme heat and wildfire occur now, and how they are expected to change in the future. </a:t>
            </a:r>
          </a:p>
          <a:p>
            <a:pPr defTabSz="966612">
              <a:defRPr/>
            </a:pPr>
            <a:endParaRPr lang="en-US" sz="1300">
              <a:latin typeface="Times New Roman" panose="02020603050405020304" pitchFamily="18" charset="0"/>
              <a:ea typeface="SimSun" panose="02010600030101010101" pitchFamily="2" charset="-122"/>
              <a:cs typeface="Gautami" panose="020B0502040204020203" pitchFamily="34" charset="0"/>
            </a:endParaRPr>
          </a:p>
          <a:p>
            <a:pPr defTabSz="966612">
              <a:defRPr/>
            </a:pPr>
            <a:r>
              <a:rPr lang="en-US" sz="1300">
                <a:latin typeface="Times New Roman" panose="02020603050405020304" pitchFamily="18" charset="0"/>
                <a:ea typeface="SimSun" panose="02010600030101010101" pitchFamily="2" charset="-122"/>
                <a:cs typeface="Gautami" panose="020B0502040204020203" pitchFamily="34" charset="0"/>
              </a:rPr>
              <a:t>Flooding</a:t>
            </a:r>
            <a:r>
              <a:rPr lang="en-US" sz="1300" b="1">
                <a:latin typeface="Times New Roman" panose="02020603050405020304" pitchFamily="18" charset="0"/>
                <a:ea typeface="SimSun" panose="02010600030101010101" pitchFamily="2" charset="-122"/>
                <a:cs typeface="Gautami" panose="020B0502040204020203" pitchFamily="34" charset="0"/>
              </a:rPr>
              <a:t> </a:t>
            </a:r>
            <a:r>
              <a:rPr lang="en-US" sz="1300">
                <a:latin typeface="Times New Roman" panose="02020603050405020304" pitchFamily="18" charset="0"/>
                <a:ea typeface="SimSun" panose="02010600030101010101" pitchFamily="2" charset="-122"/>
                <a:cs typeface="Gautami" panose="020B0502040204020203" pitchFamily="34" charset="0"/>
              </a:rPr>
              <a:t>is an issue in multiple locations across the county, though certain areas are more prone to extreme flooding such as the cities of Fresno, Clovis and western Fresno County. In the future, extreme rainfall events are projected to become more frequent.  </a:t>
            </a:r>
          </a:p>
          <a:p>
            <a:pPr defTabSz="966612">
              <a:defRPr/>
            </a:pPr>
            <a:endParaRPr lang="en-US" sz="1300">
              <a:latin typeface="Times New Roman" panose="02020603050405020304" pitchFamily="18" charset="0"/>
              <a:ea typeface="SimSun" panose="02010600030101010101" pitchFamily="2" charset="-122"/>
              <a:cs typeface="Gautami" panose="020B0502040204020203" pitchFamily="34" charset="0"/>
            </a:endParaRPr>
          </a:p>
          <a:p>
            <a:pPr defTabSz="966612">
              <a:defRPr/>
            </a:pPr>
            <a:r>
              <a:rPr lang="en-US" sz="1300">
                <a:latin typeface="Times New Roman" panose="02020603050405020304" pitchFamily="18" charset="0"/>
                <a:ea typeface="SimSun" panose="02010600030101010101" pitchFamily="2" charset="-122"/>
                <a:cs typeface="Gautami" panose="020B0502040204020203" pitchFamily="34" charset="0"/>
              </a:rPr>
              <a:t>Heat, you all know, is already a concern. Temperatures are anticipated to increase, The county’s heat index (the feels like temperature) is projected to rise on average by 5°F to 11°F by mid and end of century, respectively.   </a:t>
            </a:r>
          </a:p>
          <a:p>
            <a:endParaRPr lang="en-US" sz="1300">
              <a:latin typeface="Times New Roman" panose="02020603050405020304" pitchFamily="18" charset="0"/>
              <a:ea typeface="SimSun" panose="02010600030101010101" pitchFamily="2" charset="-122"/>
              <a:cs typeface="Gautami" panose="020B0502040204020203" pitchFamily="34" charset="0"/>
            </a:endParaRPr>
          </a:p>
          <a:p>
            <a:pPr>
              <a:spcAft>
                <a:spcPts val="846"/>
              </a:spcAft>
              <a:buSzPts val="1000"/>
              <a:tabLst>
                <a:tab pos="483306" algn="l"/>
              </a:tabLst>
            </a:pPr>
            <a:r>
              <a:rPr lang="en-US" sz="1300">
                <a:latin typeface="Times New Roman" panose="02020603050405020304" pitchFamily="18" charset="0"/>
                <a:ea typeface="SimSun" panose="02010600030101010101" pitchFamily="2" charset="-122"/>
                <a:cs typeface="Gautami" panose="020B0502040204020203" pitchFamily="34" charset="0"/>
              </a:rPr>
              <a:t>Wildfires predominantly impact rural and mountainous regions in the county due to the availability of wildland fuel (trees, brush, etc.). Some projections show that the chance of a wildfire occurring in heavily forested areas of the county will triple by end of century.  </a:t>
            </a:r>
          </a:p>
          <a:p>
            <a:endParaRPr lang="en-US" sz="1300">
              <a:latin typeface="Times New Roman" panose="02020603050405020304" pitchFamily="18" charset="0"/>
              <a:ea typeface="SimSun" panose="02010600030101010101" pitchFamily="2" charset="-122"/>
              <a:cs typeface="Gautami" panose="020B0502040204020203" pitchFamily="34" charset="0"/>
            </a:endParaRPr>
          </a:p>
        </p:txBody>
      </p:sp>
      <p:sp>
        <p:nvSpPr>
          <p:cNvPr id="4" name="Slide Number Placeholder 3">
            <a:extLst>
              <a:ext uri="{FF2B5EF4-FFF2-40B4-BE49-F238E27FC236}">
                <a16:creationId xmlns:a16="http://schemas.microsoft.com/office/drawing/2014/main" id="{11F16D50-7456-0377-0DB3-6FC9CDE1E4F0}"/>
              </a:ext>
            </a:extLst>
          </p:cNvPr>
          <p:cNvSpPr>
            <a:spLocks noGrp="1"/>
          </p:cNvSpPr>
          <p:nvPr>
            <p:ph type="sldNum" sz="quarter" idx="5"/>
          </p:nvPr>
        </p:nvSpPr>
        <p:spPr/>
        <p:txBody>
          <a:bodyPr/>
          <a:lstStyle/>
          <a:p>
            <a:fld id="{18E745C1-A773-4D9E-8475-6026C7DD6504}" type="slidenum">
              <a:rPr lang="en-AU" smtClean="0"/>
              <a:t>10</a:t>
            </a:fld>
            <a:endParaRPr lang="en-AU"/>
          </a:p>
        </p:txBody>
      </p:sp>
    </p:spTree>
    <p:extLst>
      <p:ext uri="{BB962C8B-B14F-4D97-AF65-F5344CB8AC3E}">
        <p14:creationId xmlns:p14="http://schemas.microsoft.com/office/powerpoint/2010/main" val="290154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Firstname</a:t>
            </a:r>
            <a:r>
              <a:rPr lang="en-GB"/>
              <a:t> </a:t>
            </a:r>
            <a:r>
              <a:rPr lang="en-GB" err="1"/>
              <a:t>Lastname</a:t>
            </a:r>
            <a:endParaRPr lang="en-GB"/>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a:t>DDDD MMMM</a:t>
            </a:r>
          </a:p>
        </p:txBody>
      </p:sp>
    </p:spTree>
    <p:extLst>
      <p:ext uri="{BB962C8B-B14F-4D97-AF65-F5344CB8AC3E}">
        <p14:creationId xmlns:p14="http://schemas.microsoft.com/office/powerpoint/2010/main" val="11549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Firstname</a:t>
            </a:r>
            <a:r>
              <a:rPr lang="en-GB"/>
              <a:t> </a:t>
            </a:r>
            <a:r>
              <a:rPr lang="en-GB" err="1"/>
              <a:t>Lastname</a:t>
            </a:r>
            <a:endParaRPr lang="en-GB"/>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082727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Firstname</a:t>
            </a:r>
            <a:r>
              <a:rPr lang="en-GB"/>
              <a:t> </a:t>
            </a:r>
            <a:r>
              <a:rPr lang="en-GB" err="1"/>
              <a:t>Lastname</a:t>
            </a:r>
            <a:endParaRPr lang="en-GB"/>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100134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a:p>
        </p:txBody>
      </p:sp>
    </p:spTree>
    <p:extLst>
      <p:ext uri="{BB962C8B-B14F-4D97-AF65-F5344CB8AC3E}">
        <p14:creationId xmlns:p14="http://schemas.microsoft.com/office/powerpoint/2010/main" val="368400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429427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161541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1082308"/>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1082308"/>
          </a:xfrm>
        </p:spPr>
        <p:txBody>
          <a:bodyPr/>
          <a:lstStyle>
            <a:lvl1pPr marL="0" indent="0">
              <a:buNone/>
              <a:tabLst/>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a:p>
        </p:txBody>
      </p:sp>
      <p:sp>
        <p:nvSpPr>
          <p:cNvPr id="7" name="Text Placeholder 3">
            <a:extLst>
              <a:ext uri="{FF2B5EF4-FFF2-40B4-BE49-F238E27FC236}">
                <a16:creationId xmlns:a16="http://schemas.microsoft.com/office/drawing/2014/main" id="{ADF95CAB-E075-C24D-41C1-4232B7F31441}"/>
              </a:ext>
            </a:extLst>
          </p:cNvPr>
          <p:cNvSpPr>
            <a:spLocks noGrp="1"/>
          </p:cNvSpPr>
          <p:nvPr>
            <p:ph type="body" sz="quarter" idx="17" hasCustomPrompt="1"/>
          </p:nvPr>
        </p:nvSpPr>
        <p:spPr>
          <a:xfrm>
            <a:off x="6401741" y="2801257"/>
            <a:ext cx="4668956" cy="820800"/>
          </a:xfrm>
        </p:spPr>
        <p:txBody>
          <a:bodyPr/>
          <a:lstStyle>
            <a:lvl1pPr marL="0" indent="0">
              <a:buNone/>
              <a:tabLst/>
              <a:defRPr>
                <a:solidFill>
                  <a:schemeClr val="accent1"/>
                </a:solidFill>
              </a:defRPr>
            </a:lvl1pPr>
          </a:lstStyle>
          <a:p>
            <a:pPr lvl="0"/>
            <a:r>
              <a:rPr lang="en-GB"/>
              <a:t>Large display copy, value statement</a:t>
            </a:r>
          </a:p>
        </p:txBody>
      </p:sp>
    </p:spTree>
    <p:extLst>
      <p:ext uri="{BB962C8B-B14F-4D97-AF65-F5344CB8AC3E}">
        <p14:creationId xmlns:p14="http://schemas.microsoft.com/office/powerpoint/2010/main" val="1791932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74587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170934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850996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176662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7929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33689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99945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965029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868439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813224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716906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54800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955937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648089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47300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x text or content - Bullet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3pPr marL="1078992" indent="-356616">
              <a:buFont typeface="Arial" panose="020B0604020202020204" pitchFamily="34" charset="0"/>
              <a:buChar char="•"/>
              <a:defRPr sz="2800">
                <a:solidFill>
                  <a:schemeClr val="tx1"/>
                </a:solidFill>
                <a:latin typeface="+mj-lt"/>
              </a:defRPr>
            </a:lvl3pPr>
            <a:lvl4pPr marL="1435608" indent="-356616">
              <a:buFont typeface="Arial" panose="020B0604020202020204" pitchFamily="34" charset="0"/>
              <a:buChar char="•"/>
              <a:defRPr sz="2800">
                <a:solidFill>
                  <a:schemeClr val="tx1"/>
                </a:solidFill>
                <a:latin typeface="+mj-lt"/>
              </a:defRPr>
            </a:lvl4pPr>
            <a:lvl5pPr marL="1792224" indent="-356616">
              <a:buFont typeface="Arial" panose="020B0604020202020204" pitchFamily="34" charset="0"/>
              <a:buChar char="•"/>
              <a:defRPr sz="2800">
                <a:solidFill>
                  <a:schemeClr val="tx1"/>
                </a:solidFill>
                <a:latin typeface="+mj-lt"/>
              </a:defRPr>
            </a:lvl5pPr>
            <a:lvl6pPr>
              <a:defRPr sz="2000"/>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801065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996555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a:t>Logo</a:t>
            </a:r>
          </a:p>
        </p:txBody>
      </p:sp>
    </p:spTree>
    <p:extLst>
      <p:ext uri="{BB962C8B-B14F-4D97-AF65-F5344CB8AC3E}">
        <p14:creationId xmlns:p14="http://schemas.microsoft.com/office/powerpoint/2010/main" val="1180193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429280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422023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160236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44612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marL="0" indent="0">
              <a:buNone/>
              <a:defRPr sz="20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468497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US"/>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marL="0" indent="0">
              <a:buNone/>
              <a:defRPr sz="1600"/>
            </a:lvl1pPr>
          </a:lstStyle>
          <a:p>
            <a:pPr lvl="0"/>
            <a:r>
              <a:rPr lang="en-US"/>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marL="0" indent="0">
              <a:buNone/>
              <a:defRPr sz="1600"/>
            </a:lvl1pPr>
          </a:lstStyle>
          <a:p>
            <a:pPr lvl="0"/>
            <a:r>
              <a:rPr lang="en-US"/>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US"/>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marL="0" indent="0">
              <a:buNone/>
              <a:defRPr>
                <a:solidFill>
                  <a:schemeClr val="accent1"/>
                </a:solidFill>
              </a:defRPr>
            </a:lvl1pPr>
          </a:lstStyle>
          <a:p>
            <a:pPr lvl="0"/>
            <a:r>
              <a:rPr lang="en-US"/>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US"/>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marL="0" indent="0">
              <a:buNone/>
              <a:defRPr sz="1600"/>
            </a:lvl1pPr>
          </a:lstStyle>
          <a:p>
            <a:pPr lvl="0"/>
            <a:r>
              <a:rPr lang="en-US"/>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marL="0" indent="0">
              <a:buNone/>
              <a:defRPr sz="1600"/>
            </a:lvl1pPr>
          </a:lstStyle>
          <a:p>
            <a:pPr lvl="0"/>
            <a:r>
              <a:rPr lang="en-US"/>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565027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23119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48955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898379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835239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2710963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3153017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875274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a:t>Person</a:t>
            </a:r>
            <a:endParaRPr lang="en-GB"/>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412713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a:t>Thank you and questions </a:t>
            </a:r>
          </a:p>
        </p:txBody>
      </p:sp>
    </p:spTree>
    <p:extLst>
      <p:ext uri="{BB962C8B-B14F-4D97-AF65-F5344CB8AC3E}">
        <p14:creationId xmlns:p14="http://schemas.microsoft.com/office/powerpoint/2010/main" val="1309715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645847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537846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1583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a:solidFill>
                  <a:srgbClr val="000000"/>
                </a:solidFill>
                <a:latin typeface="+mn-lt"/>
                <a:ea typeface="Arial" panose="020B0604020202020204" pitchFamily="34" charset="0"/>
              </a:rPr>
              <a:t>Click on the arrow next to </a:t>
            </a:r>
            <a:r>
              <a:rPr lang="en-GB" sz="1000" b="0" kern="1200">
                <a:solidFill>
                  <a:schemeClr val="accent1"/>
                </a:solidFill>
                <a:latin typeface="+mn-lt"/>
                <a:ea typeface="+mn-ea"/>
                <a:cs typeface="Arial" panose="020B0604020202020204" pitchFamily="34" charset="0"/>
              </a:rPr>
              <a:t>Layout</a:t>
            </a:r>
            <a:r>
              <a:rPr lang="en-GB" sz="1000" b="1">
                <a:solidFill>
                  <a:srgbClr val="000000"/>
                </a:solidFill>
                <a:latin typeface="+mn-lt"/>
                <a:ea typeface="Arial" panose="020B0604020202020204" pitchFamily="34" charset="0"/>
              </a:rPr>
              <a:t> </a:t>
            </a:r>
            <a:r>
              <a:rPr lang="en-GB" sz="1000">
                <a:solidFill>
                  <a:srgbClr val="000000"/>
                </a:solidFill>
                <a:latin typeface="+mn-lt"/>
                <a:ea typeface="Arial" panose="020B0604020202020204" pitchFamily="34" charset="0"/>
              </a:rPr>
              <a:t>to view a dropdown </a:t>
            </a:r>
            <a:br>
              <a:rPr lang="en-GB" sz="1000">
                <a:solidFill>
                  <a:srgbClr val="000000"/>
                </a:solidFill>
                <a:latin typeface="+mn-lt"/>
                <a:ea typeface="Arial" panose="020B0604020202020204" pitchFamily="34" charset="0"/>
              </a:rPr>
            </a:br>
            <a:r>
              <a:rPr lang="en-GB" sz="100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a:solidFill>
                  <a:schemeClr val="accent1"/>
                </a:solidFill>
                <a:latin typeface="+mn-lt"/>
                <a:ea typeface="Arial" panose="020B0604020202020204" pitchFamily="34" charset="0"/>
              </a:rPr>
              <a:t>Animations</a:t>
            </a:r>
            <a:br>
              <a:rPr lang="en-GB" sz="1000" b="1">
                <a:solidFill>
                  <a:srgbClr val="000000"/>
                </a:solidFill>
                <a:latin typeface="+mn-lt"/>
                <a:ea typeface="Arial" panose="020B0604020202020204" pitchFamily="34" charset="0"/>
              </a:rPr>
            </a:br>
            <a:r>
              <a:rPr lang="en-GB" sz="1000">
                <a:latin typeface="+mn-lt"/>
                <a:ea typeface="Arial" panose="020B0604020202020204" pitchFamily="34" charset="0"/>
              </a:rPr>
              <a:t>No animated slides included,  keep animation simple e.g., fade</a:t>
            </a:r>
          </a:p>
          <a:p>
            <a:pPr marL="0" indent="0">
              <a:spcAft>
                <a:spcPts val="0"/>
              </a:spcAft>
              <a:buFont typeface="+mj-lt"/>
              <a:buNone/>
            </a:pPr>
            <a:endParaRPr lang="en-GB" sz="1000">
              <a:latin typeface="+mn-lt"/>
              <a:ea typeface="Arial" panose="020B0604020202020204" pitchFamily="34" charset="0"/>
            </a:endParaRPr>
          </a:p>
          <a:p>
            <a:pPr eaLnBrk="1" hangingPunct="1">
              <a:spcAft>
                <a:spcPts val="600"/>
              </a:spcAft>
              <a:defRPr/>
            </a:pPr>
            <a:r>
              <a:rPr lang="en-GB" sz="1200" b="1">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a:t>
            </a:r>
            <a:r>
              <a:rPr lang="en-GB" altLang="da-DK" sz="1000" b="0" noProof="1">
                <a:solidFill>
                  <a:schemeClr val="tx2"/>
                </a:solidFill>
                <a:latin typeface="+mn-lt"/>
                <a:cs typeface="Arial" panose="020B0604020202020204" pitchFamily="34" charset="0"/>
              </a:rPr>
              <a:t>Important: </a:t>
            </a:r>
            <a:r>
              <a:rPr lang="en-GB" altLang="da-DK" sz="1000" b="0" noProof="1">
                <a:solidFill>
                  <a:schemeClr val="tx1"/>
                </a:solidFill>
                <a:latin typeface="+mn-lt"/>
                <a:cs typeface="Arial" panose="020B0604020202020204" pitchFamily="34" charset="0"/>
              </a:rPr>
              <a:t>delete old, wrong layouts via View &gt; Slidemaster.</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37755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
        <p:nvSpPr>
          <p:cNvPr id="3" name="Footer Placeholder 2">
            <a:extLst>
              <a:ext uri="{FF2B5EF4-FFF2-40B4-BE49-F238E27FC236}">
                <a16:creationId xmlns:a16="http://schemas.microsoft.com/office/drawing/2014/main" id="{00E81942-8001-DCCC-7828-47294F4C4FE1}"/>
              </a:ext>
            </a:extLst>
          </p:cNvPr>
          <p:cNvSpPr>
            <a:spLocks noGrp="1"/>
          </p:cNvSpPr>
          <p:nvPr>
            <p:ph type="ftr" sz="quarter" idx="29"/>
          </p:nvPr>
        </p:nvSpPr>
        <p:spPr/>
        <p:txBody>
          <a:bodyPr/>
          <a:lstStyle/>
          <a:p>
            <a:endParaRPr lang="en-GB"/>
          </a:p>
        </p:txBody>
      </p:sp>
      <p:sp>
        <p:nvSpPr>
          <p:cNvPr id="4" name="Slide Number Placeholder 3">
            <a:extLst>
              <a:ext uri="{FF2B5EF4-FFF2-40B4-BE49-F238E27FC236}">
                <a16:creationId xmlns:a16="http://schemas.microsoft.com/office/drawing/2014/main" id="{B672818F-4626-B6F2-0ED2-D17F2A490B1A}"/>
              </a:ext>
            </a:extLst>
          </p:cNvPr>
          <p:cNvSpPr>
            <a:spLocks noGrp="1"/>
          </p:cNvSpPr>
          <p:nvPr>
            <p:ph type="sldNum" sz="quarter" idx="30"/>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483048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p:cNvGrpSpPr/>
          <p:nvPr userDrawn="1"/>
        </p:nvGrpSpPr>
        <p:grpSpPr>
          <a:xfrm>
            <a:off x="561176" y="1824042"/>
            <a:ext cx="11044248" cy="369332"/>
            <a:chOff x="1630533" y="2085631"/>
            <a:chExt cx="11044247" cy="369332"/>
          </a:xfrm>
        </p:grpSpPr>
        <p:sp>
          <p:nvSpPr>
            <p:cNvPr id="20" name="Section Title" hidden="1"/>
            <p:cNvSpPr txBox="1">
              <a:spLocks/>
            </p:cNvSpPr>
            <p:nvPr userDrawn="1"/>
          </p:nvSpPr>
          <p:spPr>
            <a:xfrm>
              <a:off x="1630533" y="2085631"/>
              <a:ext cx="10177271" cy="369332"/>
            </a:xfrm>
            <a:prstGeom prst="rect">
              <a:avLst/>
            </a:prstGeom>
            <a:noFill/>
          </p:spPr>
          <p:txBody>
            <a:bodyPr wrap="square" rtlCol="0" anchor="ctr">
              <a:noAutofit/>
            </a:bodyPr>
            <a:lstStyle/>
            <a:p>
              <a:pPr defTabSz="9334267">
                <a:tabLst>
                  <a:tab pos="9512062" algn="l"/>
                </a:tabLst>
              </a:pPr>
              <a:r>
                <a:rPr lang="en-US" sz="2800"/>
                <a:t>&lt;TEXT&gt;</a:t>
              </a:r>
            </a:p>
          </p:txBody>
        </p:sp>
        <p:sp>
          <p:nvSpPr>
            <p:cNvPr id="22" name="Slide Number" hidden="1"/>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a:t>&lt;P&gt;</a:t>
              </a:r>
            </a:p>
          </p:txBody>
        </p:sp>
      </p:grpSp>
      <p:grpSp>
        <p:nvGrpSpPr>
          <p:cNvPr id="4" name="SP Agenda Section Highlight"/>
          <p:cNvGrpSpPr>
            <a:grpSpLocks/>
          </p:cNvGrpSpPr>
          <p:nvPr userDrawn="1"/>
        </p:nvGrpSpPr>
        <p:grpSpPr>
          <a:xfrm>
            <a:off x="561176" y="2384090"/>
            <a:ext cx="11044248" cy="369332"/>
            <a:chOff x="1547504" y="2616963"/>
            <a:chExt cx="11044248" cy="369332"/>
          </a:xfrm>
          <a:noFill/>
        </p:grpSpPr>
        <p:sp>
          <p:nvSpPr>
            <p:cNvPr id="32" name="Section Title" hidden="1"/>
            <p:cNvSpPr txBox="1">
              <a:spLocks/>
            </p:cNvSpPr>
            <p:nvPr userDrawn="1"/>
          </p:nvSpPr>
          <p:spPr>
            <a:xfrm>
              <a:off x="1547504" y="2616963"/>
              <a:ext cx="10177272" cy="369332"/>
            </a:xfrm>
            <a:prstGeom prst="rect">
              <a:avLst/>
            </a:prstGeom>
            <a:grpFill/>
          </p:spPr>
          <p:txBody>
            <a:bodyPr wrap="square" rtlCol="0" anchor="ctr">
              <a:noAutofit/>
            </a:bodyPr>
            <a:lstStyle/>
            <a:p>
              <a:pPr defTabSz="9334267">
                <a:tabLst>
                  <a:tab pos="9512062" algn="l"/>
                </a:tabLst>
              </a:pPr>
              <a:r>
                <a:rPr lang="en-US" sz="2800" b="0">
                  <a:solidFill>
                    <a:srgbClr val="FF0000"/>
                  </a:solidFill>
                </a:rPr>
                <a:t>&lt;TEXT&gt;</a:t>
              </a:r>
            </a:p>
          </p:txBody>
        </p:sp>
        <p:sp>
          <p:nvSpPr>
            <p:cNvPr id="34" name="Slide Number" hidden="1"/>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a:solidFill>
                    <a:srgbClr val="FF0000"/>
                  </a:solidFill>
                </a:rPr>
                <a:t>&lt;P&gt;</a:t>
              </a:r>
            </a:p>
          </p:txBody>
        </p:sp>
      </p:grpSp>
      <p:grpSp>
        <p:nvGrpSpPr>
          <p:cNvPr id="8" name="SP Agenda Subsection"/>
          <p:cNvGrpSpPr>
            <a:grpSpLocks/>
          </p:cNvGrpSpPr>
          <p:nvPr userDrawn="1"/>
        </p:nvGrpSpPr>
        <p:grpSpPr>
          <a:xfrm>
            <a:off x="561176" y="2943456"/>
            <a:ext cx="11044248" cy="369332"/>
            <a:chOff x="2062894" y="3155687"/>
            <a:chExt cx="11044247" cy="369332"/>
          </a:xfrm>
        </p:grpSpPr>
        <p:sp>
          <p:nvSpPr>
            <p:cNvPr id="39" name="Section Title" hidden="1"/>
            <p:cNvSpPr txBox="1">
              <a:spLocks/>
            </p:cNvSpPr>
            <p:nvPr userDrawn="1"/>
          </p:nvSpPr>
          <p:spPr>
            <a:xfrm>
              <a:off x="2062894" y="3155687"/>
              <a:ext cx="10178541" cy="369332"/>
            </a:xfrm>
            <a:prstGeom prst="rect">
              <a:avLst/>
            </a:prstGeom>
            <a:noFill/>
          </p:spPr>
          <p:txBody>
            <a:bodyPr wrap="square" rtlCol="0" anchor="ctr">
              <a:noAutofit/>
            </a:bodyPr>
            <a:lstStyle/>
            <a:p>
              <a:pPr defTabSz="9334267">
                <a:tabLst>
                  <a:tab pos="9512062" algn="l"/>
                </a:tabLst>
              </a:pPr>
              <a:r>
                <a:rPr lang="en-US" sz="2800"/>
                <a:t>&lt;TEXT&gt;</a:t>
              </a:r>
            </a:p>
          </p:txBody>
        </p:sp>
        <p:sp>
          <p:nvSpPr>
            <p:cNvPr id="41" name="Slide Number" hidden="1"/>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a:t>&lt;P&gt;</a:t>
              </a:r>
            </a:p>
          </p:txBody>
        </p:sp>
      </p:grpSp>
      <p:grpSp>
        <p:nvGrpSpPr>
          <p:cNvPr id="9" name="SP Agenda Subsection Highlight"/>
          <p:cNvGrpSpPr>
            <a:grpSpLocks/>
          </p:cNvGrpSpPr>
          <p:nvPr userDrawn="1"/>
        </p:nvGrpSpPr>
        <p:grpSpPr>
          <a:xfrm>
            <a:off x="561176" y="3502822"/>
            <a:ext cx="11044248" cy="369332"/>
            <a:chOff x="2062894" y="3694411"/>
            <a:chExt cx="11044248" cy="369332"/>
          </a:xfrm>
          <a:noFill/>
        </p:grpSpPr>
        <p:sp>
          <p:nvSpPr>
            <p:cNvPr id="46" name="Section Title" hidden="1"/>
            <p:cNvSpPr txBox="1">
              <a:spLocks/>
            </p:cNvSpPr>
            <p:nvPr userDrawn="1"/>
          </p:nvSpPr>
          <p:spPr>
            <a:xfrm>
              <a:off x="2062894" y="3694411"/>
              <a:ext cx="10177272" cy="369332"/>
            </a:xfrm>
            <a:prstGeom prst="rect">
              <a:avLst/>
            </a:prstGeom>
            <a:grpFill/>
          </p:spPr>
          <p:txBody>
            <a:bodyPr wrap="square" rtlCol="0" anchor="ctr">
              <a:noAutofit/>
            </a:bodyPr>
            <a:lstStyle/>
            <a:p>
              <a:pPr defTabSz="9334267">
                <a:tabLst>
                  <a:tab pos="9512062" algn="l"/>
                </a:tabLst>
              </a:pPr>
              <a:r>
                <a:rPr lang="en-US" sz="2800" b="0">
                  <a:solidFill>
                    <a:srgbClr val="FF0000"/>
                  </a:solidFill>
                </a:rPr>
                <a:t>&lt;TEXT&gt;</a:t>
              </a:r>
            </a:p>
          </p:txBody>
        </p:sp>
        <p:sp>
          <p:nvSpPr>
            <p:cNvPr id="48" name="Slide Number" hidden="1"/>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
        <p:nvSpPr>
          <p:cNvPr id="5" name="Footer Placeholder 4">
            <a:extLst>
              <a:ext uri="{FF2B5EF4-FFF2-40B4-BE49-F238E27FC236}">
                <a16:creationId xmlns:a16="http://schemas.microsoft.com/office/drawing/2014/main" id="{A9FBEFEC-359D-D160-AEE7-F254D69420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F6DE4-A646-EA9C-D643-88332CC3E179}"/>
              </a:ext>
            </a:extLst>
          </p:cNvPr>
          <p:cNvSpPr>
            <a:spLocks noGrp="1"/>
          </p:cNvSpPr>
          <p:nvPr>
            <p:ph type="sldNum" sz="quarter" idx="12"/>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4754498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a:solidFill>
                    <a:srgbClr val="000000">
                      <a:alpha val="0"/>
                    </a:srgbClr>
                  </a:solidFill>
                </a:rPr>
                <a:t>&lt;DURATION&gt;</a:t>
              </a:r>
            </a:p>
          </p:txBody>
        </p:sp>
      </p:grpSp>
      <p:sp>
        <p:nvSpPr>
          <p:cNvPr id="2" name="Footer Placeholder 1">
            <a:extLst>
              <a:ext uri="{FF2B5EF4-FFF2-40B4-BE49-F238E27FC236}">
                <a16:creationId xmlns:a16="http://schemas.microsoft.com/office/drawing/2014/main" id="{C83736B0-A6D4-AD48-5A96-28F392F7DB5E}"/>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1E428DDA-7B7B-FC9D-3059-139EC9E4E241}"/>
              </a:ext>
            </a:extLst>
          </p:cNvPr>
          <p:cNvSpPr>
            <a:spLocks noGrp="1"/>
          </p:cNvSpPr>
          <p:nvPr>
            <p:ph type="sldNum" sz="quarter" idx="11"/>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40436124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00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a:t>© Copyright</a:t>
            </a:r>
          </a:p>
        </p:txBody>
      </p:sp>
    </p:spTree>
    <p:extLst>
      <p:ext uri="{BB962C8B-B14F-4D97-AF65-F5344CB8AC3E}">
        <p14:creationId xmlns:p14="http://schemas.microsoft.com/office/powerpoint/2010/main" val="160546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a:t>)</a:t>
            </a:r>
          </a:p>
          <a:p>
            <a:pPr lvl="1"/>
            <a:r>
              <a:rPr lang="en-GB"/>
              <a:t>Agenda item title</a:t>
            </a:r>
          </a:p>
          <a:p>
            <a:pPr lvl="2"/>
            <a:r>
              <a:rPr lang="en-GB"/>
              <a:t>Agenda item title</a:t>
            </a:r>
          </a:p>
          <a:p>
            <a:pPr lvl="3"/>
            <a:r>
              <a:rPr lang="en-GB"/>
              <a:t>Agenda item title</a:t>
            </a:r>
          </a:p>
          <a:p>
            <a:pPr lvl="4"/>
            <a:r>
              <a:rPr lang="en-GB"/>
              <a:t>Agenda item title</a:t>
            </a:r>
          </a:p>
          <a:p>
            <a:pPr lvl="5"/>
            <a:r>
              <a:rPr lang="en-GB"/>
              <a:t>Agenda item title</a:t>
            </a:r>
          </a:p>
          <a:p>
            <a:pPr lvl="6"/>
            <a:r>
              <a:rPr lang="en-GB"/>
              <a:t>Agenda item title</a:t>
            </a:r>
          </a:p>
        </p:txBody>
      </p:sp>
    </p:spTree>
    <p:extLst>
      <p:ext uri="{BB962C8B-B14F-4D97-AF65-F5344CB8AC3E}">
        <p14:creationId xmlns:p14="http://schemas.microsoft.com/office/powerpoint/2010/main" val="1677479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a:t>Optional 40pt value statement, 25 words </a:t>
            </a:r>
            <a:r>
              <a:rPr lang="en-GB" err="1"/>
              <a:t>sdf</a:t>
            </a:r>
            <a:endParaRPr lang="en-GB"/>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0017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a:t>Firstname </a:t>
            </a:r>
            <a:r>
              <a:rPr lang="en-GB" err="1"/>
              <a:t>Lastname</a:t>
            </a:r>
            <a:endParaRPr lang="en-GB"/>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166238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Tree>
    <p:extLst>
      <p:ext uri="{BB962C8B-B14F-4D97-AF65-F5344CB8AC3E}">
        <p14:creationId xmlns:p14="http://schemas.microsoft.com/office/powerpoint/2010/main" val="4280078460"/>
      </p:ext>
    </p:extLst>
  </p:cSld>
  <p:clrMap bg1="lt1" tx1="dk1" bg2="lt2" tx2="dk2" accent1="accent1" accent2="accent2" accent3="accent3" accent4="accent4" accent5="accent5" accent6="accent6" hlink="hlink" folHlink="folHlink"/>
  <p:sldLayoutIdLst>
    <p:sldLayoutId id="2147483776" r:id="rId1"/>
    <p:sldLayoutId id="2147483791" r:id="rId2"/>
    <p:sldLayoutId id="2147483933" r:id="rId3"/>
    <p:sldLayoutId id="2147483910" r:id="rId4"/>
    <p:sldLayoutId id="2147483840" r:id="rId5"/>
    <p:sldLayoutId id="2147483792" r:id="rId6"/>
    <p:sldLayoutId id="2147483908" r:id="rId7"/>
    <p:sldLayoutId id="2147483663" r:id="rId8"/>
    <p:sldLayoutId id="2147483699" r:id="rId9"/>
    <p:sldLayoutId id="2147483650" r:id="rId10"/>
    <p:sldLayoutId id="2147483751" r:id="rId11"/>
    <p:sldLayoutId id="2147483664" r:id="rId12"/>
    <p:sldLayoutId id="2147483691" r:id="rId13"/>
    <p:sldLayoutId id="2147483690" r:id="rId14"/>
    <p:sldLayoutId id="2147483923" r:id="rId15"/>
    <p:sldLayoutId id="2147483825" r:id="rId16"/>
    <p:sldLayoutId id="2147483928" r:id="rId17"/>
    <p:sldLayoutId id="2147483929" r:id="rId18"/>
    <p:sldLayoutId id="2147483890" r:id="rId19"/>
    <p:sldLayoutId id="2147483920" r:id="rId20"/>
    <p:sldLayoutId id="2147483926" r:id="rId21"/>
    <p:sldLayoutId id="2147483930" r:id="rId22"/>
    <p:sldLayoutId id="2147483927" r:id="rId23"/>
    <p:sldLayoutId id="2147483827" r:id="rId24"/>
    <p:sldLayoutId id="2147483912" r:id="rId25"/>
    <p:sldLayoutId id="2147483913" r:id="rId26"/>
    <p:sldLayoutId id="2147483914" r:id="rId27"/>
    <p:sldLayoutId id="2147483838" r:id="rId28"/>
    <p:sldLayoutId id="2147483836" r:id="rId29"/>
    <p:sldLayoutId id="2147483837" r:id="rId30"/>
    <p:sldLayoutId id="2147483921" r:id="rId31"/>
    <p:sldLayoutId id="2147483917" r:id="rId32"/>
    <p:sldLayoutId id="2147483916" r:id="rId33"/>
    <p:sldLayoutId id="2147483925" r:id="rId34"/>
    <p:sldLayoutId id="2147483918" r:id="rId35"/>
    <p:sldLayoutId id="2147483924" r:id="rId36"/>
    <p:sldLayoutId id="2147483922" r:id="rId37"/>
    <p:sldLayoutId id="2147483919" r:id="rId38"/>
    <p:sldLayoutId id="2147483867" r:id="rId39"/>
    <p:sldLayoutId id="2147483868" r:id="rId40"/>
    <p:sldLayoutId id="2147483869" r:id="rId41"/>
    <p:sldLayoutId id="2147483870" r:id="rId42"/>
    <p:sldLayoutId id="2147483871" r:id="rId43"/>
    <p:sldLayoutId id="2147483882" r:id="rId44"/>
    <p:sldLayoutId id="2147483883" r:id="rId45"/>
    <p:sldLayoutId id="2147483911" r:id="rId46"/>
    <p:sldLayoutId id="2147483884" r:id="rId47"/>
    <p:sldLayoutId id="2147483885" r:id="rId48"/>
    <p:sldLayoutId id="2147483909" r:id="rId49"/>
    <p:sldLayoutId id="2147483931" r:id="rId50"/>
    <p:sldLayoutId id="2147483932" r:id="rId51"/>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BF1C5-7763-46CF-A208-CA72561C0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6797B1-B762-4D63-983D-2C87F33B0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7954169"/>
      </p:ext>
    </p:extLst>
  </p:cSld>
  <p:clrMap bg1="lt1" tx1="dk1" bg2="lt2" tx2="dk2" accent1="accent1" accent2="accent2" accent3="accent3" accent4="accent4" accent5="accent5" accent6="accent6" hlink="hlink" folHlink="folHlink"/>
  <p:sldLayoutIdLst>
    <p:sldLayoutId id="21474839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customXml" Target="../../customXml/item22.xml"/><Relationship Id="rId1" Type="http://schemas.openxmlformats.org/officeDocument/2006/relationships/customXml" Target="../../customXml/item2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notesSlide" Target="../notesSlides/notesSlide22.xml"/><Relationship Id="rId9" Type="http://schemas.openxmlformats.org/officeDocument/2006/relationships/image" Target="../media/image39.jpeg"/><Relationship Id="rId1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9.xml"/><Relationship Id="rId7" Type="http://schemas.openxmlformats.org/officeDocument/2006/relationships/image" Target="../media/image6.svg"/><Relationship Id="rId2" Type="http://schemas.openxmlformats.org/officeDocument/2006/relationships/customXml" Target="../../customXml/item20.xml"/><Relationship Id="rId1" Type="http://schemas.openxmlformats.org/officeDocument/2006/relationships/customXml" Target="../../customXml/item19.xml"/><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mailto:mshimizu@fresnocog.org?subject=Fresno%20County%20Climate%20Resiliency%20Plan" TargetMode="External"/><Relationship Id="rId2" Type="http://schemas.openxmlformats.org/officeDocument/2006/relationships/hyperlink" Target="mailto:Karen.Barns@arup.com?subject=Fresno%20County%20Climate%20Resiliency%20Plan"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microsoft.com/office/2018/10/relationships/comments" Target="../comments/modernComment_7FF64E7F_518003DD.xml"/><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svg"/></Relationships>
</file>

<file path=ppt/slides/_rels/slide4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microsoft.com/office/2018/10/relationships/comments" Target="../comments/modernComment_7FF64E87_E9AD7EBB.xm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5A_8A66A3FA.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BC3521-0C2E-F184-7C41-A75047FF3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14BAE-E04C-BBE1-29E8-BC68B0D21913}"/>
              </a:ext>
            </a:extLst>
          </p:cNvPr>
          <p:cNvSpPr>
            <a:spLocks noGrp="1"/>
          </p:cNvSpPr>
          <p:nvPr>
            <p:ph type="title"/>
          </p:nvPr>
        </p:nvSpPr>
        <p:spPr/>
        <p:txBody>
          <a:bodyPr/>
          <a:lstStyle/>
          <a:p>
            <a:r>
              <a:rPr lang="en-US">
                <a:cs typeface="Times New Roman"/>
              </a:rPr>
              <a:t>Workshop goals</a:t>
            </a:r>
            <a:endParaRPr lang="en-US"/>
          </a:p>
        </p:txBody>
      </p:sp>
      <p:sp>
        <p:nvSpPr>
          <p:cNvPr id="4" name="Text Placeholder 3">
            <a:extLst>
              <a:ext uri="{FF2B5EF4-FFF2-40B4-BE49-F238E27FC236}">
                <a16:creationId xmlns:a16="http://schemas.microsoft.com/office/drawing/2014/main" id="{B0940E11-73AF-4C56-F448-34A3BD406C7B}"/>
              </a:ext>
            </a:extLst>
          </p:cNvPr>
          <p:cNvSpPr>
            <a:spLocks noGrp="1"/>
          </p:cNvSpPr>
          <p:nvPr>
            <p:ph type="body" sz="quarter" idx="10"/>
          </p:nvPr>
        </p:nvSpPr>
        <p:spPr/>
        <p:txBody>
          <a:bodyPr vert="horz" lIns="0" tIns="0" rIns="0" bIns="0" rtlCol="0" anchor="t">
            <a:noAutofit/>
          </a:bodyPr>
          <a:lstStyle/>
          <a:p>
            <a:pPr marL="0" marR="0">
              <a:lnSpc>
                <a:spcPct val="107000"/>
              </a:lnSpc>
              <a:spcBef>
                <a:spcPts val="0"/>
              </a:spcBef>
              <a:spcAft>
                <a:spcPts val="800"/>
              </a:spcAft>
            </a:pPr>
            <a:endParaRPr lang="en-US" sz="2400" b="1">
              <a:latin typeface="Times New Roman" panose="02020603050405020304" pitchFamily="18" charset="0"/>
              <a:ea typeface="Aptos" panose="020B0004020202020204" pitchFamily="34" charset="0"/>
              <a:cs typeface="Arial" panose="020B0604020202020204" pitchFamily="34" charset="0"/>
            </a:endParaRPr>
          </a:p>
          <a:p>
            <a:pPr>
              <a:lnSpc>
                <a:spcPct val="107000"/>
              </a:lnSpc>
              <a:spcAft>
                <a:spcPts val="80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400">
              <a:latin typeface="Times New Roman" panose="02020603050405020304" pitchFamily="18" charset="0"/>
              <a:ea typeface="Calibri" panose="020F0502020204030204" pitchFamily="34" charset="0"/>
              <a:cs typeface="Arial" panose="020B0604020202020204" pitchFamily="34" charset="0"/>
            </a:endParaRPr>
          </a:p>
          <a:p>
            <a:endParaRPr lang="en-US"/>
          </a:p>
        </p:txBody>
      </p:sp>
      <p:sp>
        <p:nvSpPr>
          <p:cNvPr id="6" name="Text Placeholder 3">
            <a:extLst>
              <a:ext uri="{FF2B5EF4-FFF2-40B4-BE49-F238E27FC236}">
                <a16:creationId xmlns:a16="http://schemas.microsoft.com/office/drawing/2014/main" id="{C3BB76A9-192E-B90B-3656-0F6400C52E72}"/>
              </a:ext>
            </a:extLst>
          </p:cNvPr>
          <p:cNvSpPr txBox="1">
            <a:spLocks/>
          </p:cNvSpPr>
          <p:nvPr/>
        </p:nvSpPr>
        <p:spPr>
          <a:xfrm>
            <a:off x="811213" y="1963737"/>
            <a:ext cx="10874375" cy="4354513"/>
          </a:xfrm>
          <a:prstGeom prst="rect">
            <a:avLst/>
          </a:prstGeom>
        </p:spPr>
        <p:txBody>
          <a:bodyPr vert="horz" lIns="0" tIns="0" rIns="0" bIns="0" rtlCol="0" anchor="t">
            <a:noAutofit/>
          </a:bodyPr>
          <a:lstStyle>
            <a:lvl1pPr marL="0" indent="0" algn="l" defTabSz="914400" rtl="0" eaLnBrk="1" latinLnBrk="0" hangingPunct="1">
              <a:lnSpc>
                <a:spcPts val="3200"/>
              </a:lnSpc>
              <a:spcBef>
                <a:spcPts val="0"/>
              </a:spcBef>
              <a:spcAft>
                <a:spcPts val="600"/>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accent1"/>
                </a:solidFill>
                <a:latin typeface="+mn-lt"/>
                <a:ea typeface="+mn-ea"/>
                <a:cs typeface="+mn-cs"/>
              </a:defRPr>
            </a:lvl2pPr>
            <a:lvl3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ts val="3200"/>
              </a:lnSpc>
              <a:spcBef>
                <a:spcPts val="0"/>
              </a:spcBef>
              <a:spcAft>
                <a:spcPts val="1200"/>
              </a:spcAft>
              <a:buFont typeface="Arial" panose="020B0604020202020204" pitchFamily="34" charset="0"/>
              <a:buChar char="​"/>
              <a:defRPr sz="2800" b="0" kern="1200">
                <a:solidFill>
                  <a:schemeClr val="accent1"/>
                </a:solidFill>
                <a:latin typeface="+mn-lt"/>
                <a:ea typeface="+mn-ea"/>
                <a:cs typeface="Arial" panose="020B0604020202020204" pitchFamily="34" charset="0"/>
              </a:defRPr>
            </a:lvl4pPr>
            <a:lvl5pPr marL="0" indent="0" algn="l" defTabSz="914400" rtl="0" eaLnBrk="1" latinLnBrk="0" hangingPunct="1">
              <a:lnSpc>
                <a:spcPts val="3200"/>
              </a:lnSpc>
              <a:spcBef>
                <a:spcPts val="0"/>
              </a:spcBef>
              <a:spcAft>
                <a:spcPts val="1200"/>
              </a:spcAft>
              <a:buFont typeface="Arial" panose="020B0604020202020204" pitchFamily="34" charset="0"/>
              <a:buNone/>
              <a:defRPr sz="2800" b="0" kern="1200">
                <a:solidFill>
                  <a:schemeClr val="tx1"/>
                </a:solidFill>
                <a:latin typeface="+mn-lt"/>
                <a:ea typeface="+mn-ea"/>
                <a:cs typeface="+mn-cs"/>
              </a:defRPr>
            </a:lvl5pPr>
            <a:lvl6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accent1"/>
                </a:solidFill>
                <a:latin typeface="+mn-lt"/>
                <a:ea typeface="+mn-ea"/>
                <a:cs typeface="+mn-cs"/>
              </a:defRPr>
            </a:lvl6pPr>
            <a:lvl7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7pPr>
            <a:lvl8pPr marL="0" indent="0" algn="l" defTabSz="914400" rtl="0" eaLnBrk="1" latinLnBrk="0" hangingPunct="1">
              <a:lnSpc>
                <a:spcPts val="3200"/>
              </a:lnSpc>
              <a:spcBef>
                <a:spcPts val="0"/>
              </a:spcBef>
              <a:spcAft>
                <a:spcPts val="1200"/>
              </a:spcAft>
              <a:buFont typeface="Arial" panose="020B0604020202020204" pitchFamily="34" charset="0"/>
              <a:buNone/>
              <a:defRPr lang="en-GB" sz="2800" b="0" kern="1200" dirty="0" smtClean="0">
                <a:solidFill>
                  <a:schemeClr val="tx2"/>
                </a:solidFill>
                <a:latin typeface="+mn-lt"/>
                <a:ea typeface="+mn-ea"/>
                <a:cs typeface="+mn-cs"/>
              </a:defRPr>
            </a:lvl8pPr>
            <a:lvl9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9pPr>
          </a:lstStyle>
          <a:p>
            <a:pPr marL="285750" indent="-285750">
              <a:lnSpc>
                <a:spcPct val="107000"/>
              </a:lnSpc>
              <a:spcAft>
                <a:spcPts val="800"/>
              </a:spcAft>
              <a:buFont typeface="Arial" panose="020B0604020202020204" pitchFamily="34" charset="0"/>
              <a:buChar char="•"/>
            </a:pPr>
            <a:r>
              <a:rPr lang="en-US" sz="2400">
                <a:latin typeface="Segoe UI" panose="020B0502040204020203" pitchFamily="34" charset="0"/>
              </a:rPr>
              <a:t>Generate feedback, interest, and support for the final plan</a:t>
            </a:r>
          </a:p>
          <a:p>
            <a:pPr marL="285750" indent="-285750">
              <a:lnSpc>
                <a:spcPct val="107000"/>
              </a:lnSpc>
              <a:spcAft>
                <a:spcPts val="800"/>
              </a:spcAft>
              <a:buFont typeface="Arial" panose="020B0604020202020204" pitchFamily="34" charset="0"/>
              <a:buChar char="•"/>
            </a:pPr>
            <a:r>
              <a:rPr lang="en-US" sz="2400">
                <a:latin typeface="Segoe UI" panose="020B0502040204020203" pitchFamily="34" charset="0"/>
              </a:rPr>
              <a:t>Provide a workshop format that is accessible for both technical and community WG members</a:t>
            </a:r>
          </a:p>
          <a:p>
            <a:pPr marL="285750" indent="-285750">
              <a:lnSpc>
                <a:spcPct val="107000"/>
              </a:lnSpc>
              <a:spcAft>
                <a:spcPts val="800"/>
              </a:spcAft>
              <a:buFont typeface="Arial" panose="020B0604020202020204" pitchFamily="34" charset="0"/>
              <a:buChar char="•"/>
            </a:pPr>
            <a:r>
              <a:rPr lang="en-US" sz="2400">
                <a:latin typeface="Segoe UI" panose="020B0502040204020203" pitchFamily="34" charset="0"/>
              </a:rPr>
              <a:t>Ensure that Spanish </a:t>
            </a:r>
            <a:r>
              <a:rPr lang="en-US" sz="2400">
                <a:effectLst/>
                <a:latin typeface="Segoe UI" panose="020B0502040204020203" pitchFamily="34" charset="0"/>
              </a:rPr>
              <a:t>speakers can meaningfully engage</a:t>
            </a:r>
            <a:endParaRPr lang="en-US" sz="2400">
              <a:latin typeface="Segoe UI" panose="020B0502040204020203" pitchFamily="34" charset="0"/>
            </a:endParaRPr>
          </a:p>
          <a:p>
            <a:pPr marL="285750" indent="-285750">
              <a:lnSpc>
                <a:spcPct val="107000"/>
              </a:lnSpc>
              <a:spcAft>
                <a:spcPts val="800"/>
              </a:spcAft>
              <a:buFont typeface="Arial" panose="020B0604020202020204" pitchFamily="34" charset="0"/>
              <a:buChar char="•"/>
            </a:pPr>
            <a:endParaRPr lang="en-US" sz="24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2400">
              <a:latin typeface="Times New Roman" panose="02020603050405020304" pitchFamily="18"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257985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0856-6D79-486B-A68E-CA933E723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675EA-B80C-8AA1-07F0-43C1EBA28059}"/>
              </a:ext>
            </a:extLst>
          </p:cNvPr>
          <p:cNvSpPr>
            <a:spLocks noGrp="1"/>
          </p:cNvSpPr>
          <p:nvPr>
            <p:ph type="title"/>
          </p:nvPr>
        </p:nvSpPr>
        <p:spPr/>
        <p:txBody>
          <a:bodyPr/>
          <a:lstStyle/>
          <a:p>
            <a:r>
              <a:rPr lang="en-US"/>
              <a:t>Climate Projections + Risk </a:t>
            </a:r>
          </a:p>
        </p:txBody>
      </p:sp>
      <p:sp>
        <p:nvSpPr>
          <p:cNvPr id="3" name="Subtitle 2">
            <a:extLst>
              <a:ext uri="{FF2B5EF4-FFF2-40B4-BE49-F238E27FC236}">
                <a16:creationId xmlns:a16="http://schemas.microsoft.com/office/drawing/2014/main" id="{8C87E506-E0DC-827A-7DB7-D43B58785464}"/>
              </a:ext>
            </a:extLst>
          </p:cNvPr>
          <p:cNvSpPr>
            <a:spLocks noGrp="1"/>
          </p:cNvSpPr>
          <p:nvPr>
            <p:ph type="subTitle" idx="1"/>
          </p:nvPr>
        </p:nvSpPr>
        <p:spPr/>
        <p:txBody>
          <a:bodyPr/>
          <a:lstStyle/>
          <a:p>
            <a:r>
              <a:rPr lang="en-US"/>
              <a:t>Key Findings</a:t>
            </a:r>
          </a:p>
        </p:txBody>
      </p:sp>
      <p:pic>
        <p:nvPicPr>
          <p:cNvPr id="5" name="Picture 4">
            <a:extLst>
              <a:ext uri="{FF2B5EF4-FFF2-40B4-BE49-F238E27FC236}">
                <a16:creationId xmlns:a16="http://schemas.microsoft.com/office/drawing/2014/main" id="{5C890976-EAF7-0F47-0199-F4712CF83799}"/>
              </a:ext>
            </a:extLst>
          </p:cNvPr>
          <p:cNvPicPr>
            <a:picLocks noChangeAspect="1"/>
          </p:cNvPicPr>
          <p:nvPr/>
        </p:nvPicPr>
        <p:blipFill>
          <a:blip r:embed="rId3"/>
          <a:stretch>
            <a:fillRect/>
          </a:stretch>
        </p:blipFill>
        <p:spPr>
          <a:xfrm>
            <a:off x="963404" y="1947039"/>
            <a:ext cx="2083642" cy="1891036"/>
          </a:xfrm>
          <a:prstGeom prst="rect">
            <a:avLst/>
          </a:prstGeom>
        </p:spPr>
      </p:pic>
      <p:pic>
        <p:nvPicPr>
          <p:cNvPr id="6" name="Picture 5">
            <a:extLst>
              <a:ext uri="{FF2B5EF4-FFF2-40B4-BE49-F238E27FC236}">
                <a16:creationId xmlns:a16="http://schemas.microsoft.com/office/drawing/2014/main" id="{22240E0C-6655-261B-80FD-0D1B288699B1}"/>
              </a:ext>
            </a:extLst>
          </p:cNvPr>
          <p:cNvPicPr>
            <a:picLocks noChangeAspect="1"/>
          </p:cNvPicPr>
          <p:nvPr/>
        </p:nvPicPr>
        <p:blipFill>
          <a:blip r:embed="rId4"/>
          <a:stretch>
            <a:fillRect/>
          </a:stretch>
        </p:blipFill>
        <p:spPr>
          <a:xfrm>
            <a:off x="4846576" y="1837556"/>
            <a:ext cx="2270245" cy="1977776"/>
          </a:xfrm>
          <a:prstGeom prst="rect">
            <a:avLst/>
          </a:prstGeom>
        </p:spPr>
      </p:pic>
      <p:pic>
        <p:nvPicPr>
          <p:cNvPr id="7" name="Picture 6">
            <a:extLst>
              <a:ext uri="{FF2B5EF4-FFF2-40B4-BE49-F238E27FC236}">
                <a16:creationId xmlns:a16="http://schemas.microsoft.com/office/drawing/2014/main" id="{6B661A96-5E49-4734-1F86-D9710DA0B5F4}"/>
              </a:ext>
            </a:extLst>
          </p:cNvPr>
          <p:cNvPicPr>
            <a:picLocks noChangeAspect="1"/>
          </p:cNvPicPr>
          <p:nvPr/>
        </p:nvPicPr>
        <p:blipFill>
          <a:blip r:embed="rId5"/>
          <a:stretch>
            <a:fillRect/>
          </a:stretch>
        </p:blipFill>
        <p:spPr>
          <a:xfrm>
            <a:off x="9104249" y="1660987"/>
            <a:ext cx="1865206" cy="2330913"/>
          </a:xfrm>
          <a:prstGeom prst="rect">
            <a:avLst/>
          </a:prstGeom>
        </p:spPr>
      </p:pic>
      <p:sp>
        <p:nvSpPr>
          <p:cNvPr id="8" name="Content Placeholder 3">
            <a:extLst>
              <a:ext uri="{FF2B5EF4-FFF2-40B4-BE49-F238E27FC236}">
                <a16:creationId xmlns:a16="http://schemas.microsoft.com/office/drawing/2014/main" id="{3A48404E-E88B-3BFA-50E5-90D933405CE6}"/>
              </a:ext>
            </a:extLst>
          </p:cNvPr>
          <p:cNvSpPr txBox="1">
            <a:spLocks/>
          </p:cNvSpPr>
          <p:nvPr/>
        </p:nvSpPr>
        <p:spPr>
          <a:xfrm>
            <a:off x="148545" y="4244209"/>
            <a:ext cx="3556000" cy="1061741"/>
          </a:xfrm>
          <a:prstGeom prst="rect">
            <a:avLst/>
          </a:prstGeom>
        </p:spPr>
        <p:txBody>
          <a:bodyPr vert="horz" lIns="0" tIns="0" rIns="0" bIns="0" rtlCol="0" anchor="t">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20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lgn="ctr">
              <a:spcAft>
                <a:spcPts val="800"/>
              </a:spcAft>
              <a:buSzPts val="1000"/>
              <a:buFont typeface="Arial" panose="020B0604020202020204" pitchFamily="34" charset="0"/>
              <a:buNone/>
              <a:tabLst>
                <a:tab pos="457200" algn="l"/>
              </a:tabLst>
            </a:pPr>
            <a:r>
              <a:rPr lang="en-US" sz="1800" b="1">
                <a:latin typeface="Arial" panose="020B0604020202020204" pitchFamily="34" charset="0"/>
                <a:ea typeface="SimSun" panose="02010600030101010101" pitchFamily="2" charset="-122"/>
                <a:cs typeface="Arial" panose="020B0604020202020204" pitchFamily="34" charset="0"/>
              </a:rPr>
              <a:t>Flooding</a:t>
            </a:r>
            <a:endParaRPr lang="en-US" sz="1800">
              <a:latin typeface="Arial" panose="020B0604020202020204" pitchFamily="34" charset="0"/>
              <a:ea typeface="SimSun" panose="02010600030101010101" pitchFamily="2" charset="-122"/>
              <a:cs typeface="Arial" panose="020B0604020202020204" pitchFamily="34" charset="0"/>
            </a:endParaRPr>
          </a:p>
          <a:p>
            <a:pPr marL="0" indent="0" algn="ctr">
              <a:spcAft>
                <a:spcPts val="800"/>
              </a:spcAft>
              <a:buSzPts val="1000"/>
              <a:buFont typeface="Arial" panose="020B0604020202020204" pitchFamily="34" charset="0"/>
              <a:buNone/>
              <a:tabLst>
                <a:tab pos="457200" algn="l"/>
              </a:tabLst>
            </a:pPr>
            <a:r>
              <a:rPr lang="en-US" sz="1800">
                <a:latin typeface="Arial" panose="020B0604020202020204" pitchFamily="34" charset="0"/>
                <a:ea typeface="SimSun" panose="02010600030101010101" pitchFamily="2" charset="-122"/>
                <a:cs typeface="Arial" panose="020B0604020202020204" pitchFamily="34" charset="0"/>
              </a:rPr>
              <a:t>Particularly impacts Fresno, Clovis &amp; western Fresno County.</a:t>
            </a:r>
          </a:p>
          <a:p>
            <a:pPr marL="0" indent="0" algn="ctr">
              <a:spcAft>
                <a:spcPts val="800"/>
              </a:spcAft>
              <a:buSzPts val="1000"/>
              <a:buFont typeface="Arial" panose="020B0604020202020204" pitchFamily="34" charset="0"/>
              <a:buNone/>
              <a:tabLst>
                <a:tab pos="457200" algn="l"/>
              </a:tabLst>
            </a:pPr>
            <a:r>
              <a:rPr lang="en-US" sz="1800">
                <a:latin typeface="Arial" panose="020B0604020202020204" pitchFamily="34" charset="0"/>
                <a:ea typeface="SimSun" panose="02010600030101010101" pitchFamily="2" charset="-122"/>
                <a:cs typeface="Arial" panose="020B0604020202020204" pitchFamily="34" charset="0"/>
              </a:rPr>
              <a:t>Increased rainfall will make </a:t>
            </a:r>
            <a:br>
              <a:rPr lang="en-US" sz="1800">
                <a:latin typeface="Arial" panose="020B0604020202020204" pitchFamily="34" charset="0"/>
                <a:ea typeface="SimSun" panose="02010600030101010101" pitchFamily="2" charset="-122"/>
                <a:cs typeface="Arial" panose="020B0604020202020204" pitchFamily="34" charset="0"/>
              </a:rPr>
            </a:br>
            <a:r>
              <a:rPr lang="en-US" sz="1800">
                <a:latin typeface="Arial" panose="020B0604020202020204" pitchFamily="34" charset="0"/>
                <a:ea typeface="SimSun" panose="02010600030101010101" pitchFamily="2" charset="-122"/>
                <a:cs typeface="Arial" panose="020B0604020202020204" pitchFamily="34" charset="0"/>
              </a:rPr>
              <a:t>flooding more frequent.  </a:t>
            </a:r>
          </a:p>
          <a:p>
            <a:pPr marL="0" indent="0" algn="ctr">
              <a:spcAft>
                <a:spcPts val="800"/>
              </a:spcAft>
              <a:buSzPts val="1000"/>
              <a:buFont typeface="Arial" panose="020B0604020202020204" pitchFamily="34" charset="0"/>
              <a:buNone/>
              <a:tabLst>
                <a:tab pos="457200" algn="l"/>
              </a:tabLst>
            </a:pPr>
            <a:endParaRPr lang="en-US" sz="2000" b="1">
              <a:latin typeface="Arial" panose="020B0604020202020204" pitchFamily="34" charset="0"/>
              <a:ea typeface="SimSun" panose="02010600030101010101" pitchFamily="2" charset="-122"/>
              <a:cs typeface="Arial" panose="020B0604020202020204" pitchFamily="34" charset="0"/>
            </a:endParaRPr>
          </a:p>
          <a:p>
            <a:pPr marL="0" indent="0" algn="ctr">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0C18DEA9-5E0B-20C2-D35A-7D4F713DA7D5}"/>
              </a:ext>
            </a:extLst>
          </p:cNvPr>
          <p:cNvSpPr txBox="1">
            <a:spLocks/>
          </p:cNvSpPr>
          <p:nvPr/>
        </p:nvSpPr>
        <p:spPr>
          <a:xfrm>
            <a:off x="4203699" y="4232094"/>
            <a:ext cx="3556000" cy="1061741"/>
          </a:xfrm>
          <a:prstGeom prst="rect">
            <a:avLst/>
          </a:prstGeom>
        </p:spPr>
        <p:txBody>
          <a:bodyPr vert="horz" lIns="0" tIns="0" rIns="0" bIns="0" rtlCol="0" anchor="t">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20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lgn="ctr">
              <a:spcAft>
                <a:spcPts val="800"/>
              </a:spcAft>
              <a:buSzPts val="1000"/>
              <a:buFont typeface="Arial" panose="020B0604020202020204" pitchFamily="34" charset="0"/>
              <a:buNone/>
              <a:tabLst>
                <a:tab pos="457200" algn="l"/>
              </a:tabLst>
            </a:pPr>
            <a:r>
              <a:rPr lang="en-US" sz="1800" b="1">
                <a:latin typeface="Arial" panose="020B0604020202020204" pitchFamily="34" charset="0"/>
                <a:ea typeface="SimSun" panose="02010600030101010101" pitchFamily="2" charset="-122"/>
                <a:cs typeface="Arial" panose="020B0604020202020204" pitchFamily="34" charset="0"/>
              </a:rPr>
              <a:t>Extreme Heat</a:t>
            </a:r>
            <a:endParaRPr lang="en-US" sz="1800">
              <a:effectLst/>
              <a:latin typeface="Arial" panose="020B0604020202020204" pitchFamily="34" charset="0"/>
              <a:ea typeface="SimSun" panose="02010600030101010101" pitchFamily="2" charset="-122"/>
              <a:cs typeface="Arial" panose="020B0604020202020204" pitchFamily="34" charset="0"/>
            </a:endParaRPr>
          </a:p>
          <a:p>
            <a:pPr marL="0" marR="0" lvl="0" indent="0" algn="ctr">
              <a:spcAft>
                <a:spcPts val="800"/>
              </a:spcAft>
              <a:buSzPts val="1000"/>
              <a:buNone/>
              <a:tabLst>
                <a:tab pos="457200" algn="l"/>
              </a:tabLst>
            </a:pPr>
            <a:r>
              <a:rPr lang="en-US" sz="1800">
                <a:effectLst/>
                <a:latin typeface="Arial" panose="020B0604020202020204" pitchFamily="34" charset="0"/>
                <a:ea typeface="SimSun" panose="02010600030101010101" pitchFamily="2" charset="-122"/>
                <a:cs typeface="Arial" panose="020B0604020202020204" pitchFamily="34" charset="0"/>
              </a:rPr>
              <a:t>Is already a serious concern, </a:t>
            </a:r>
            <a:br>
              <a:rPr lang="en-US" sz="1800">
                <a:effectLst/>
                <a:latin typeface="Arial" panose="020B0604020202020204" pitchFamily="34" charset="0"/>
                <a:ea typeface="SimSun" panose="02010600030101010101" pitchFamily="2" charset="-122"/>
                <a:cs typeface="Arial" panose="020B0604020202020204" pitchFamily="34" charset="0"/>
              </a:rPr>
            </a:br>
            <a:r>
              <a:rPr lang="en-US" sz="1800">
                <a:effectLst/>
                <a:latin typeface="Arial" panose="020B0604020202020204" pitchFamily="34" charset="0"/>
                <a:ea typeface="SimSun" panose="02010600030101010101" pitchFamily="2" charset="-122"/>
                <a:cs typeface="Arial" panose="020B0604020202020204" pitchFamily="34" charset="0"/>
              </a:rPr>
              <a:t>and it will get even hotter.</a:t>
            </a:r>
          </a:p>
          <a:p>
            <a:pPr marL="0" marR="0" lvl="0" indent="0" algn="ctr">
              <a:spcAft>
                <a:spcPts val="800"/>
              </a:spcAft>
              <a:buSzPts val="1000"/>
              <a:buNone/>
              <a:tabLst>
                <a:tab pos="457200" algn="l"/>
              </a:tabLst>
            </a:pPr>
            <a:r>
              <a:rPr lang="en-US" sz="1800">
                <a:effectLst/>
                <a:latin typeface="Arial" panose="020B0604020202020204" pitchFamily="34" charset="0"/>
                <a:ea typeface="SimSun" panose="02010600030101010101" pitchFamily="2" charset="-122"/>
                <a:cs typeface="Arial" panose="020B0604020202020204" pitchFamily="34" charset="0"/>
              </a:rPr>
              <a:t>Heat affects people walking, bicycling, &amp; taking transit, many of whom are low income.</a:t>
            </a:r>
          </a:p>
          <a:p>
            <a:pPr marL="0" indent="0" algn="ctr">
              <a:spcAft>
                <a:spcPts val="800"/>
              </a:spcAft>
              <a:buSzPts val="1000"/>
              <a:buFont typeface="Arial" panose="020B0604020202020204" pitchFamily="34" charset="0"/>
              <a:buNone/>
              <a:tabLst>
                <a:tab pos="457200" algn="l"/>
              </a:tabLst>
            </a:pPr>
            <a:endParaRPr lang="en-US" sz="1800" b="1">
              <a:latin typeface="Arial" panose="020B0604020202020204" pitchFamily="34" charset="0"/>
              <a:ea typeface="SimSun" panose="02010600030101010101" pitchFamily="2" charset="-122"/>
              <a:cs typeface="Arial" panose="020B0604020202020204" pitchFamily="34" charset="0"/>
            </a:endParaRPr>
          </a:p>
          <a:p>
            <a:pPr marL="0" indent="0" algn="ctr">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8DAF93E6-191D-C012-03F3-31781F988B10}"/>
              </a:ext>
            </a:extLst>
          </p:cNvPr>
          <p:cNvSpPr txBox="1">
            <a:spLocks/>
          </p:cNvSpPr>
          <p:nvPr/>
        </p:nvSpPr>
        <p:spPr>
          <a:xfrm>
            <a:off x="8258853" y="4244209"/>
            <a:ext cx="3555999" cy="1061741"/>
          </a:xfrm>
          <a:prstGeom prst="rect">
            <a:avLst/>
          </a:prstGeom>
        </p:spPr>
        <p:txBody>
          <a:bodyPr vert="horz" lIns="0" tIns="0" rIns="0" bIns="0" rtlCol="0" anchor="t">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20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lgn="ctr">
              <a:spcAft>
                <a:spcPts val="800"/>
              </a:spcAft>
              <a:buSzPts val="1000"/>
              <a:buFont typeface="Arial" panose="020B0604020202020204" pitchFamily="34" charset="0"/>
              <a:buNone/>
              <a:tabLst>
                <a:tab pos="457200" algn="l"/>
              </a:tabLst>
            </a:pPr>
            <a:r>
              <a:rPr lang="en-US" sz="1800" b="1">
                <a:latin typeface="Arial" panose="020B0604020202020204" pitchFamily="34" charset="0"/>
                <a:ea typeface="SimSun" panose="02010600030101010101" pitchFamily="2" charset="-122"/>
                <a:cs typeface="Arial" panose="020B0604020202020204" pitchFamily="34" charset="0"/>
              </a:rPr>
              <a:t>Wildfire</a:t>
            </a:r>
          </a:p>
          <a:p>
            <a:pPr marL="0" marR="0" lvl="0" indent="0" algn="ctr">
              <a:spcAft>
                <a:spcPts val="800"/>
              </a:spcAft>
              <a:buSzPts val="1000"/>
              <a:buNone/>
              <a:tabLst>
                <a:tab pos="457200" algn="l"/>
              </a:tabLst>
            </a:pPr>
            <a:r>
              <a:rPr lang="en-US" sz="1800">
                <a:effectLst/>
                <a:latin typeface="Arial" panose="020B0604020202020204" pitchFamily="34" charset="0"/>
                <a:ea typeface="SimSun" panose="02010600030101010101" pitchFamily="2" charset="-122"/>
                <a:cs typeface="Arial" panose="020B0604020202020204" pitchFamily="34" charset="0"/>
              </a:rPr>
              <a:t>Impacts rural &amp; mountainous regions, many of which are also isolated.</a:t>
            </a:r>
          </a:p>
          <a:p>
            <a:pPr marL="0" indent="0" algn="ctr">
              <a:spcAft>
                <a:spcPts val="800"/>
              </a:spcAft>
              <a:buSzPts val="1000"/>
              <a:buNone/>
              <a:tabLst>
                <a:tab pos="457200" algn="l"/>
              </a:tabLst>
            </a:pPr>
            <a:r>
              <a:rPr lang="en-US" sz="1800">
                <a:latin typeface="Arial" panose="020B0604020202020204" pitchFamily="34" charset="0"/>
                <a:ea typeface="SimSun" panose="02010600030101010101" pitchFamily="2" charset="-122"/>
                <a:cs typeface="Arial" panose="020B0604020202020204" pitchFamily="34" charset="0"/>
              </a:rPr>
              <a:t>Likelihood &amp; severity is expected to increase with climate change. </a:t>
            </a:r>
          </a:p>
          <a:p>
            <a:pPr marL="0" marR="0" lvl="0" indent="0" algn="ctr">
              <a:spcAft>
                <a:spcPts val="800"/>
              </a:spcAft>
              <a:buSzPts val="1000"/>
              <a:buNone/>
              <a:tabLst>
                <a:tab pos="457200" algn="l"/>
              </a:tabLst>
            </a:pPr>
            <a:r>
              <a:rPr lang="en-US" sz="2000">
                <a:effectLst/>
                <a:latin typeface="Arial" panose="020B0604020202020204" pitchFamily="34" charset="0"/>
                <a:ea typeface="SimSun" panose="02010600030101010101" pitchFamily="2" charset="-122"/>
                <a:cs typeface="Arial" panose="020B0604020202020204" pitchFamily="34" charset="0"/>
              </a:rPr>
              <a:t> </a:t>
            </a:r>
          </a:p>
          <a:p>
            <a:pPr marL="0" indent="0" algn="ctr">
              <a:spcAft>
                <a:spcPts val="800"/>
              </a:spcAft>
              <a:buSzPts val="1000"/>
              <a:buFont typeface="Arial" panose="020B0604020202020204" pitchFamily="34" charset="0"/>
              <a:buNone/>
              <a:tabLst>
                <a:tab pos="457200" algn="l"/>
              </a:tabLst>
            </a:pPr>
            <a:endParaRPr lang="en-US" sz="2000" b="1">
              <a:latin typeface="Arial" panose="020B0604020202020204" pitchFamily="34" charset="0"/>
              <a:ea typeface="SimSun" panose="02010600030101010101" pitchFamily="2" charset="-122"/>
              <a:cs typeface="Arial" panose="020B0604020202020204" pitchFamily="34" charset="0"/>
            </a:endParaRPr>
          </a:p>
          <a:p>
            <a:pPr marL="0" indent="0" algn="ctr">
              <a:buFont typeface="Arial" panose="020B0604020202020204" pitchFamily="34" charse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543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CA7C-A802-33FB-15F5-59F0CE0EAD29}"/>
              </a:ext>
            </a:extLst>
          </p:cNvPr>
          <p:cNvSpPr>
            <a:spLocks noGrp="1"/>
          </p:cNvSpPr>
          <p:nvPr>
            <p:ph type="title"/>
          </p:nvPr>
        </p:nvSpPr>
        <p:spPr/>
        <p:txBody>
          <a:bodyPr/>
          <a:lstStyle/>
          <a:p>
            <a:r>
              <a:rPr lang="en-US"/>
              <a:t>Climate Risk Assessment</a:t>
            </a:r>
          </a:p>
        </p:txBody>
      </p:sp>
      <p:sp>
        <p:nvSpPr>
          <p:cNvPr id="3" name="Subtitle 2">
            <a:extLst>
              <a:ext uri="{FF2B5EF4-FFF2-40B4-BE49-F238E27FC236}">
                <a16:creationId xmlns:a16="http://schemas.microsoft.com/office/drawing/2014/main" id="{BF92676F-A9E3-0E27-2BA1-5CE239365FF0}"/>
              </a:ext>
            </a:extLst>
          </p:cNvPr>
          <p:cNvSpPr>
            <a:spLocks noGrp="1"/>
          </p:cNvSpPr>
          <p:nvPr>
            <p:ph type="subTitle" idx="1"/>
          </p:nvPr>
        </p:nvSpPr>
        <p:spPr/>
        <p:txBody>
          <a:bodyPr/>
          <a:lstStyle/>
          <a:p>
            <a:r>
              <a:rPr lang="en-US"/>
              <a:t>Risk = likelihood x consequence</a:t>
            </a:r>
          </a:p>
        </p:txBody>
      </p:sp>
      <p:pic>
        <p:nvPicPr>
          <p:cNvPr id="4" name="Picture 3" descr="A screenshot of a network score&#10;&#10;AI-generated content may be incorrect.">
            <a:extLst>
              <a:ext uri="{FF2B5EF4-FFF2-40B4-BE49-F238E27FC236}">
                <a16:creationId xmlns:a16="http://schemas.microsoft.com/office/drawing/2014/main" id="{8CF5ACFF-D39E-0640-A8AE-A59C75540200}"/>
              </a:ext>
            </a:extLst>
          </p:cNvPr>
          <p:cNvPicPr>
            <a:picLocks noChangeAspect="1"/>
          </p:cNvPicPr>
          <p:nvPr/>
        </p:nvPicPr>
        <p:blipFill>
          <a:blip r:embed="rId3"/>
          <a:srcRect r="77266"/>
          <a:stretch/>
        </p:blipFill>
        <p:spPr>
          <a:xfrm>
            <a:off x="9311920" y="1890212"/>
            <a:ext cx="2545464" cy="3447440"/>
          </a:xfrm>
          <a:prstGeom prst="rect">
            <a:avLst/>
          </a:prstGeom>
        </p:spPr>
      </p:pic>
      <p:pic>
        <p:nvPicPr>
          <p:cNvPr id="6" name="Picture 5">
            <a:extLst>
              <a:ext uri="{FF2B5EF4-FFF2-40B4-BE49-F238E27FC236}">
                <a16:creationId xmlns:a16="http://schemas.microsoft.com/office/drawing/2014/main" id="{D440ED2E-49EC-A3B4-A452-21DEC6603D20}"/>
              </a:ext>
            </a:extLst>
          </p:cNvPr>
          <p:cNvPicPr>
            <a:picLocks noChangeAspect="1"/>
          </p:cNvPicPr>
          <p:nvPr/>
        </p:nvPicPr>
        <p:blipFill rotWithShape="1">
          <a:blip r:embed="rId4">
            <a:extLst>
              <a:ext uri="{28A0092B-C50C-407E-A947-70E740481C1C}">
                <a14:useLocalDpi xmlns:a14="http://schemas.microsoft.com/office/drawing/2010/main" val="0"/>
              </a:ext>
            </a:extLst>
          </a:blip>
          <a:srcRect l="7624" t="7794" r="7570" b="8851"/>
          <a:stretch/>
        </p:blipFill>
        <p:spPr bwMode="auto">
          <a:xfrm>
            <a:off x="194311" y="2562924"/>
            <a:ext cx="8849252" cy="2102016"/>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AD79469E-B509-6ADA-32F3-BCB5CBCE51B6}"/>
              </a:ext>
            </a:extLst>
          </p:cNvPr>
          <p:cNvSpPr/>
          <p:nvPr/>
        </p:nvSpPr>
        <p:spPr>
          <a:xfrm>
            <a:off x="490194" y="4108757"/>
            <a:ext cx="791851" cy="30033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03108D-7240-3A48-4D06-2A949D83EBD0}"/>
              </a:ext>
            </a:extLst>
          </p:cNvPr>
          <p:cNvSpPr/>
          <p:nvPr/>
        </p:nvSpPr>
        <p:spPr>
          <a:xfrm>
            <a:off x="7716586" y="2839038"/>
            <a:ext cx="1461155" cy="30033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AC0F536-7B21-A91E-14BA-C81557ED02C3}"/>
              </a:ext>
            </a:extLst>
          </p:cNvPr>
          <p:cNvCxnSpPr>
            <a:cxnSpLocks/>
          </p:cNvCxnSpPr>
          <p:nvPr/>
        </p:nvCxnSpPr>
        <p:spPr>
          <a:xfrm flipV="1">
            <a:off x="1929950" y="4260251"/>
            <a:ext cx="5602066" cy="9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FA962FD-5840-A776-E0B7-F66CF96AD706}"/>
              </a:ext>
            </a:extLst>
          </p:cNvPr>
          <p:cNvSpPr/>
          <p:nvPr/>
        </p:nvSpPr>
        <p:spPr>
          <a:xfrm>
            <a:off x="7710417" y="4110086"/>
            <a:ext cx="1461155" cy="30033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8E51B13-1E69-7FD1-03E6-DD859BF56ED7}"/>
              </a:ext>
            </a:extLst>
          </p:cNvPr>
          <p:cNvCxnSpPr>
            <a:cxnSpLocks/>
          </p:cNvCxnSpPr>
          <p:nvPr/>
        </p:nvCxnSpPr>
        <p:spPr>
          <a:xfrm>
            <a:off x="8440994" y="3203866"/>
            <a:ext cx="0" cy="83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82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1C977-35F8-085B-24C1-881268BB45EB}"/>
              </a:ext>
            </a:extLst>
          </p:cNvPr>
          <p:cNvSpPr>
            <a:spLocks noGrp="1"/>
          </p:cNvSpPr>
          <p:nvPr>
            <p:ph type="title"/>
          </p:nvPr>
        </p:nvSpPr>
        <p:spPr/>
        <p:txBody>
          <a:bodyPr/>
          <a:lstStyle/>
          <a:p>
            <a:r>
              <a:rPr lang="en-US"/>
              <a:t>Transportation Assets</a:t>
            </a:r>
          </a:p>
        </p:txBody>
      </p:sp>
      <p:pic>
        <p:nvPicPr>
          <p:cNvPr id="5" name="Picture 4" descr="A group of trains and rail roads&#10;&#10;AI-generated content may be incorrect.">
            <a:extLst>
              <a:ext uri="{FF2B5EF4-FFF2-40B4-BE49-F238E27FC236}">
                <a16:creationId xmlns:a16="http://schemas.microsoft.com/office/drawing/2014/main" id="{45ECC421-C689-D26A-D605-7E8C4AC9AA82}"/>
              </a:ext>
            </a:extLst>
          </p:cNvPr>
          <p:cNvPicPr>
            <a:picLocks noChangeAspect="1"/>
          </p:cNvPicPr>
          <p:nvPr/>
        </p:nvPicPr>
        <p:blipFill>
          <a:blip r:embed="rId3"/>
          <a:stretch>
            <a:fillRect/>
          </a:stretch>
        </p:blipFill>
        <p:spPr>
          <a:xfrm>
            <a:off x="1030704" y="1958708"/>
            <a:ext cx="9901990" cy="2940584"/>
          </a:xfrm>
          <a:prstGeom prst="rect">
            <a:avLst/>
          </a:prstGeom>
        </p:spPr>
      </p:pic>
      <p:sp>
        <p:nvSpPr>
          <p:cNvPr id="4" name="TextBox 3">
            <a:extLst>
              <a:ext uri="{FF2B5EF4-FFF2-40B4-BE49-F238E27FC236}">
                <a16:creationId xmlns:a16="http://schemas.microsoft.com/office/drawing/2014/main" id="{90B1646E-88A2-9C8A-E5FD-920992C43A86}"/>
              </a:ext>
            </a:extLst>
          </p:cNvPr>
          <p:cNvSpPr txBox="1"/>
          <p:nvPr/>
        </p:nvSpPr>
        <p:spPr>
          <a:xfrm>
            <a:off x="3505200" y="4102100"/>
            <a:ext cx="1295400" cy="738664"/>
          </a:xfrm>
          <a:prstGeom prst="rect">
            <a:avLst/>
          </a:prstGeom>
          <a:solidFill>
            <a:schemeClr val="bg1"/>
          </a:solidFill>
        </p:spPr>
        <p:txBody>
          <a:bodyPr wrap="square" lIns="0" tIns="0" rIns="0" bIns="0" rtlCol="0">
            <a:spAutoFit/>
          </a:bodyPr>
          <a:lstStyle/>
          <a:p>
            <a:pPr algn="ctr"/>
            <a:r>
              <a:rPr lang="en-US" sz="1600" b="1">
                <a:latin typeface="Calibri" panose="020F0502020204030204" pitchFamily="34" charset="0"/>
                <a:ea typeface="Calibri" panose="020F0502020204030204" pitchFamily="34" charset="0"/>
                <a:cs typeface="Calibri" panose="020F0502020204030204" pitchFamily="34" charset="0"/>
              </a:rPr>
              <a:t>TRANSIT NETWORK &amp; BUS YARDS</a:t>
            </a:r>
          </a:p>
        </p:txBody>
      </p:sp>
      <p:sp>
        <p:nvSpPr>
          <p:cNvPr id="6" name="TextBox 5">
            <a:extLst>
              <a:ext uri="{FF2B5EF4-FFF2-40B4-BE49-F238E27FC236}">
                <a16:creationId xmlns:a16="http://schemas.microsoft.com/office/drawing/2014/main" id="{B30F26F1-724A-B443-321D-5BC522C59387}"/>
              </a:ext>
            </a:extLst>
          </p:cNvPr>
          <p:cNvSpPr txBox="1"/>
          <p:nvPr/>
        </p:nvSpPr>
        <p:spPr>
          <a:xfrm>
            <a:off x="5209829" y="4258262"/>
            <a:ext cx="1543739" cy="246221"/>
          </a:xfrm>
          <a:prstGeom prst="rect">
            <a:avLst/>
          </a:prstGeom>
          <a:solidFill>
            <a:schemeClr val="bg1"/>
          </a:solidFill>
        </p:spPr>
        <p:txBody>
          <a:bodyPr wrap="square" lIns="0" tIns="0" rIns="0" bIns="0" rtlCol="0">
            <a:spAutoFit/>
          </a:bodyPr>
          <a:lstStyle/>
          <a:p>
            <a:pPr algn="ctr"/>
            <a:r>
              <a:rPr lang="en-US" sz="1600" b="1">
                <a:latin typeface="Calibri" panose="020F0502020204030204" pitchFamily="34" charset="0"/>
                <a:ea typeface="Calibri" panose="020F0502020204030204" pitchFamily="34" charset="0"/>
                <a:cs typeface="Calibri" panose="020F0502020204030204" pitchFamily="34" charset="0"/>
              </a:rPr>
              <a:t>RAIL NETWORK</a:t>
            </a:r>
          </a:p>
        </p:txBody>
      </p:sp>
    </p:spTree>
    <p:extLst>
      <p:ext uri="{BB962C8B-B14F-4D97-AF65-F5344CB8AC3E}">
        <p14:creationId xmlns:p14="http://schemas.microsoft.com/office/powerpoint/2010/main" val="365534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25F01-EA29-8B16-59E0-5BDB51E84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F30DE-D6A5-674C-A699-4F22D1126CC1}"/>
              </a:ext>
            </a:extLst>
          </p:cNvPr>
          <p:cNvSpPr>
            <a:spLocks noGrp="1"/>
          </p:cNvSpPr>
          <p:nvPr>
            <p:ph type="title"/>
          </p:nvPr>
        </p:nvSpPr>
        <p:spPr/>
        <p:txBody>
          <a:bodyPr/>
          <a:lstStyle/>
          <a:p>
            <a:r>
              <a:rPr lang="en-US"/>
              <a:t>Risks to Transportation Assets</a:t>
            </a:r>
          </a:p>
        </p:txBody>
      </p:sp>
      <p:pic>
        <p:nvPicPr>
          <p:cNvPr id="5" name="Picture 4" descr="A group of trains and rail roads&#10;&#10;AI-generated content may be incorrect.">
            <a:extLst>
              <a:ext uri="{FF2B5EF4-FFF2-40B4-BE49-F238E27FC236}">
                <a16:creationId xmlns:a16="http://schemas.microsoft.com/office/drawing/2014/main" id="{D443DB9F-C2EF-3B66-0C40-3489148D72CA}"/>
              </a:ext>
            </a:extLst>
          </p:cNvPr>
          <p:cNvPicPr>
            <a:picLocks noChangeAspect="1"/>
          </p:cNvPicPr>
          <p:nvPr/>
        </p:nvPicPr>
        <p:blipFill>
          <a:blip r:embed="rId3"/>
          <a:srcRect r="79111"/>
          <a:stretch/>
        </p:blipFill>
        <p:spPr>
          <a:xfrm>
            <a:off x="391673" y="1247508"/>
            <a:ext cx="1564135" cy="2223607"/>
          </a:xfrm>
          <a:prstGeom prst="rect">
            <a:avLst/>
          </a:prstGeom>
        </p:spPr>
      </p:pic>
      <p:sp>
        <p:nvSpPr>
          <p:cNvPr id="6" name="Text Placeholder 3">
            <a:extLst>
              <a:ext uri="{FF2B5EF4-FFF2-40B4-BE49-F238E27FC236}">
                <a16:creationId xmlns:a16="http://schemas.microsoft.com/office/drawing/2014/main" id="{26CEC3DF-EFEA-BEAF-C229-74D08C87B180}"/>
              </a:ext>
            </a:extLst>
          </p:cNvPr>
          <p:cNvSpPr>
            <a:spLocks noGrp="1"/>
          </p:cNvSpPr>
          <p:nvPr>
            <p:ph type="body" sz="quarter" idx="10"/>
          </p:nvPr>
        </p:nvSpPr>
        <p:spPr>
          <a:xfrm>
            <a:off x="2408838" y="1822980"/>
            <a:ext cx="8365470" cy="1271230"/>
          </a:xfrm>
        </p:spPr>
        <p:txBody>
          <a:bodyPr/>
          <a:lstStyle/>
          <a:p>
            <a:pPr marR="0" lvl="0">
              <a:lnSpc>
                <a:spcPct val="100000"/>
              </a:lnSpc>
              <a:spcAft>
                <a:spcPts val="800"/>
              </a:spcAft>
              <a:buSzPts val="1000"/>
              <a:tabLst>
                <a:tab pos="457200" algn="l"/>
              </a:tabLst>
            </a:pPr>
            <a:r>
              <a:rPr lang="en-US" sz="2000" b="1">
                <a:latin typeface="Times New Roman" panose="02020603050405020304" pitchFamily="18" charset="0"/>
                <a:ea typeface="SimSun" panose="02010600030101010101" pitchFamily="2" charset="-122"/>
                <a:cs typeface="Gautami" panose="020B0502040204020203" pitchFamily="34" charset="0"/>
              </a:rPr>
              <a:t>Roads &amp; Bridges</a:t>
            </a:r>
          </a:p>
          <a:p>
            <a:pPr marL="285750" marR="0" lvl="0" indent="-285750">
              <a:lnSpc>
                <a:spcPct val="100000"/>
              </a:lnSpc>
              <a:spcAft>
                <a:spcPts val="800"/>
              </a:spcAft>
              <a:buSzPts val="1000"/>
              <a:buFont typeface="Arial" panose="020B0604020202020204" pitchFamily="34" charset="0"/>
              <a:buChar char="•"/>
              <a:tabLst>
                <a:tab pos="457200" algn="l"/>
              </a:tabLst>
            </a:pPr>
            <a:r>
              <a:rPr lang="en-US" sz="2000">
                <a:solidFill>
                  <a:srgbClr val="C51313"/>
                </a:solidFill>
                <a:latin typeface="Times New Roman" panose="02020603050405020304" pitchFamily="18" charset="0"/>
                <a:ea typeface="SimSun" panose="02010600030101010101" pitchFamily="2" charset="-122"/>
                <a:cs typeface="Gautami" panose="020B0502040204020203" pitchFamily="34" charset="0"/>
              </a:rPr>
              <a:t>Wildfire</a:t>
            </a:r>
            <a:r>
              <a:rPr lang="en-US" sz="2000">
                <a:effectLst/>
                <a:latin typeface="Times New Roman" panose="02020603050405020304" pitchFamily="18" charset="0"/>
                <a:ea typeface="SimSun" panose="02010600030101010101" pitchFamily="2" charset="-122"/>
                <a:cs typeface="Gautami" panose="020B0502040204020203" pitchFamily="34" charset="0"/>
              </a:rPr>
              <a:t> and </a:t>
            </a:r>
            <a:r>
              <a:rPr lang="en-US" sz="2000">
                <a:solidFill>
                  <a:srgbClr val="91967D"/>
                </a:solidFill>
                <a:effectLst/>
                <a:latin typeface="Times New Roman" panose="02020603050405020304" pitchFamily="18" charset="0"/>
                <a:ea typeface="SimSun" panose="02010600030101010101" pitchFamily="2" charset="-122"/>
                <a:cs typeface="Gautami" panose="020B0502040204020203" pitchFamily="34" charset="0"/>
              </a:rPr>
              <a:t>landslides</a:t>
            </a:r>
            <a:r>
              <a:rPr lang="en-US" sz="2000">
                <a:effectLst/>
                <a:latin typeface="Times New Roman" panose="02020603050405020304" pitchFamily="18" charset="0"/>
                <a:ea typeface="SimSun" panose="02010600030101010101" pitchFamily="2" charset="-122"/>
                <a:cs typeface="Gautami" panose="020B0502040204020203" pitchFamily="34" charset="0"/>
              </a:rPr>
              <a:t> impact mountainous roads </a:t>
            </a:r>
          </a:p>
          <a:p>
            <a:pPr marL="285750" marR="0" lvl="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latin typeface="Times New Roman" panose="02020603050405020304" pitchFamily="18" charset="0"/>
                <a:ea typeface="SimSun" panose="02010600030101010101" pitchFamily="2" charset="-122"/>
                <a:cs typeface="Gautami" panose="020B0502040204020203" pitchFamily="34" charset="0"/>
              </a:rPr>
              <a:t>Flooding</a:t>
            </a:r>
            <a:r>
              <a:rPr lang="en-US" sz="2000">
                <a:effectLst/>
                <a:latin typeface="Times New Roman" panose="02020603050405020304" pitchFamily="18" charset="0"/>
                <a:ea typeface="SimSun" panose="02010600030101010101" pitchFamily="2" charset="-122"/>
                <a:cs typeface="Gautami" panose="020B0502040204020203" pitchFamily="34" charset="0"/>
              </a:rPr>
              <a:t> impacts the inland valley</a:t>
            </a:r>
          </a:p>
          <a:p>
            <a:endParaRPr lang="en-US"/>
          </a:p>
        </p:txBody>
      </p:sp>
      <p:grpSp>
        <p:nvGrpSpPr>
          <p:cNvPr id="11" name="Group 10">
            <a:extLst>
              <a:ext uri="{FF2B5EF4-FFF2-40B4-BE49-F238E27FC236}">
                <a16:creationId xmlns:a16="http://schemas.microsoft.com/office/drawing/2014/main" id="{3D2B1D39-FF6F-E759-0726-E32A47D6BEC8}"/>
              </a:ext>
            </a:extLst>
          </p:cNvPr>
          <p:cNvGrpSpPr/>
          <p:nvPr/>
        </p:nvGrpSpPr>
        <p:grpSpPr>
          <a:xfrm>
            <a:off x="504575" y="3457207"/>
            <a:ext cx="1571750" cy="2382930"/>
            <a:chOff x="1463040" y="3377739"/>
            <a:chExt cx="1314736" cy="1861440"/>
          </a:xfrm>
        </p:grpSpPr>
        <p:pic>
          <p:nvPicPr>
            <p:cNvPr id="7" name="Picture 6" descr="A group of trains and rail roads&#10;&#10;AI-generated content may be incorrect.">
              <a:extLst>
                <a:ext uri="{FF2B5EF4-FFF2-40B4-BE49-F238E27FC236}">
                  <a16:creationId xmlns:a16="http://schemas.microsoft.com/office/drawing/2014/main" id="{32444B47-DDD5-DEB4-E1CC-BF2C6D661667}"/>
                </a:ext>
              </a:extLst>
            </p:cNvPr>
            <p:cNvPicPr>
              <a:picLocks noChangeAspect="1"/>
            </p:cNvPicPr>
            <p:nvPr/>
          </p:nvPicPr>
          <p:blipFill>
            <a:blip r:embed="rId3"/>
            <a:srcRect l="20609" r="58782"/>
            <a:stretch/>
          </p:blipFill>
          <p:spPr>
            <a:xfrm>
              <a:off x="1463040" y="3377739"/>
              <a:ext cx="1291813" cy="1861440"/>
            </a:xfrm>
            <a:prstGeom prst="rect">
              <a:avLst/>
            </a:prstGeom>
          </p:spPr>
        </p:pic>
        <p:sp>
          <p:nvSpPr>
            <p:cNvPr id="9" name="TextBox 8">
              <a:extLst>
                <a:ext uri="{FF2B5EF4-FFF2-40B4-BE49-F238E27FC236}">
                  <a16:creationId xmlns:a16="http://schemas.microsoft.com/office/drawing/2014/main" id="{1B502A73-B68D-1C0E-29EF-7411530F2647}"/>
                </a:ext>
              </a:extLst>
            </p:cNvPr>
            <p:cNvSpPr txBox="1"/>
            <p:nvPr/>
          </p:nvSpPr>
          <p:spPr>
            <a:xfrm>
              <a:off x="1496292" y="4815843"/>
              <a:ext cx="1281484" cy="377207"/>
            </a:xfrm>
            <a:prstGeom prst="rect">
              <a:avLst/>
            </a:prstGeom>
            <a:solidFill>
              <a:srgbClr val="FFFFFF"/>
            </a:solidFill>
          </p:spPr>
          <p:txBody>
            <a:bodyPr wrap="square" lIns="0" tIns="0" rIns="0" bIns="0" rtlCol="0">
              <a:spAutoFit/>
            </a:bodyPr>
            <a:lstStyle/>
            <a:p>
              <a:pPr algn="l"/>
              <a:r>
                <a:rPr lang="en-US" sz="1100" b="1">
                  <a:latin typeface="Aptos" panose="020B0004020202020204" pitchFamily="34" charset="0"/>
                </a:rPr>
                <a:t>TRANSIT NETWORK AND BUS YARDS</a:t>
              </a:r>
            </a:p>
            <a:p>
              <a:pPr algn="l"/>
              <a:endParaRPr lang="en-US" sz="1100" b="1">
                <a:latin typeface="Aptos" panose="020B0004020202020204" pitchFamily="34" charset="0"/>
              </a:endParaRPr>
            </a:p>
          </p:txBody>
        </p:sp>
      </p:grpSp>
      <p:sp>
        <p:nvSpPr>
          <p:cNvPr id="10" name="Text Placeholder 3">
            <a:extLst>
              <a:ext uri="{FF2B5EF4-FFF2-40B4-BE49-F238E27FC236}">
                <a16:creationId xmlns:a16="http://schemas.microsoft.com/office/drawing/2014/main" id="{09B07F79-E7DD-9D2B-0436-E45B4DF5D54E}"/>
              </a:ext>
            </a:extLst>
          </p:cNvPr>
          <p:cNvSpPr txBox="1">
            <a:spLocks/>
          </p:cNvSpPr>
          <p:nvPr/>
        </p:nvSpPr>
        <p:spPr>
          <a:xfrm>
            <a:off x="2408837" y="3457206"/>
            <a:ext cx="9021763" cy="1450550"/>
          </a:xfrm>
          <a:prstGeom prst="rect">
            <a:avLst/>
          </a:prstGeom>
        </p:spPr>
        <p:txBody>
          <a:bodyPr vert="horz" lIns="0" tIns="0" rIns="0" bIns="0" rtlCol="0">
            <a:noAutofit/>
          </a:bodyPr>
          <a:lstStyle>
            <a:lvl1pPr marL="0" indent="0" algn="l" defTabSz="914400" rtl="0" eaLnBrk="1" latinLnBrk="0" hangingPunct="1">
              <a:lnSpc>
                <a:spcPts val="3200"/>
              </a:lnSpc>
              <a:spcBef>
                <a:spcPts val="0"/>
              </a:spcBef>
              <a:spcAft>
                <a:spcPts val="600"/>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accent1"/>
                </a:solidFill>
                <a:latin typeface="+mn-lt"/>
                <a:ea typeface="+mn-ea"/>
                <a:cs typeface="+mn-cs"/>
              </a:defRPr>
            </a:lvl2pPr>
            <a:lvl3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ts val="3200"/>
              </a:lnSpc>
              <a:spcBef>
                <a:spcPts val="0"/>
              </a:spcBef>
              <a:spcAft>
                <a:spcPts val="1200"/>
              </a:spcAft>
              <a:buFont typeface="Arial" panose="020B0604020202020204" pitchFamily="34" charset="0"/>
              <a:buChar char="​"/>
              <a:defRPr sz="2800" b="0" kern="1200">
                <a:solidFill>
                  <a:schemeClr val="accent1"/>
                </a:solidFill>
                <a:latin typeface="+mn-lt"/>
                <a:ea typeface="+mn-ea"/>
                <a:cs typeface="Arial" panose="020B0604020202020204" pitchFamily="34" charset="0"/>
              </a:defRPr>
            </a:lvl4pPr>
            <a:lvl5pPr marL="0" indent="0" algn="l" defTabSz="914400" rtl="0" eaLnBrk="1" latinLnBrk="0" hangingPunct="1">
              <a:lnSpc>
                <a:spcPts val="3200"/>
              </a:lnSpc>
              <a:spcBef>
                <a:spcPts val="0"/>
              </a:spcBef>
              <a:spcAft>
                <a:spcPts val="1200"/>
              </a:spcAft>
              <a:buFont typeface="Arial" panose="020B0604020202020204" pitchFamily="34" charset="0"/>
              <a:buNone/>
              <a:defRPr sz="2800" b="0" kern="1200">
                <a:solidFill>
                  <a:schemeClr val="tx1"/>
                </a:solidFill>
                <a:latin typeface="+mn-lt"/>
                <a:ea typeface="+mn-ea"/>
                <a:cs typeface="+mn-cs"/>
              </a:defRPr>
            </a:lvl5pPr>
            <a:lvl6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accent1"/>
                </a:solidFill>
                <a:latin typeface="+mn-lt"/>
                <a:ea typeface="+mn-ea"/>
                <a:cs typeface="+mn-cs"/>
              </a:defRPr>
            </a:lvl6pPr>
            <a:lvl7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7pPr>
            <a:lvl8pPr marL="0" indent="0" algn="l" defTabSz="914400" rtl="0" eaLnBrk="1" latinLnBrk="0" hangingPunct="1">
              <a:lnSpc>
                <a:spcPts val="3200"/>
              </a:lnSpc>
              <a:spcBef>
                <a:spcPts val="0"/>
              </a:spcBef>
              <a:spcAft>
                <a:spcPts val="1200"/>
              </a:spcAft>
              <a:buFont typeface="Arial" panose="020B0604020202020204" pitchFamily="34" charset="0"/>
              <a:buNone/>
              <a:defRPr lang="en-GB" sz="2800" b="0" kern="1200" dirty="0" smtClean="0">
                <a:solidFill>
                  <a:schemeClr val="tx2"/>
                </a:solidFill>
                <a:latin typeface="+mn-lt"/>
                <a:ea typeface="+mn-ea"/>
                <a:cs typeface="+mn-cs"/>
              </a:defRPr>
            </a:lvl8pPr>
            <a:lvl9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9pPr>
          </a:lstStyle>
          <a:p>
            <a:pPr>
              <a:lnSpc>
                <a:spcPct val="100000"/>
              </a:lnSpc>
              <a:spcAft>
                <a:spcPts val="800"/>
              </a:spcAft>
              <a:buSzPts val="1000"/>
              <a:tabLst>
                <a:tab pos="457200" algn="l"/>
              </a:tabLst>
            </a:pPr>
            <a:r>
              <a:rPr lang="en-US" sz="2000" b="1">
                <a:latin typeface="Times New Roman" panose="02020603050405020304" pitchFamily="18" charset="0"/>
                <a:ea typeface="SimSun" panose="02010600030101010101" pitchFamily="2" charset="-122"/>
                <a:cs typeface="Gautami" panose="020B0502040204020203" pitchFamily="34" charset="0"/>
              </a:rPr>
              <a:t>Transit network</a:t>
            </a:r>
          </a:p>
          <a:p>
            <a:pPr marL="28575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latin typeface="Times New Roman" panose="02020603050405020304" pitchFamily="18" charset="0"/>
                <a:ea typeface="SimSun" panose="02010600030101010101" pitchFamily="2" charset="-122"/>
                <a:cs typeface="Gautami" panose="020B0502040204020203" pitchFamily="34" charset="0"/>
              </a:rPr>
              <a:t>Flooding</a:t>
            </a:r>
            <a:r>
              <a:rPr lang="en-US" sz="2000">
                <a:latin typeface="Times New Roman" panose="02020603050405020304" pitchFamily="18" charset="0"/>
                <a:ea typeface="SimSun" panose="02010600030101010101" pitchFamily="2" charset="-122"/>
                <a:cs typeface="Gautami" panose="020B0502040204020203" pitchFamily="34" charset="0"/>
              </a:rPr>
              <a:t> primarily impacts urban transit service served by FAX (i.e. routes 1, 28, 38)</a:t>
            </a:r>
          </a:p>
          <a:p>
            <a:pPr marL="285750" indent="-285750">
              <a:lnSpc>
                <a:spcPct val="100000"/>
              </a:lnSpc>
              <a:spcAft>
                <a:spcPts val="800"/>
              </a:spcAft>
              <a:buSzPts val="1000"/>
              <a:buFont typeface="Arial" panose="020B0604020202020204" pitchFamily="34" charset="0"/>
              <a:buChar char="•"/>
              <a:tabLst>
                <a:tab pos="457200" algn="l"/>
              </a:tabLst>
            </a:pPr>
            <a:r>
              <a:rPr lang="en-US" sz="2000">
                <a:latin typeface="Times New Roman" panose="02020603050405020304" pitchFamily="18" charset="0"/>
                <a:ea typeface="SimSun" panose="02010600030101010101" pitchFamily="2" charset="-122"/>
                <a:cs typeface="Gautami" panose="020B0502040204020203" pitchFamily="34" charset="0"/>
              </a:rPr>
              <a:t>Rural transit service (i.e. Coalinga Intercity Transit &amp; Westside Transit Routes) is susceptible to </a:t>
            </a:r>
            <a:r>
              <a:rPr lang="en-US" sz="2000">
                <a:solidFill>
                  <a:srgbClr val="C51313"/>
                </a:solidFill>
                <a:latin typeface="Times New Roman" panose="02020603050405020304" pitchFamily="18" charset="0"/>
                <a:ea typeface="SimSun" panose="02010600030101010101" pitchFamily="2" charset="-122"/>
                <a:cs typeface="Gautami" panose="020B0502040204020203" pitchFamily="34" charset="0"/>
              </a:rPr>
              <a:t>wildfire</a:t>
            </a:r>
            <a:r>
              <a:rPr lang="en-US" sz="2000">
                <a:latin typeface="Times New Roman" panose="02020603050405020304" pitchFamily="18" charset="0"/>
                <a:ea typeface="SimSun" panose="02010600030101010101" pitchFamily="2" charset="-122"/>
                <a:cs typeface="Gautami" panose="020B0502040204020203" pitchFamily="34" charset="0"/>
              </a:rPr>
              <a:t> risk.</a:t>
            </a:r>
          </a:p>
          <a:p>
            <a:pPr marL="285750" indent="-285750">
              <a:lnSpc>
                <a:spcPct val="100000"/>
              </a:lnSpc>
              <a:spcAft>
                <a:spcPts val="800"/>
              </a:spcAft>
              <a:buSzPts val="1000"/>
              <a:buFont typeface="Arial" panose="020B0604020202020204" pitchFamily="34" charset="0"/>
              <a:buChar char="•"/>
              <a:tabLst>
                <a:tab pos="457200" algn="l"/>
              </a:tabLst>
            </a:pPr>
            <a:endParaRPr lang="en-US" sz="1800">
              <a:latin typeface="Times New Roman" panose="02020603050405020304" pitchFamily="18" charset="0"/>
              <a:ea typeface="SimSun" panose="02010600030101010101" pitchFamily="2" charset="-122"/>
              <a:cs typeface="Gautami" panose="020B0502040204020203" pitchFamily="34" charset="0"/>
            </a:endParaRPr>
          </a:p>
          <a:p>
            <a:pPr>
              <a:lnSpc>
                <a:spcPct val="100000"/>
              </a:lnSpc>
              <a:spcAft>
                <a:spcPts val="800"/>
              </a:spcAft>
              <a:buSzPts val="1000"/>
              <a:tabLst>
                <a:tab pos="457200" algn="l"/>
              </a:tabLst>
            </a:pPr>
            <a:r>
              <a:rPr lang="en-US" sz="2000" b="1">
                <a:latin typeface="Times New Roman" panose="02020603050405020304" pitchFamily="18" charset="0"/>
                <a:ea typeface="SimSun" panose="02010600030101010101" pitchFamily="2" charset="-122"/>
                <a:cs typeface="Gautami" panose="020B0502040204020203" pitchFamily="34" charset="0"/>
              </a:rPr>
              <a:t>Bus yards</a:t>
            </a:r>
          </a:p>
          <a:p>
            <a:pPr marL="28575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latin typeface="Times New Roman" panose="02020603050405020304" pitchFamily="18" charset="0"/>
                <a:ea typeface="SimSun" panose="02010600030101010101" pitchFamily="2" charset="-122"/>
                <a:cs typeface="Gautami" panose="020B0502040204020203" pitchFamily="34" charset="0"/>
              </a:rPr>
              <a:t>Flooding</a:t>
            </a:r>
            <a:r>
              <a:rPr lang="en-US" sz="2000">
                <a:latin typeface="Times New Roman" panose="02020603050405020304" pitchFamily="18" charset="0"/>
                <a:ea typeface="SimSun" panose="02010600030101010101" pitchFamily="2" charset="-122"/>
                <a:cs typeface="Gautami" panose="020B0502040204020203" pitchFamily="34" charset="0"/>
              </a:rPr>
              <a:t> has the potential to impact ~25% of bus yards, with the highest risk at Firebaugh Bus Yard 1, Coalinga Bus Yard, and Orange Cove Bus Yard. </a:t>
            </a:r>
            <a:endParaRPr lang="en-US" sz="2000"/>
          </a:p>
        </p:txBody>
      </p:sp>
    </p:spTree>
    <p:extLst>
      <p:ext uri="{BB962C8B-B14F-4D97-AF65-F5344CB8AC3E}">
        <p14:creationId xmlns:p14="http://schemas.microsoft.com/office/powerpoint/2010/main" val="311975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241B-DDED-26CB-B53C-C865247556B3}"/>
            </a:ext>
          </a:extLst>
        </p:cNvPr>
        <p:cNvGrpSpPr/>
        <p:nvPr/>
      </p:nvGrpSpPr>
      <p:grpSpPr>
        <a:xfrm>
          <a:off x="0" y="0"/>
          <a:ext cx="0" cy="0"/>
          <a:chOff x="0" y="0"/>
          <a:chExt cx="0" cy="0"/>
        </a:xfrm>
      </p:grpSpPr>
      <p:pic>
        <p:nvPicPr>
          <p:cNvPr id="12" name="Picture 11" descr="A group of trains and rail roads&#10;&#10;AI-generated content may be incorrect.">
            <a:extLst>
              <a:ext uri="{FF2B5EF4-FFF2-40B4-BE49-F238E27FC236}">
                <a16:creationId xmlns:a16="http://schemas.microsoft.com/office/drawing/2014/main" id="{7AB77A2F-50BE-6B42-E7F6-C45DB25E5B06}"/>
              </a:ext>
            </a:extLst>
          </p:cNvPr>
          <p:cNvPicPr>
            <a:picLocks noChangeAspect="1"/>
          </p:cNvPicPr>
          <p:nvPr/>
        </p:nvPicPr>
        <p:blipFill>
          <a:blip r:embed="rId3"/>
          <a:srcRect l="60626" t="4012" r="20309" b="-4012"/>
          <a:stretch/>
        </p:blipFill>
        <p:spPr>
          <a:xfrm>
            <a:off x="1501833" y="1666629"/>
            <a:ext cx="1195017" cy="1861440"/>
          </a:xfrm>
          <a:prstGeom prst="rect">
            <a:avLst/>
          </a:prstGeom>
        </p:spPr>
      </p:pic>
      <p:sp>
        <p:nvSpPr>
          <p:cNvPr id="2" name="Title 1">
            <a:extLst>
              <a:ext uri="{FF2B5EF4-FFF2-40B4-BE49-F238E27FC236}">
                <a16:creationId xmlns:a16="http://schemas.microsoft.com/office/drawing/2014/main" id="{298A1216-38FC-8645-93B4-5D6547516DBB}"/>
              </a:ext>
            </a:extLst>
          </p:cNvPr>
          <p:cNvSpPr>
            <a:spLocks noGrp="1"/>
          </p:cNvSpPr>
          <p:nvPr>
            <p:ph type="title"/>
          </p:nvPr>
        </p:nvSpPr>
        <p:spPr/>
        <p:txBody>
          <a:bodyPr/>
          <a:lstStyle/>
          <a:p>
            <a:r>
              <a:rPr lang="en-US"/>
              <a:t>Risks to Transportation Assets</a:t>
            </a:r>
          </a:p>
        </p:txBody>
      </p:sp>
      <p:sp>
        <p:nvSpPr>
          <p:cNvPr id="3" name="Subtitle 2">
            <a:extLst>
              <a:ext uri="{FF2B5EF4-FFF2-40B4-BE49-F238E27FC236}">
                <a16:creationId xmlns:a16="http://schemas.microsoft.com/office/drawing/2014/main" id="{2CCA4941-E9D6-9A20-E24D-8747111620B6}"/>
              </a:ext>
            </a:extLst>
          </p:cNvPr>
          <p:cNvSpPr>
            <a:spLocks noGrp="1"/>
          </p:cNvSpPr>
          <p:nvPr>
            <p:ph type="subTitle" idx="1"/>
          </p:nvPr>
        </p:nvSpPr>
        <p:spPr/>
        <p:txBody>
          <a:bodyPr/>
          <a:lstStyle/>
          <a:p>
            <a:endParaRPr lang="en-US"/>
          </a:p>
        </p:txBody>
      </p:sp>
      <p:pic>
        <p:nvPicPr>
          <p:cNvPr id="5" name="Picture 4" descr="A group of trains and rail roads&#10;&#10;AI-generated content may be incorrect.">
            <a:extLst>
              <a:ext uri="{FF2B5EF4-FFF2-40B4-BE49-F238E27FC236}">
                <a16:creationId xmlns:a16="http://schemas.microsoft.com/office/drawing/2014/main" id="{24B5A0C1-EE55-7DF9-C50B-2F5163750E0C}"/>
              </a:ext>
            </a:extLst>
          </p:cNvPr>
          <p:cNvPicPr>
            <a:picLocks noChangeAspect="1"/>
          </p:cNvPicPr>
          <p:nvPr/>
        </p:nvPicPr>
        <p:blipFill>
          <a:blip r:embed="rId3"/>
          <a:srcRect l="40501" t="14585" r="38610" b="-2560"/>
          <a:stretch/>
        </p:blipFill>
        <p:spPr>
          <a:xfrm>
            <a:off x="1444651" y="3530137"/>
            <a:ext cx="1309379" cy="1637609"/>
          </a:xfrm>
          <a:prstGeom prst="rect">
            <a:avLst/>
          </a:prstGeom>
        </p:spPr>
      </p:pic>
      <p:sp>
        <p:nvSpPr>
          <p:cNvPr id="6" name="Text Placeholder 3">
            <a:extLst>
              <a:ext uri="{FF2B5EF4-FFF2-40B4-BE49-F238E27FC236}">
                <a16:creationId xmlns:a16="http://schemas.microsoft.com/office/drawing/2014/main" id="{0F8DA7FA-49C8-E61A-2830-C5DB28FF58B5}"/>
              </a:ext>
            </a:extLst>
          </p:cNvPr>
          <p:cNvSpPr>
            <a:spLocks noGrp="1"/>
          </p:cNvSpPr>
          <p:nvPr>
            <p:ph type="body" sz="quarter" idx="10"/>
          </p:nvPr>
        </p:nvSpPr>
        <p:spPr>
          <a:xfrm>
            <a:off x="3205609" y="3600659"/>
            <a:ext cx="7160693" cy="1271230"/>
          </a:xfrm>
        </p:spPr>
        <p:txBody>
          <a:bodyPr/>
          <a:lstStyle/>
          <a:p>
            <a:pPr marL="285750" marR="0" lvl="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latin typeface="Times New Roman" panose="02020603050405020304" pitchFamily="18" charset="0"/>
                <a:ea typeface="SimSun" panose="02010600030101010101" pitchFamily="2" charset="-122"/>
                <a:cs typeface="Gautami" panose="020B0502040204020203" pitchFamily="34" charset="0"/>
              </a:rPr>
              <a:t>Flood</a:t>
            </a:r>
            <a:r>
              <a:rPr lang="en-US" sz="2000">
                <a:effectLst/>
                <a:latin typeface="Times New Roman" panose="02020603050405020304" pitchFamily="18" charset="0"/>
                <a:ea typeface="SimSun" panose="02010600030101010101" pitchFamily="2" charset="-122"/>
                <a:cs typeface="Gautami" panose="020B0502040204020203" pitchFamily="34" charset="0"/>
              </a:rPr>
              <a:t> impacts are concentrated along the main lines through the City of Fresno and the branch lines in western Fresno County.  </a:t>
            </a:r>
          </a:p>
          <a:p>
            <a:endParaRPr lang="en-US" sz="2000"/>
          </a:p>
        </p:txBody>
      </p:sp>
      <p:pic>
        <p:nvPicPr>
          <p:cNvPr id="7" name="Picture 6" descr="A group of trains and rail roads&#10;&#10;AI-generated content may be incorrect.">
            <a:extLst>
              <a:ext uri="{FF2B5EF4-FFF2-40B4-BE49-F238E27FC236}">
                <a16:creationId xmlns:a16="http://schemas.microsoft.com/office/drawing/2014/main" id="{2E93A301-725A-7A32-D2B2-1786640DC84F}"/>
              </a:ext>
            </a:extLst>
          </p:cNvPr>
          <p:cNvPicPr>
            <a:picLocks noChangeAspect="1"/>
          </p:cNvPicPr>
          <p:nvPr/>
        </p:nvPicPr>
        <p:blipFill>
          <a:blip r:embed="rId3"/>
          <a:srcRect l="79476" t="214" r="-85" b="-214"/>
          <a:stretch/>
        </p:blipFill>
        <p:spPr>
          <a:xfrm>
            <a:off x="1463040" y="4912824"/>
            <a:ext cx="1291813" cy="1861440"/>
          </a:xfrm>
          <a:prstGeom prst="rect">
            <a:avLst/>
          </a:prstGeom>
        </p:spPr>
      </p:pic>
      <p:sp>
        <p:nvSpPr>
          <p:cNvPr id="10" name="Text Placeholder 3">
            <a:extLst>
              <a:ext uri="{FF2B5EF4-FFF2-40B4-BE49-F238E27FC236}">
                <a16:creationId xmlns:a16="http://schemas.microsoft.com/office/drawing/2014/main" id="{CE9870C8-82B9-33BC-435A-02119683E811}"/>
              </a:ext>
            </a:extLst>
          </p:cNvPr>
          <p:cNvSpPr txBox="1">
            <a:spLocks/>
          </p:cNvSpPr>
          <p:nvPr/>
        </p:nvSpPr>
        <p:spPr>
          <a:xfrm>
            <a:off x="3205609" y="5105570"/>
            <a:ext cx="8526420" cy="4354513"/>
          </a:xfrm>
          <a:prstGeom prst="rect">
            <a:avLst/>
          </a:prstGeom>
        </p:spPr>
        <p:txBody>
          <a:bodyPr vert="horz" lIns="0" tIns="0" rIns="0" bIns="0" rtlCol="0">
            <a:noAutofit/>
          </a:bodyPr>
          <a:lstStyle>
            <a:lvl1pPr marL="0" indent="0" algn="l" defTabSz="914400" rtl="0" eaLnBrk="1" latinLnBrk="0" hangingPunct="1">
              <a:lnSpc>
                <a:spcPts val="3200"/>
              </a:lnSpc>
              <a:spcBef>
                <a:spcPts val="0"/>
              </a:spcBef>
              <a:spcAft>
                <a:spcPts val="600"/>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accent1"/>
                </a:solidFill>
                <a:latin typeface="+mn-lt"/>
                <a:ea typeface="+mn-ea"/>
                <a:cs typeface="+mn-cs"/>
              </a:defRPr>
            </a:lvl2pPr>
            <a:lvl3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ts val="3200"/>
              </a:lnSpc>
              <a:spcBef>
                <a:spcPts val="0"/>
              </a:spcBef>
              <a:spcAft>
                <a:spcPts val="1200"/>
              </a:spcAft>
              <a:buFont typeface="Arial" panose="020B0604020202020204" pitchFamily="34" charset="0"/>
              <a:buChar char="​"/>
              <a:defRPr sz="2800" b="0" kern="1200">
                <a:solidFill>
                  <a:schemeClr val="accent1"/>
                </a:solidFill>
                <a:latin typeface="+mn-lt"/>
                <a:ea typeface="+mn-ea"/>
                <a:cs typeface="Arial" panose="020B0604020202020204" pitchFamily="34" charset="0"/>
              </a:defRPr>
            </a:lvl4pPr>
            <a:lvl5pPr marL="0" indent="0" algn="l" defTabSz="914400" rtl="0" eaLnBrk="1" latinLnBrk="0" hangingPunct="1">
              <a:lnSpc>
                <a:spcPts val="3200"/>
              </a:lnSpc>
              <a:spcBef>
                <a:spcPts val="0"/>
              </a:spcBef>
              <a:spcAft>
                <a:spcPts val="1200"/>
              </a:spcAft>
              <a:buFont typeface="Arial" panose="020B0604020202020204" pitchFamily="34" charset="0"/>
              <a:buNone/>
              <a:defRPr sz="2800" b="0" kern="1200">
                <a:solidFill>
                  <a:schemeClr val="tx1"/>
                </a:solidFill>
                <a:latin typeface="+mn-lt"/>
                <a:ea typeface="+mn-ea"/>
                <a:cs typeface="+mn-cs"/>
              </a:defRPr>
            </a:lvl5pPr>
            <a:lvl6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accent1"/>
                </a:solidFill>
                <a:latin typeface="+mn-lt"/>
                <a:ea typeface="+mn-ea"/>
                <a:cs typeface="+mn-cs"/>
              </a:defRPr>
            </a:lvl6pPr>
            <a:lvl7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7pPr>
            <a:lvl8pPr marL="0" indent="0" algn="l" defTabSz="914400" rtl="0" eaLnBrk="1" latinLnBrk="0" hangingPunct="1">
              <a:lnSpc>
                <a:spcPts val="3200"/>
              </a:lnSpc>
              <a:spcBef>
                <a:spcPts val="0"/>
              </a:spcBef>
              <a:spcAft>
                <a:spcPts val="1200"/>
              </a:spcAft>
              <a:buFont typeface="Arial" panose="020B0604020202020204" pitchFamily="34" charset="0"/>
              <a:buNone/>
              <a:defRPr lang="en-GB" sz="2800" b="0" kern="1200" dirty="0" smtClean="0">
                <a:solidFill>
                  <a:schemeClr val="tx2"/>
                </a:solidFill>
                <a:latin typeface="+mn-lt"/>
                <a:ea typeface="+mn-ea"/>
                <a:cs typeface="+mn-cs"/>
              </a:defRPr>
            </a:lvl8pPr>
            <a:lvl9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9pPr>
          </a:lstStyle>
          <a:p>
            <a:pPr marL="285750" marR="0" lvl="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effectLst/>
                <a:latin typeface="Times New Roman" panose="02020603050405020304" pitchFamily="18" charset="0"/>
                <a:ea typeface="SimSun" panose="02010600030101010101" pitchFamily="2" charset="-122"/>
                <a:cs typeface="Gautami" panose="020B0502040204020203" pitchFamily="34" charset="0"/>
              </a:rPr>
              <a:t>Flooding</a:t>
            </a:r>
            <a:r>
              <a:rPr lang="en-US" sz="2000">
                <a:effectLst/>
                <a:latin typeface="Times New Roman" panose="02020603050405020304" pitchFamily="18" charset="0"/>
                <a:ea typeface="SimSun" panose="02010600030101010101" pitchFamily="2" charset="-122"/>
                <a:cs typeface="Gautami" panose="020B0502040204020203" pitchFamily="34" charset="0"/>
              </a:rPr>
              <a:t> could impact 5 of 9 airports studied in the county. These include Fresno Yosemite International, Fresno Chandler Executive, Selma, Mendota, &amp; Firebaugh</a:t>
            </a:r>
          </a:p>
          <a:p>
            <a:pPr marL="285750" marR="0" lvl="0" indent="-285750">
              <a:lnSpc>
                <a:spcPct val="100000"/>
              </a:lnSpc>
              <a:spcAft>
                <a:spcPts val="800"/>
              </a:spcAft>
              <a:buSzPts val="1000"/>
              <a:buFont typeface="Arial" panose="020B0604020202020204" pitchFamily="34" charset="0"/>
              <a:buChar char="•"/>
              <a:tabLst>
                <a:tab pos="457200" algn="l"/>
              </a:tabLst>
            </a:pPr>
            <a:r>
              <a:rPr lang="en-US" sz="2000">
                <a:solidFill>
                  <a:srgbClr val="C51313"/>
                </a:solidFill>
                <a:latin typeface="Times New Roman" panose="02020603050405020304" pitchFamily="18" charset="0"/>
                <a:ea typeface="SimSun" panose="02010600030101010101" pitchFamily="2" charset="-122"/>
                <a:cs typeface="Gautami" panose="020B0502040204020203" pitchFamily="34" charset="0"/>
              </a:rPr>
              <a:t>Wildfire</a:t>
            </a:r>
            <a:r>
              <a:rPr lang="en-US" sz="2000">
                <a:effectLst/>
                <a:latin typeface="Times New Roman" panose="02020603050405020304" pitchFamily="18" charset="0"/>
                <a:ea typeface="SimSun" panose="02010600030101010101" pitchFamily="2" charset="-122"/>
                <a:cs typeface="Gautami" panose="020B0502040204020203" pitchFamily="34" charset="0"/>
              </a:rPr>
              <a:t> does not impact any airports. </a:t>
            </a:r>
          </a:p>
          <a:p>
            <a:endParaRPr lang="en-US" sz="3200"/>
          </a:p>
        </p:txBody>
      </p:sp>
      <p:sp>
        <p:nvSpPr>
          <p:cNvPr id="8" name="Text Placeholder 3">
            <a:extLst>
              <a:ext uri="{FF2B5EF4-FFF2-40B4-BE49-F238E27FC236}">
                <a16:creationId xmlns:a16="http://schemas.microsoft.com/office/drawing/2014/main" id="{FAEAF2C8-EDD1-1BA7-729B-A3B066F128B3}"/>
              </a:ext>
            </a:extLst>
          </p:cNvPr>
          <p:cNvSpPr txBox="1">
            <a:spLocks/>
          </p:cNvSpPr>
          <p:nvPr/>
        </p:nvSpPr>
        <p:spPr>
          <a:xfrm>
            <a:off x="3205609" y="2119104"/>
            <a:ext cx="7160693" cy="1271230"/>
          </a:xfrm>
          <a:prstGeom prst="rect">
            <a:avLst/>
          </a:prstGeom>
        </p:spPr>
        <p:txBody>
          <a:bodyPr vert="horz" lIns="0" tIns="0" rIns="0" bIns="0" rtlCol="0">
            <a:noAutofit/>
          </a:bodyPr>
          <a:lstStyle>
            <a:lvl1pPr marL="0" indent="0" algn="l" defTabSz="914400" rtl="0" eaLnBrk="1" latinLnBrk="0" hangingPunct="1">
              <a:lnSpc>
                <a:spcPts val="3200"/>
              </a:lnSpc>
              <a:spcBef>
                <a:spcPts val="0"/>
              </a:spcBef>
              <a:spcAft>
                <a:spcPts val="600"/>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accent1"/>
                </a:solidFill>
                <a:latin typeface="+mn-lt"/>
                <a:ea typeface="+mn-ea"/>
                <a:cs typeface="+mn-cs"/>
              </a:defRPr>
            </a:lvl2pPr>
            <a:lvl3pPr marL="0" indent="0" algn="l" defTabSz="914400" rtl="0" eaLnBrk="1" latinLnBrk="0" hangingPunct="1">
              <a:lnSpc>
                <a:spcPts val="32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ts val="3200"/>
              </a:lnSpc>
              <a:spcBef>
                <a:spcPts val="0"/>
              </a:spcBef>
              <a:spcAft>
                <a:spcPts val="1200"/>
              </a:spcAft>
              <a:buFont typeface="Arial" panose="020B0604020202020204" pitchFamily="34" charset="0"/>
              <a:buChar char="​"/>
              <a:defRPr sz="2800" b="0" kern="1200">
                <a:solidFill>
                  <a:schemeClr val="accent1"/>
                </a:solidFill>
                <a:latin typeface="+mn-lt"/>
                <a:ea typeface="+mn-ea"/>
                <a:cs typeface="Arial" panose="020B0604020202020204" pitchFamily="34" charset="0"/>
              </a:defRPr>
            </a:lvl4pPr>
            <a:lvl5pPr marL="0" indent="0" algn="l" defTabSz="914400" rtl="0" eaLnBrk="1" latinLnBrk="0" hangingPunct="1">
              <a:lnSpc>
                <a:spcPts val="3200"/>
              </a:lnSpc>
              <a:spcBef>
                <a:spcPts val="0"/>
              </a:spcBef>
              <a:spcAft>
                <a:spcPts val="1200"/>
              </a:spcAft>
              <a:buFont typeface="Arial" panose="020B0604020202020204" pitchFamily="34" charset="0"/>
              <a:buNone/>
              <a:defRPr sz="2800" b="0" kern="1200">
                <a:solidFill>
                  <a:schemeClr val="tx1"/>
                </a:solidFill>
                <a:latin typeface="+mn-lt"/>
                <a:ea typeface="+mn-ea"/>
                <a:cs typeface="+mn-cs"/>
              </a:defRPr>
            </a:lvl5pPr>
            <a:lvl6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accent1"/>
                </a:solidFill>
                <a:latin typeface="+mn-lt"/>
                <a:ea typeface="+mn-ea"/>
                <a:cs typeface="+mn-cs"/>
              </a:defRPr>
            </a:lvl6pPr>
            <a:lvl7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7pPr>
            <a:lvl8pPr marL="0" indent="0" algn="l" defTabSz="914400" rtl="0" eaLnBrk="1" latinLnBrk="0" hangingPunct="1">
              <a:lnSpc>
                <a:spcPts val="3200"/>
              </a:lnSpc>
              <a:spcBef>
                <a:spcPts val="0"/>
              </a:spcBef>
              <a:spcAft>
                <a:spcPts val="1200"/>
              </a:spcAft>
              <a:buFont typeface="Arial" panose="020B0604020202020204" pitchFamily="34" charset="0"/>
              <a:buNone/>
              <a:defRPr lang="en-GB" sz="2800" b="0" kern="1200" dirty="0" smtClean="0">
                <a:solidFill>
                  <a:schemeClr val="tx2"/>
                </a:solidFill>
                <a:latin typeface="+mn-lt"/>
                <a:ea typeface="+mn-ea"/>
                <a:cs typeface="+mn-cs"/>
              </a:defRPr>
            </a:lvl8pPr>
            <a:lvl9pPr marL="0" indent="0" algn="l" defTabSz="914400" rtl="0" eaLnBrk="1" latinLnBrk="0" hangingPunct="1">
              <a:lnSpc>
                <a:spcPts val="3200"/>
              </a:lnSpc>
              <a:spcBef>
                <a:spcPts val="0"/>
              </a:spcBef>
              <a:spcAft>
                <a:spcPts val="1200"/>
              </a:spcAft>
              <a:buFont typeface="Arial" panose="020B0604020202020204" pitchFamily="34" charset="0"/>
              <a:buChar char="​"/>
              <a:defRPr lang="en-GB" sz="2800" b="0" kern="1200" dirty="0" smtClean="0">
                <a:solidFill>
                  <a:schemeClr val="tx1"/>
                </a:solidFill>
                <a:latin typeface="+mn-lt"/>
                <a:ea typeface="+mn-ea"/>
                <a:cs typeface="+mn-cs"/>
              </a:defRPr>
            </a:lvl9pPr>
          </a:lstStyle>
          <a:p>
            <a:pPr marL="285750" indent="-285750">
              <a:lnSpc>
                <a:spcPct val="100000"/>
              </a:lnSpc>
              <a:spcAft>
                <a:spcPts val="800"/>
              </a:spcAft>
              <a:buSzPts val="1000"/>
              <a:buFont typeface="Arial" panose="020B0604020202020204" pitchFamily="34" charset="0"/>
              <a:buChar char="•"/>
              <a:tabLst>
                <a:tab pos="457200" algn="l"/>
              </a:tabLst>
            </a:pPr>
            <a:r>
              <a:rPr lang="en-US" sz="2000">
                <a:solidFill>
                  <a:srgbClr val="0070C0"/>
                </a:solidFill>
                <a:latin typeface="Times New Roman" panose="02020603050405020304" pitchFamily="18" charset="0"/>
                <a:ea typeface="SimSun" panose="02010600030101010101" pitchFamily="2" charset="-122"/>
                <a:cs typeface="Gautami" panose="020B0502040204020203" pitchFamily="34" charset="0"/>
              </a:rPr>
              <a:t>Flood</a:t>
            </a:r>
            <a:r>
              <a:rPr lang="en-US" sz="2000">
                <a:latin typeface="Times New Roman" panose="02020603050405020304" pitchFamily="18" charset="0"/>
                <a:ea typeface="SimSun" panose="02010600030101010101" pitchFamily="2" charset="-122"/>
                <a:cs typeface="Gautami" panose="020B0502040204020203" pitchFamily="34" charset="0"/>
              </a:rPr>
              <a:t> and </a:t>
            </a:r>
            <a:r>
              <a:rPr lang="en-US" sz="2000">
                <a:solidFill>
                  <a:srgbClr val="C51313"/>
                </a:solidFill>
                <a:latin typeface="Times New Roman" panose="02020603050405020304" pitchFamily="18" charset="0"/>
                <a:ea typeface="SimSun" panose="02010600030101010101" pitchFamily="2" charset="-122"/>
                <a:cs typeface="Gautami" panose="020B0502040204020203" pitchFamily="34" charset="0"/>
              </a:rPr>
              <a:t>wildfire</a:t>
            </a:r>
            <a:r>
              <a:rPr lang="en-US" sz="2000">
                <a:latin typeface="Times New Roman" panose="02020603050405020304" pitchFamily="18" charset="0"/>
                <a:ea typeface="SimSun" panose="02010600030101010101" pitchFamily="2" charset="-122"/>
                <a:cs typeface="Gautami" panose="020B0502040204020203" pitchFamily="34" charset="0"/>
              </a:rPr>
              <a:t> have the potential to impact parts of the bike network.</a:t>
            </a:r>
          </a:p>
          <a:p>
            <a:pPr marL="285750" indent="-285750">
              <a:lnSpc>
                <a:spcPct val="100000"/>
              </a:lnSpc>
              <a:spcAft>
                <a:spcPts val="800"/>
              </a:spcAft>
              <a:buSzPts val="1000"/>
              <a:buFont typeface="Arial" panose="020B0604020202020204" pitchFamily="34" charset="0"/>
              <a:buChar char="•"/>
              <a:tabLst>
                <a:tab pos="457200" algn="l"/>
              </a:tabLst>
            </a:pPr>
            <a:r>
              <a:rPr lang="en-US" sz="2000">
                <a:solidFill>
                  <a:srgbClr val="E66E23"/>
                </a:solidFill>
                <a:latin typeface="Times New Roman" panose="02020603050405020304" pitchFamily="18" charset="0"/>
                <a:ea typeface="SimSun" panose="02010600030101010101" pitchFamily="2" charset="-122"/>
                <a:cs typeface="Gautami" panose="020B0502040204020203" pitchFamily="34" charset="0"/>
              </a:rPr>
              <a:t>Extreme heat </a:t>
            </a:r>
            <a:r>
              <a:rPr lang="en-US" sz="2000">
                <a:latin typeface="Times New Roman" panose="02020603050405020304" pitchFamily="18" charset="0"/>
                <a:ea typeface="SimSun" panose="02010600030101010101" pitchFamily="2" charset="-122"/>
                <a:cs typeface="Gautami" panose="020B0502040204020203" pitchFamily="34" charset="0"/>
              </a:rPr>
              <a:t>is the main concern for cyclists.</a:t>
            </a:r>
          </a:p>
          <a:p>
            <a:endParaRPr lang="en-US" sz="2000"/>
          </a:p>
        </p:txBody>
      </p:sp>
      <p:sp>
        <p:nvSpPr>
          <p:cNvPr id="4" name="TextBox 3">
            <a:extLst>
              <a:ext uri="{FF2B5EF4-FFF2-40B4-BE49-F238E27FC236}">
                <a16:creationId xmlns:a16="http://schemas.microsoft.com/office/drawing/2014/main" id="{EB247710-9947-BF1B-3678-032233D48185}"/>
              </a:ext>
            </a:extLst>
          </p:cNvPr>
          <p:cNvSpPr txBox="1"/>
          <p:nvPr/>
        </p:nvSpPr>
        <p:spPr>
          <a:xfrm>
            <a:off x="1477019" y="4726090"/>
            <a:ext cx="1295400" cy="169277"/>
          </a:xfrm>
          <a:prstGeom prst="rect">
            <a:avLst/>
          </a:prstGeom>
          <a:solidFill>
            <a:schemeClr val="bg1"/>
          </a:solidFill>
        </p:spPr>
        <p:txBody>
          <a:bodyPr wrap="square" lIns="0" tIns="0" rIns="0" bIns="0" rtlCol="0">
            <a:spAutoFit/>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RAIL NETWORK</a:t>
            </a:r>
          </a:p>
        </p:txBody>
      </p:sp>
      <p:sp>
        <p:nvSpPr>
          <p:cNvPr id="9" name="TextBox 8">
            <a:extLst>
              <a:ext uri="{FF2B5EF4-FFF2-40B4-BE49-F238E27FC236}">
                <a16:creationId xmlns:a16="http://schemas.microsoft.com/office/drawing/2014/main" id="{7A589AD4-D418-2AD4-680C-55F019A3C627}"/>
              </a:ext>
            </a:extLst>
          </p:cNvPr>
          <p:cNvSpPr txBox="1"/>
          <p:nvPr/>
        </p:nvSpPr>
        <p:spPr>
          <a:xfrm>
            <a:off x="1477019" y="3050006"/>
            <a:ext cx="1295400" cy="169277"/>
          </a:xfrm>
          <a:prstGeom prst="rect">
            <a:avLst/>
          </a:prstGeom>
          <a:solidFill>
            <a:schemeClr val="bg1"/>
          </a:solidFill>
        </p:spPr>
        <p:txBody>
          <a:bodyPr wrap="square" lIns="0" tIns="0" rIns="0" bIns="0" rtlCol="0">
            <a:spAutoFit/>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BIKE NETWORK</a:t>
            </a:r>
          </a:p>
        </p:txBody>
      </p:sp>
      <p:sp>
        <p:nvSpPr>
          <p:cNvPr id="11" name="TextBox 10">
            <a:extLst>
              <a:ext uri="{FF2B5EF4-FFF2-40B4-BE49-F238E27FC236}">
                <a16:creationId xmlns:a16="http://schemas.microsoft.com/office/drawing/2014/main" id="{53DC2709-E2B3-2AAF-D6B2-3ABA2BCA0972}"/>
              </a:ext>
            </a:extLst>
          </p:cNvPr>
          <p:cNvSpPr txBox="1"/>
          <p:nvPr/>
        </p:nvSpPr>
        <p:spPr>
          <a:xfrm>
            <a:off x="1372948" y="6355840"/>
            <a:ext cx="1295400" cy="169277"/>
          </a:xfrm>
          <a:prstGeom prst="rect">
            <a:avLst/>
          </a:prstGeom>
          <a:solidFill>
            <a:schemeClr val="bg1"/>
          </a:solidFill>
        </p:spPr>
        <p:txBody>
          <a:bodyPr wrap="square" lIns="0" tIns="0" rIns="0" bIns="0" rtlCol="0">
            <a:spAutoFit/>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AIRPORTS</a:t>
            </a:r>
          </a:p>
        </p:txBody>
      </p:sp>
    </p:spTree>
    <p:extLst>
      <p:ext uri="{BB962C8B-B14F-4D97-AF65-F5344CB8AC3E}">
        <p14:creationId xmlns:p14="http://schemas.microsoft.com/office/powerpoint/2010/main" val="81323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F886-C837-EFEF-53BD-E89C66685527}"/>
              </a:ext>
            </a:extLst>
          </p:cNvPr>
          <p:cNvSpPr>
            <a:spLocks noGrp="1"/>
          </p:cNvSpPr>
          <p:nvPr>
            <p:ph type="title"/>
          </p:nvPr>
        </p:nvSpPr>
        <p:spPr/>
        <p:txBody>
          <a:bodyPr/>
          <a:lstStyle/>
          <a:p>
            <a:r>
              <a:rPr lang="en-US"/>
              <a:t>Community Engagement</a:t>
            </a:r>
          </a:p>
        </p:txBody>
      </p:sp>
    </p:spTree>
    <p:extLst>
      <p:ext uri="{BB962C8B-B14F-4D97-AF65-F5344CB8AC3E}">
        <p14:creationId xmlns:p14="http://schemas.microsoft.com/office/powerpoint/2010/main" val="9798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3147-F324-995E-B928-73B9D1BCD989}"/>
              </a:ext>
            </a:extLst>
          </p:cNvPr>
          <p:cNvSpPr>
            <a:spLocks noGrp="1"/>
          </p:cNvSpPr>
          <p:nvPr>
            <p:ph type="title"/>
          </p:nvPr>
        </p:nvSpPr>
        <p:spPr/>
        <p:txBody>
          <a:bodyPr/>
          <a:lstStyle/>
          <a:p>
            <a:r>
              <a:rPr lang="en-US"/>
              <a:t>Community Engagement Activities</a:t>
            </a:r>
          </a:p>
        </p:txBody>
      </p:sp>
      <p:graphicFrame>
        <p:nvGraphicFramePr>
          <p:cNvPr id="11" name="Text Placeholder 3">
            <a:extLst>
              <a:ext uri="{FF2B5EF4-FFF2-40B4-BE49-F238E27FC236}">
                <a16:creationId xmlns:a16="http://schemas.microsoft.com/office/drawing/2014/main" id="{E8B9EEB1-3BE4-9350-C31D-317E48DE90A0}"/>
              </a:ext>
            </a:extLst>
          </p:cNvPr>
          <p:cNvGraphicFramePr/>
          <p:nvPr>
            <p:extLst>
              <p:ext uri="{D42A27DB-BD31-4B8C-83A1-F6EECF244321}">
                <p14:modId xmlns:p14="http://schemas.microsoft.com/office/powerpoint/2010/main" val="2823877941"/>
              </p:ext>
            </p:extLst>
          </p:nvPr>
        </p:nvGraphicFramePr>
        <p:xfrm>
          <a:off x="552712" y="1811337"/>
          <a:ext cx="4445847" cy="435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standing around a table&#10;&#10;AI-generated content may be incorrect.">
            <a:extLst>
              <a:ext uri="{FF2B5EF4-FFF2-40B4-BE49-F238E27FC236}">
                <a16:creationId xmlns:a16="http://schemas.microsoft.com/office/drawing/2014/main" id="{ABF8B2FE-814A-B3CE-CB4E-607AA30C97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087" y="1454226"/>
            <a:ext cx="6553523" cy="4915142"/>
          </a:xfrm>
          <a:prstGeom prst="rect">
            <a:avLst/>
          </a:prstGeom>
        </p:spPr>
      </p:pic>
    </p:spTree>
    <p:extLst>
      <p:ext uri="{BB962C8B-B14F-4D97-AF65-F5344CB8AC3E}">
        <p14:creationId xmlns:p14="http://schemas.microsoft.com/office/powerpoint/2010/main" val="115127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95A6-B51A-24F7-46C4-3537CCD740AA}"/>
              </a:ext>
            </a:extLst>
          </p:cNvPr>
          <p:cNvSpPr>
            <a:spLocks noGrp="1"/>
          </p:cNvSpPr>
          <p:nvPr>
            <p:ph type="title"/>
          </p:nvPr>
        </p:nvSpPr>
        <p:spPr>
          <a:xfrm>
            <a:off x="658810" y="657225"/>
            <a:ext cx="11088689" cy="532800"/>
          </a:xfrm>
        </p:spPr>
        <p:txBody>
          <a:bodyPr/>
          <a:lstStyle/>
          <a:p>
            <a:r>
              <a:rPr lang="en-US"/>
              <a:t>What we heard from Community Based Organizations</a:t>
            </a:r>
          </a:p>
        </p:txBody>
      </p:sp>
      <p:graphicFrame>
        <p:nvGraphicFramePr>
          <p:cNvPr id="5" name="Content Placeholder 4">
            <a:extLst>
              <a:ext uri="{FF2B5EF4-FFF2-40B4-BE49-F238E27FC236}">
                <a16:creationId xmlns:a16="http://schemas.microsoft.com/office/drawing/2014/main" id="{C748A09F-93B1-98F7-1DC3-1AEE5F966549}"/>
              </a:ext>
            </a:extLst>
          </p:cNvPr>
          <p:cNvGraphicFramePr>
            <a:graphicFrameLocks noGrp="1"/>
          </p:cNvGraphicFramePr>
          <p:nvPr>
            <p:ph sz="quarter" idx="16"/>
            <p:extLst>
              <p:ext uri="{D42A27DB-BD31-4B8C-83A1-F6EECF244321}">
                <p14:modId xmlns:p14="http://schemas.microsoft.com/office/powerpoint/2010/main" val="1905496896"/>
              </p:ext>
            </p:extLst>
          </p:nvPr>
        </p:nvGraphicFramePr>
        <p:xfrm>
          <a:off x="97536" y="1811338"/>
          <a:ext cx="11862815" cy="4918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63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06D2-9303-1467-E021-3C0B41BA12D6}"/>
              </a:ext>
            </a:extLst>
          </p:cNvPr>
          <p:cNvSpPr>
            <a:spLocks noGrp="1"/>
          </p:cNvSpPr>
          <p:nvPr>
            <p:ph type="title"/>
          </p:nvPr>
        </p:nvSpPr>
        <p:spPr>
          <a:xfrm>
            <a:off x="658810" y="657225"/>
            <a:ext cx="11201093" cy="532800"/>
          </a:xfrm>
        </p:spPr>
        <p:txBody>
          <a:bodyPr/>
          <a:lstStyle/>
          <a:p>
            <a:r>
              <a:rPr lang="en-US"/>
              <a:t>Online Survey </a:t>
            </a:r>
          </a:p>
        </p:txBody>
      </p:sp>
      <p:sp>
        <p:nvSpPr>
          <p:cNvPr id="3" name="Subtitle 2">
            <a:extLst>
              <a:ext uri="{FF2B5EF4-FFF2-40B4-BE49-F238E27FC236}">
                <a16:creationId xmlns:a16="http://schemas.microsoft.com/office/drawing/2014/main" id="{5D55FCE9-C05C-1FBC-C7A3-6887705B4BB0}"/>
              </a:ext>
            </a:extLst>
          </p:cNvPr>
          <p:cNvSpPr>
            <a:spLocks noGrp="1"/>
          </p:cNvSpPr>
          <p:nvPr>
            <p:ph type="subTitle" idx="1"/>
          </p:nvPr>
        </p:nvSpPr>
        <p:spPr>
          <a:xfrm>
            <a:off x="658810" y="1419205"/>
            <a:ext cx="5322885" cy="246221"/>
          </a:xfrm>
        </p:spPr>
        <p:txBody>
          <a:bodyPr/>
          <a:lstStyle/>
          <a:p>
            <a:r>
              <a:rPr lang="en-US"/>
              <a:t>Community Priorities</a:t>
            </a:r>
          </a:p>
        </p:txBody>
      </p:sp>
      <p:sp>
        <p:nvSpPr>
          <p:cNvPr id="5" name="Text Placeholder 3">
            <a:extLst>
              <a:ext uri="{FF2B5EF4-FFF2-40B4-BE49-F238E27FC236}">
                <a16:creationId xmlns:a16="http://schemas.microsoft.com/office/drawing/2014/main" id="{347165B1-D6CD-58BD-F932-0D5FC3B0F876}"/>
              </a:ext>
            </a:extLst>
          </p:cNvPr>
          <p:cNvSpPr>
            <a:spLocks noGrp="1"/>
          </p:cNvSpPr>
          <p:nvPr>
            <p:ph type="body" sz="quarter" idx="10"/>
          </p:nvPr>
        </p:nvSpPr>
        <p:spPr>
          <a:xfrm>
            <a:off x="658810" y="2586035"/>
            <a:ext cx="9190270" cy="3290206"/>
          </a:xfrm>
        </p:spPr>
        <p:txBody>
          <a:bodyPr/>
          <a:lstStyle/>
          <a:p>
            <a:pPr marL="342900" indent="-342900" fontAlgn="base">
              <a:buFont typeface="+mj-lt"/>
              <a:buAutoNum type="arabicPeriod"/>
            </a:pPr>
            <a:r>
              <a:rPr lang="en-US" sz="2400" b="1" i="0">
                <a:solidFill>
                  <a:srgbClr val="000000"/>
                </a:solidFill>
                <a:effectLst/>
              </a:rPr>
              <a:t>Continuous access is important (keep roads open) </a:t>
            </a:r>
          </a:p>
          <a:p>
            <a:pPr fontAlgn="base"/>
            <a:r>
              <a:rPr lang="en-US" sz="1800">
                <a:solidFill>
                  <a:srgbClr val="000000"/>
                </a:solidFill>
              </a:rPr>
              <a:t>	</a:t>
            </a:r>
            <a:r>
              <a:rPr lang="en-US" sz="2000">
                <a:solidFill>
                  <a:srgbClr val="000000"/>
                </a:solidFill>
              </a:rPr>
              <a:t>Landslides limiting route access are a concern (esp. West Fresno)</a:t>
            </a:r>
            <a:endParaRPr lang="en-US" sz="2000" b="0" i="0">
              <a:solidFill>
                <a:srgbClr val="000000"/>
              </a:solidFill>
              <a:effectLst/>
            </a:endParaRPr>
          </a:p>
          <a:p>
            <a:pPr fontAlgn="base"/>
            <a:r>
              <a:rPr lang="en-US" sz="1800" b="1">
                <a:solidFill>
                  <a:srgbClr val="000000"/>
                </a:solidFill>
              </a:rPr>
              <a:t>2.  </a:t>
            </a:r>
            <a:r>
              <a:rPr lang="en-US" sz="2400" b="1">
                <a:solidFill>
                  <a:srgbClr val="000000"/>
                </a:solidFill>
              </a:rPr>
              <a:t>Ingress/egress planning &amp; redundancy during wildfire and flooding</a:t>
            </a:r>
          </a:p>
          <a:p>
            <a:pPr lvl="3" fontAlgn="base">
              <a:buNone/>
            </a:pPr>
            <a:r>
              <a:rPr lang="en-US" sz="2000">
                <a:solidFill>
                  <a:srgbClr val="000000"/>
                </a:solidFill>
              </a:rPr>
              <a:t>	Highways 99, 180, 168, and Freeway 41</a:t>
            </a:r>
            <a:br>
              <a:rPr lang="en-US" sz="2000">
                <a:solidFill>
                  <a:srgbClr val="000000"/>
                </a:solidFill>
              </a:rPr>
            </a:br>
            <a:r>
              <a:rPr lang="en-US" sz="2000">
                <a:solidFill>
                  <a:srgbClr val="000000"/>
                </a:solidFill>
              </a:rPr>
              <a:t>	Access out of Fresno foothills and Southwest Fresno</a:t>
            </a:r>
            <a:br>
              <a:rPr lang="en-US" sz="2000">
                <a:solidFill>
                  <a:srgbClr val="000000"/>
                </a:solidFill>
              </a:rPr>
            </a:br>
            <a:r>
              <a:rPr lang="en-US" sz="2000">
                <a:solidFill>
                  <a:srgbClr val="000000"/>
                </a:solidFill>
              </a:rPr>
              <a:t>	Flooding in Metro Fresno </a:t>
            </a:r>
          </a:p>
          <a:p>
            <a:pPr fontAlgn="base"/>
            <a:r>
              <a:rPr lang="en-US" sz="1800" b="1">
                <a:solidFill>
                  <a:srgbClr val="000000"/>
                </a:solidFill>
              </a:rPr>
              <a:t>3. </a:t>
            </a:r>
            <a:r>
              <a:rPr lang="en-US" sz="2400" b="1">
                <a:solidFill>
                  <a:srgbClr val="000000"/>
                </a:solidFill>
              </a:rPr>
              <a:t>Managing thermal comfort for pedestrians &amp; transit riders  </a:t>
            </a:r>
          </a:p>
          <a:p>
            <a:pPr fontAlgn="base"/>
            <a:endParaRPr lang="en-US" sz="1800" b="1">
              <a:solidFill>
                <a:srgbClr val="000000"/>
              </a:solidFill>
            </a:endParaRPr>
          </a:p>
          <a:p>
            <a:pPr fontAlgn="base">
              <a:buFont typeface="Arial" panose="020B0604020202020204" pitchFamily="34" charset="0"/>
              <a:buChar char="•"/>
            </a:pPr>
            <a:endParaRPr lang="en-US" sz="1800" b="0" i="0">
              <a:solidFill>
                <a:srgbClr val="000000"/>
              </a:solidFill>
              <a:effectLst/>
            </a:endParaRPr>
          </a:p>
          <a:p>
            <a:endParaRPr lang="en-US" sz="1800"/>
          </a:p>
        </p:txBody>
      </p:sp>
      <p:pic>
        <p:nvPicPr>
          <p:cNvPr id="6" name="Picture 5">
            <a:extLst>
              <a:ext uri="{FF2B5EF4-FFF2-40B4-BE49-F238E27FC236}">
                <a16:creationId xmlns:a16="http://schemas.microsoft.com/office/drawing/2014/main" id="{C62F9919-AE13-42D7-F135-5584AD19A8F3}"/>
              </a:ext>
            </a:extLst>
          </p:cNvPr>
          <p:cNvPicPr>
            <a:picLocks noChangeAspect="1"/>
          </p:cNvPicPr>
          <p:nvPr/>
        </p:nvPicPr>
        <p:blipFill>
          <a:blip r:embed="rId3"/>
          <a:stretch>
            <a:fillRect/>
          </a:stretch>
        </p:blipFill>
        <p:spPr>
          <a:xfrm>
            <a:off x="7538529" y="238604"/>
            <a:ext cx="4321374" cy="2166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05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DAE4-3FB7-C04F-0C15-FFDEBB703026}"/>
              </a:ext>
            </a:extLst>
          </p:cNvPr>
          <p:cNvSpPr>
            <a:spLocks noGrp="1"/>
          </p:cNvSpPr>
          <p:nvPr>
            <p:ph type="title"/>
          </p:nvPr>
        </p:nvSpPr>
        <p:spPr/>
        <p:txBody>
          <a:bodyPr/>
          <a:lstStyle/>
          <a:p>
            <a:r>
              <a:rPr lang="en-US"/>
              <a:t>What we heard at pop-up events</a:t>
            </a:r>
          </a:p>
        </p:txBody>
      </p:sp>
      <p:sp>
        <p:nvSpPr>
          <p:cNvPr id="3" name="Subtitle 2">
            <a:extLst>
              <a:ext uri="{FF2B5EF4-FFF2-40B4-BE49-F238E27FC236}">
                <a16:creationId xmlns:a16="http://schemas.microsoft.com/office/drawing/2014/main" id="{4CDBCA90-2A91-30F3-6926-288A64A4DEBF}"/>
              </a:ext>
            </a:extLst>
          </p:cNvPr>
          <p:cNvSpPr>
            <a:spLocks noGrp="1"/>
          </p:cNvSpPr>
          <p:nvPr>
            <p:ph type="subTitle" idx="1"/>
          </p:nvPr>
        </p:nvSpPr>
        <p:spPr/>
        <p:txBody>
          <a:bodyPr/>
          <a:lstStyle/>
          <a:p>
            <a:r>
              <a:rPr lang="en-US"/>
              <a:t>Hazard hot spots &amp; voting on solutions</a:t>
            </a:r>
          </a:p>
        </p:txBody>
      </p:sp>
      <p:graphicFrame>
        <p:nvGraphicFramePr>
          <p:cNvPr id="7" name="Diagram 6">
            <a:extLst>
              <a:ext uri="{FF2B5EF4-FFF2-40B4-BE49-F238E27FC236}">
                <a16:creationId xmlns:a16="http://schemas.microsoft.com/office/drawing/2014/main" id="{F9481D37-94CE-BB4F-913A-DCAE2AE20C51}"/>
              </a:ext>
            </a:extLst>
          </p:cNvPr>
          <p:cNvGraphicFramePr/>
          <p:nvPr>
            <p:extLst>
              <p:ext uri="{D42A27DB-BD31-4B8C-83A1-F6EECF244321}">
                <p14:modId xmlns:p14="http://schemas.microsoft.com/office/powerpoint/2010/main" val="2630632261"/>
              </p:ext>
            </p:extLst>
          </p:nvPr>
        </p:nvGraphicFramePr>
        <p:xfrm>
          <a:off x="658813" y="1024569"/>
          <a:ext cx="10874375" cy="611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26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8C76-3190-785D-EDA4-1613A78BE4D3}"/>
              </a:ext>
            </a:extLst>
          </p:cNvPr>
          <p:cNvSpPr>
            <a:spLocks noGrp="1"/>
          </p:cNvSpPr>
          <p:nvPr>
            <p:ph type="title"/>
          </p:nvPr>
        </p:nvSpPr>
        <p:spPr/>
        <p:txBody>
          <a:bodyPr/>
          <a:lstStyle/>
          <a:p>
            <a:r>
              <a:rPr lang="en-US"/>
              <a:t>Interpretation Instructions</a:t>
            </a:r>
          </a:p>
        </p:txBody>
      </p:sp>
      <p:sp>
        <p:nvSpPr>
          <p:cNvPr id="3" name="Subtitle 2">
            <a:extLst>
              <a:ext uri="{FF2B5EF4-FFF2-40B4-BE49-F238E27FC236}">
                <a16:creationId xmlns:a16="http://schemas.microsoft.com/office/drawing/2014/main" id="{C00BA1A3-7275-9214-6FDA-08EFB894DF44}"/>
              </a:ext>
            </a:extLst>
          </p:cNvPr>
          <p:cNvSpPr>
            <a:spLocks noGrp="1"/>
          </p:cNvSpPr>
          <p:nvPr>
            <p:ph type="subTitle" idx="1"/>
          </p:nvPr>
        </p:nvSpPr>
        <p:spPr/>
        <p:txBody>
          <a:bodyPr/>
          <a:lstStyle/>
          <a:p>
            <a:r>
              <a:rPr lang="en-US" err="1"/>
              <a:t>Instrucciones</a:t>
            </a:r>
            <a:r>
              <a:rPr lang="en-US"/>
              <a:t> para </a:t>
            </a:r>
            <a:r>
              <a:rPr lang="en-US" err="1"/>
              <a:t>interpretaci</a:t>
            </a:r>
            <a:r>
              <a:rPr lang="es-419" err="1"/>
              <a:t>ón</a:t>
            </a:r>
            <a:r>
              <a:rPr lang="es-419"/>
              <a:t> en español</a:t>
            </a:r>
            <a:endParaRPr lang="en-US"/>
          </a:p>
        </p:txBody>
      </p:sp>
      <p:sp>
        <p:nvSpPr>
          <p:cNvPr id="4" name="Text Placeholder 3">
            <a:extLst>
              <a:ext uri="{FF2B5EF4-FFF2-40B4-BE49-F238E27FC236}">
                <a16:creationId xmlns:a16="http://schemas.microsoft.com/office/drawing/2014/main" id="{60291413-F1ED-E6CE-EDAA-C2031C5C5F01}"/>
              </a:ext>
            </a:extLst>
          </p:cNvPr>
          <p:cNvSpPr>
            <a:spLocks noGrp="1"/>
          </p:cNvSpPr>
          <p:nvPr>
            <p:ph type="body" sz="quarter" idx="10"/>
          </p:nvPr>
        </p:nvSpPr>
        <p:spPr/>
        <p:txBody>
          <a:bodyPr/>
          <a:lstStyle/>
          <a:p>
            <a:pPr marL="457200" indent="-457200">
              <a:lnSpc>
                <a:spcPct val="150000"/>
              </a:lnSpc>
              <a:buFont typeface="Arial" panose="020B0604020202020204" pitchFamily="34" charset="0"/>
              <a:buChar char="•"/>
            </a:pPr>
            <a:r>
              <a:rPr lang="en-US" sz="1800"/>
              <a:t>Click on the globe icon / </a:t>
            </a:r>
            <a:r>
              <a:rPr lang="en-US" sz="1800" i="1" err="1"/>
              <a:t>haz</a:t>
            </a:r>
            <a:r>
              <a:rPr lang="en-US" sz="1800" i="1"/>
              <a:t> </a:t>
            </a:r>
            <a:r>
              <a:rPr lang="en-US" sz="1800" i="1" err="1"/>
              <a:t>clic</a:t>
            </a:r>
            <a:r>
              <a:rPr lang="en-US" sz="1800" i="1"/>
              <a:t> </a:t>
            </a:r>
            <a:r>
              <a:rPr lang="en-US" sz="1800" i="1" err="1"/>
              <a:t>en</a:t>
            </a:r>
            <a:r>
              <a:rPr lang="en-US" sz="1800" i="1"/>
              <a:t> </a:t>
            </a:r>
            <a:r>
              <a:rPr lang="en-US" sz="1800" i="1" err="1"/>
              <a:t>el</a:t>
            </a:r>
            <a:r>
              <a:rPr lang="en-US" sz="1800" i="1"/>
              <a:t> </a:t>
            </a:r>
            <a:r>
              <a:rPr lang="en-US" sz="1800" i="1" err="1"/>
              <a:t>icono</a:t>
            </a:r>
            <a:r>
              <a:rPr lang="en-US" sz="1800" i="1"/>
              <a:t> de </a:t>
            </a:r>
            <a:r>
              <a:rPr lang="en-US" sz="1800" i="1" err="1"/>
              <a:t>interpretación</a:t>
            </a:r>
            <a:r>
              <a:rPr lang="en-US" sz="1800" i="1"/>
              <a:t> que </a:t>
            </a:r>
            <a:r>
              <a:rPr lang="en-US" sz="1800" i="1" err="1"/>
              <a:t>parece</a:t>
            </a:r>
            <a:r>
              <a:rPr lang="en-US" sz="1800" i="1"/>
              <a:t> a un </a:t>
            </a:r>
            <a:r>
              <a:rPr lang="en-US" sz="1800" i="1" err="1"/>
              <a:t>mundo</a:t>
            </a:r>
            <a:endParaRPr lang="en-US" sz="1800" i="1"/>
          </a:p>
          <a:p>
            <a:pPr>
              <a:lnSpc>
                <a:spcPct val="150000"/>
              </a:lnSpc>
            </a:pPr>
            <a:endParaRPr lang="en-US" sz="1400" i="1"/>
          </a:p>
          <a:p>
            <a:pPr marL="457200" indent="-457200">
              <a:lnSpc>
                <a:spcPct val="150000"/>
              </a:lnSpc>
              <a:buFont typeface="Arial" panose="020B0604020202020204" pitchFamily="34" charset="0"/>
              <a:buChar char="•"/>
            </a:pPr>
            <a:endParaRPr lang="en-US" sz="1800"/>
          </a:p>
          <a:p>
            <a:pPr marL="457200" indent="-457200">
              <a:lnSpc>
                <a:spcPct val="150000"/>
              </a:lnSpc>
              <a:buFont typeface="Arial" panose="020B0604020202020204" pitchFamily="34" charset="0"/>
              <a:buChar char="•"/>
            </a:pPr>
            <a:r>
              <a:rPr lang="en-US" sz="1800"/>
              <a:t>Select your language / </a:t>
            </a:r>
            <a:r>
              <a:rPr lang="es-MX" sz="1800" i="1"/>
              <a:t>seleccione su lenguaje y silenciar el audio original</a:t>
            </a:r>
          </a:p>
          <a:p>
            <a:pPr marL="457200" indent="-457200">
              <a:lnSpc>
                <a:spcPct val="150000"/>
              </a:lnSpc>
              <a:buFont typeface="Arial" panose="020B0604020202020204" pitchFamily="34" charset="0"/>
              <a:buChar char="•"/>
            </a:pPr>
            <a:r>
              <a:rPr lang="es-MX" sz="1800" err="1"/>
              <a:t>If</a:t>
            </a:r>
            <a:r>
              <a:rPr lang="es-MX" sz="1800"/>
              <a:t> </a:t>
            </a:r>
            <a:r>
              <a:rPr lang="es-MX" sz="1800" err="1"/>
              <a:t>you</a:t>
            </a:r>
            <a:r>
              <a:rPr lang="es-MX" sz="1800"/>
              <a:t> are </a:t>
            </a:r>
            <a:r>
              <a:rPr lang="es-MX" sz="1800" err="1"/>
              <a:t>using</a:t>
            </a:r>
            <a:r>
              <a:rPr lang="es-MX" sz="1800"/>
              <a:t> Zoom </a:t>
            </a:r>
            <a:r>
              <a:rPr lang="es-MX" sz="1800" err="1"/>
              <a:t>on</a:t>
            </a:r>
            <a:r>
              <a:rPr lang="es-MX" sz="1800"/>
              <a:t> </a:t>
            </a:r>
            <a:r>
              <a:rPr lang="es-MX" sz="1800" err="1"/>
              <a:t>your</a:t>
            </a:r>
            <a:r>
              <a:rPr lang="es-MX" sz="1800"/>
              <a:t> </a:t>
            </a:r>
            <a:r>
              <a:rPr lang="es-MX" sz="1800" err="1"/>
              <a:t>phone</a:t>
            </a:r>
            <a:r>
              <a:rPr lang="es-MX" sz="1800"/>
              <a:t> </a:t>
            </a:r>
            <a:r>
              <a:rPr lang="es-MX" sz="1800" err="1"/>
              <a:t>or</a:t>
            </a:r>
            <a:r>
              <a:rPr lang="es-MX" sz="1800"/>
              <a:t> table, </a:t>
            </a:r>
            <a:r>
              <a:rPr lang="es-MX" sz="1800" err="1"/>
              <a:t>select</a:t>
            </a:r>
            <a:r>
              <a:rPr lang="es-MX" sz="1800"/>
              <a:t> </a:t>
            </a:r>
            <a:r>
              <a:rPr lang="es-MX" sz="1800" err="1"/>
              <a:t>the</a:t>
            </a:r>
            <a:r>
              <a:rPr lang="es-MX" sz="1800"/>
              <a:t> </a:t>
            </a:r>
            <a:r>
              <a:rPr lang="es-MX" sz="1800" err="1"/>
              <a:t>three</a:t>
            </a:r>
            <a:r>
              <a:rPr lang="es-MX" sz="1800"/>
              <a:t> </a:t>
            </a:r>
            <a:r>
              <a:rPr lang="es-MX" sz="1800" err="1"/>
              <a:t>dots</a:t>
            </a:r>
            <a:r>
              <a:rPr lang="es-MX" sz="1800"/>
              <a:t> </a:t>
            </a:r>
            <a:r>
              <a:rPr lang="es-MX" sz="1800" err="1"/>
              <a:t>to</a:t>
            </a:r>
            <a:r>
              <a:rPr lang="es-MX" sz="1800"/>
              <a:t> </a:t>
            </a:r>
            <a:r>
              <a:rPr lang="es-MX" sz="1800" err="1"/>
              <a:t>see</a:t>
            </a:r>
            <a:r>
              <a:rPr lang="es-MX" sz="1800"/>
              <a:t> more </a:t>
            </a:r>
            <a:r>
              <a:rPr lang="es-MX" sz="1800" err="1"/>
              <a:t>options</a:t>
            </a:r>
            <a:r>
              <a:rPr lang="es-MX" sz="1800"/>
              <a:t> / </a:t>
            </a:r>
            <a:r>
              <a:rPr lang="es-MX" sz="1800" i="1"/>
              <a:t>Si está usando Zoom en un teléfono o tableta, seleccionará los tres puntos para las opciones de interpretación </a:t>
            </a:r>
          </a:p>
          <a:p>
            <a:pPr marL="457200" indent="-457200">
              <a:lnSpc>
                <a:spcPct val="150000"/>
              </a:lnSpc>
              <a:buFont typeface="Arial" panose="020B0604020202020204" pitchFamily="34" charset="0"/>
              <a:buChar char="•"/>
            </a:pPr>
            <a:r>
              <a:rPr lang="en-US" sz="1800"/>
              <a:t>This meeting will be recorded in both English and Spanish </a:t>
            </a:r>
            <a:r>
              <a:rPr lang="en-US" sz="1800" i="1"/>
              <a:t>/ se </a:t>
            </a:r>
            <a:r>
              <a:rPr lang="en-US" sz="1800" i="1" err="1"/>
              <a:t>grabar</a:t>
            </a:r>
            <a:r>
              <a:rPr lang="es-419" sz="1800" i="1"/>
              <a:t>á la reunión en ambos idiomas </a:t>
            </a:r>
          </a:p>
          <a:p>
            <a:pPr marL="457200" indent="-457200">
              <a:lnSpc>
                <a:spcPct val="150000"/>
              </a:lnSpc>
              <a:buFont typeface="Arial" panose="020B0604020202020204" pitchFamily="34" charset="0"/>
              <a:buChar char="•"/>
            </a:pPr>
            <a:r>
              <a:rPr lang="en-US" sz="1800"/>
              <a:t>To ask questions or comment, use the chat or raise your hand with the “react” icon / </a:t>
            </a:r>
            <a:r>
              <a:rPr lang="es-MX" sz="1800" i="1"/>
              <a:t>para hacer preguntas o dar comentarios, utilice el chat o levanta la mano con el icono de reacciones</a:t>
            </a:r>
          </a:p>
        </p:txBody>
      </p:sp>
      <p:pic>
        <p:nvPicPr>
          <p:cNvPr id="10" name="Picture 9">
            <a:extLst>
              <a:ext uri="{FF2B5EF4-FFF2-40B4-BE49-F238E27FC236}">
                <a16:creationId xmlns:a16="http://schemas.microsoft.com/office/drawing/2014/main" id="{5F60A3B3-F3F3-3CE8-3507-FF429FEA5D98}"/>
              </a:ext>
            </a:extLst>
          </p:cNvPr>
          <p:cNvPicPr>
            <a:picLocks noChangeAspect="1"/>
          </p:cNvPicPr>
          <p:nvPr/>
        </p:nvPicPr>
        <p:blipFill>
          <a:blip r:embed="rId2"/>
          <a:stretch>
            <a:fillRect/>
          </a:stretch>
        </p:blipFill>
        <p:spPr>
          <a:xfrm>
            <a:off x="8537686" y="5551200"/>
            <a:ext cx="1874239" cy="1072219"/>
          </a:xfrm>
          <a:prstGeom prst="rect">
            <a:avLst/>
          </a:prstGeom>
        </p:spPr>
      </p:pic>
      <p:pic>
        <p:nvPicPr>
          <p:cNvPr id="17" name="Google Shape;68;p13">
            <a:extLst>
              <a:ext uri="{FF2B5EF4-FFF2-40B4-BE49-F238E27FC236}">
                <a16:creationId xmlns:a16="http://schemas.microsoft.com/office/drawing/2014/main" id="{E5AD33F4-3211-4B89-06DF-B616AD16284C}"/>
              </a:ext>
            </a:extLst>
          </p:cNvPr>
          <p:cNvPicPr preferRelativeResize="0"/>
          <p:nvPr/>
        </p:nvPicPr>
        <p:blipFill>
          <a:blip r:embed="rId3">
            <a:alphaModFix/>
          </a:blip>
          <a:stretch>
            <a:fillRect/>
          </a:stretch>
        </p:blipFill>
        <p:spPr>
          <a:xfrm>
            <a:off x="1102013" y="2392710"/>
            <a:ext cx="9098333" cy="369332"/>
          </a:xfrm>
          <a:prstGeom prst="rect">
            <a:avLst/>
          </a:prstGeom>
          <a:noFill/>
          <a:ln>
            <a:noFill/>
          </a:ln>
        </p:spPr>
      </p:pic>
      <p:sp>
        <p:nvSpPr>
          <p:cNvPr id="18" name="Google Shape;69;p13">
            <a:extLst>
              <a:ext uri="{FF2B5EF4-FFF2-40B4-BE49-F238E27FC236}">
                <a16:creationId xmlns:a16="http://schemas.microsoft.com/office/drawing/2014/main" id="{93D04FC8-C863-C8ED-9A7A-2EABCCEC1EF3}"/>
              </a:ext>
            </a:extLst>
          </p:cNvPr>
          <p:cNvSpPr/>
          <p:nvPr/>
        </p:nvSpPr>
        <p:spPr>
          <a:xfrm rot="19892590">
            <a:off x="6754216" y="2595286"/>
            <a:ext cx="187100" cy="441423"/>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endParaRPr>
          </a:p>
        </p:txBody>
      </p:sp>
      <p:pic>
        <p:nvPicPr>
          <p:cNvPr id="20" name="Picture 19">
            <a:extLst>
              <a:ext uri="{FF2B5EF4-FFF2-40B4-BE49-F238E27FC236}">
                <a16:creationId xmlns:a16="http://schemas.microsoft.com/office/drawing/2014/main" id="{655CE9CC-7E6C-AF31-FBBE-631C03571A60}"/>
              </a:ext>
            </a:extLst>
          </p:cNvPr>
          <p:cNvPicPr>
            <a:picLocks noChangeAspect="1"/>
          </p:cNvPicPr>
          <p:nvPr/>
        </p:nvPicPr>
        <p:blipFill>
          <a:blip r:embed="rId4"/>
          <a:stretch>
            <a:fillRect/>
          </a:stretch>
        </p:blipFill>
        <p:spPr>
          <a:xfrm>
            <a:off x="7791391" y="6064590"/>
            <a:ext cx="609631" cy="558829"/>
          </a:xfrm>
          <a:prstGeom prst="rect">
            <a:avLst/>
          </a:prstGeom>
        </p:spPr>
      </p:pic>
      <p:pic>
        <p:nvPicPr>
          <p:cNvPr id="23" name="Google Shape;70;p13">
            <a:extLst>
              <a:ext uri="{FF2B5EF4-FFF2-40B4-BE49-F238E27FC236}">
                <a16:creationId xmlns:a16="http://schemas.microsoft.com/office/drawing/2014/main" id="{606AD718-1AE9-6904-4356-918C169FD24A}"/>
              </a:ext>
            </a:extLst>
          </p:cNvPr>
          <p:cNvPicPr preferRelativeResize="0"/>
          <p:nvPr/>
        </p:nvPicPr>
        <p:blipFill rotWithShape="1">
          <a:blip r:embed="rId5">
            <a:alphaModFix/>
          </a:blip>
          <a:srcRect l="34703" t="90880" r="60688" b="3821"/>
          <a:stretch/>
        </p:blipFill>
        <p:spPr>
          <a:xfrm>
            <a:off x="3739327" y="5958962"/>
            <a:ext cx="971550" cy="614650"/>
          </a:xfrm>
          <a:prstGeom prst="rect">
            <a:avLst/>
          </a:prstGeom>
          <a:noFill/>
          <a:ln>
            <a:noFill/>
          </a:ln>
        </p:spPr>
      </p:pic>
      <p:sp>
        <p:nvSpPr>
          <p:cNvPr id="24" name="Google Shape;69;p13">
            <a:extLst>
              <a:ext uri="{FF2B5EF4-FFF2-40B4-BE49-F238E27FC236}">
                <a16:creationId xmlns:a16="http://schemas.microsoft.com/office/drawing/2014/main" id="{2C1987CE-8308-308C-9E2A-38483B5AEE0B}"/>
              </a:ext>
            </a:extLst>
          </p:cNvPr>
          <p:cNvSpPr/>
          <p:nvPr/>
        </p:nvSpPr>
        <p:spPr>
          <a:xfrm rot="4593373">
            <a:off x="7559287" y="6164575"/>
            <a:ext cx="187100" cy="441423"/>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endParaRPr>
          </a:p>
        </p:txBody>
      </p:sp>
      <p:sp>
        <p:nvSpPr>
          <p:cNvPr id="25" name="Google Shape;69;p13">
            <a:extLst>
              <a:ext uri="{FF2B5EF4-FFF2-40B4-BE49-F238E27FC236}">
                <a16:creationId xmlns:a16="http://schemas.microsoft.com/office/drawing/2014/main" id="{52B352B5-D1DE-527F-E2EA-FAAC64557631}"/>
              </a:ext>
            </a:extLst>
          </p:cNvPr>
          <p:cNvSpPr/>
          <p:nvPr/>
        </p:nvSpPr>
        <p:spPr>
          <a:xfrm rot="4593373">
            <a:off x="3645777" y="6210600"/>
            <a:ext cx="187100" cy="441423"/>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endParaRPr>
          </a:p>
        </p:txBody>
      </p:sp>
    </p:spTree>
    <p:extLst>
      <p:ext uri="{BB962C8B-B14F-4D97-AF65-F5344CB8AC3E}">
        <p14:creationId xmlns:p14="http://schemas.microsoft.com/office/powerpoint/2010/main" val="375389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017E-135A-4667-BCB5-1C2460BF61F7}"/>
              </a:ext>
            </a:extLst>
          </p:cNvPr>
          <p:cNvSpPr>
            <a:spLocks noGrp="1"/>
          </p:cNvSpPr>
          <p:nvPr>
            <p:ph type="title"/>
          </p:nvPr>
        </p:nvSpPr>
        <p:spPr/>
        <p:txBody>
          <a:bodyPr/>
          <a:lstStyle/>
          <a:p>
            <a:r>
              <a:rPr lang="en-US"/>
              <a:t>Technical Working Group (TWG)</a:t>
            </a:r>
          </a:p>
        </p:txBody>
      </p:sp>
      <p:sp>
        <p:nvSpPr>
          <p:cNvPr id="3" name="Subtitle 2">
            <a:extLst>
              <a:ext uri="{FF2B5EF4-FFF2-40B4-BE49-F238E27FC236}">
                <a16:creationId xmlns:a16="http://schemas.microsoft.com/office/drawing/2014/main" id="{92C76BC3-C493-A373-1E27-150649B0ED8A}"/>
              </a:ext>
            </a:extLst>
          </p:cNvPr>
          <p:cNvSpPr>
            <a:spLocks noGrp="1"/>
          </p:cNvSpPr>
          <p:nvPr>
            <p:ph type="subTitle" idx="1"/>
          </p:nvPr>
        </p:nvSpPr>
        <p:spPr/>
        <p:txBody>
          <a:bodyPr/>
          <a:lstStyle/>
          <a:p>
            <a:r>
              <a:rPr lang="en-US"/>
              <a:t>TWG Member Organizations</a:t>
            </a:r>
          </a:p>
        </p:txBody>
      </p:sp>
      <p:pic>
        <p:nvPicPr>
          <p:cNvPr id="5" name="Picture 4" descr="A person standing in front of a table with a group of people&#10;&#10;AI-generated content may be incorrect.">
            <a:extLst>
              <a:ext uri="{FF2B5EF4-FFF2-40B4-BE49-F238E27FC236}">
                <a16:creationId xmlns:a16="http://schemas.microsoft.com/office/drawing/2014/main" id="{07B472D0-89F9-0347-1E4F-6DCF75C34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661"/>
          <a:stretch/>
        </p:blipFill>
        <p:spPr bwMode="auto">
          <a:xfrm>
            <a:off x="5981699" y="1686111"/>
            <a:ext cx="5095896" cy="3298843"/>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DEDCDD-50DD-22C3-A2F4-0BC0E6F690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412" b="17947"/>
          <a:stretch/>
        </p:blipFill>
        <p:spPr bwMode="auto">
          <a:xfrm>
            <a:off x="8850709" y="4645981"/>
            <a:ext cx="3198147" cy="2115766"/>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6074A3E-1F06-BCBF-BF7C-23736F354136}"/>
              </a:ext>
            </a:extLst>
          </p:cNvPr>
          <p:cNvSpPr txBox="1"/>
          <p:nvPr/>
        </p:nvSpPr>
        <p:spPr>
          <a:xfrm flipV="1">
            <a:off x="658811" y="2151403"/>
            <a:ext cx="4635084" cy="4141113"/>
          </a:xfrm>
          <a:prstGeom prst="rect">
            <a:avLst/>
          </a:prstGeom>
          <a:noFill/>
        </p:spPr>
        <p:txBody>
          <a:bodyPr wrap="square" lIns="0" tIns="0" rIns="0" bIns="0" rtlCol="0">
            <a:spAutoFit/>
          </a:bodyPr>
          <a:lstStyle/>
          <a:p>
            <a:pPr algn="l"/>
            <a:endParaRPr lang="en-US" sz="2800" err="1"/>
          </a:p>
        </p:txBody>
      </p:sp>
      <p:sp>
        <p:nvSpPr>
          <p:cNvPr id="8" name="TextBox 7">
            <a:extLst>
              <a:ext uri="{FF2B5EF4-FFF2-40B4-BE49-F238E27FC236}">
                <a16:creationId xmlns:a16="http://schemas.microsoft.com/office/drawing/2014/main" id="{F36836BB-4061-B53D-C7F9-D977A2AA091C}"/>
              </a:ext>
            </a:extLst>
          </p:cNvPr>
          <p:cNvSpPr txBox="1"/>
          <p:nvPr/>
        </p:nvSpPr>
        <p:spPr>
          <a:xfrm>
            <a:off x="641766" y="1669796"/>
            <a:ext cx="4875715" cy="5314275"/>
          </a:xfrm>
          <a:prstGeom prst="rect">
            <a:avLst/>
          </a:prstGeom>
          <a:noFill/>
        </p:spPr>
        <p:txBody>
          <a:bodyPr wrap="square" lIns="0" tIns="0" rIns="0" bIns="0" rtlCol="0">
            <a:spAutoFit/>
          </a:bodyPr>
          <a:lstStyle/>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CA Department of Transportation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City of Firebaugh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Selma Airport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City of Selma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Clovis Transit</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Area Express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County Department of Public Health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County Emergency Management</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County League of Women Voters</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County Public Works &amp; Planning</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Fresno County Rural Transit Agency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Kings River Conservation District </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Leadership Counsel for Justice &amp; Accountability</a:t>
            </a:r>
          </a:p>
          <a:p>
            <a:pPr marL="342900" marR="0" lvl="0" indent="-342900">
              <a:spcAft>
                <a:spcPts val="800"/>
              </a:spcAft>
              <a:buFont typeface="Arial" panose="020B0604020202020204" pitchFamily="34" charset="0"/>
              <a:buChar char="•"/>
              <a:tabLst>
                <a:tab pos="457200" algn="l"/>
              </a:tabLst>
            </a:pPr>
            <a:r>
              <a:rPr lang="en-US" sz="1600">
                <a:effectLst/>
                <a:latin typeface="Times New Roman" panose="02020603050405020304" pitchFamily="18" charset="0"/>
                <a:ea typeface="SimSun" panose="02010600030101010101" pitchFamily="2" charset="-122"/>
                <a:cs typeface="Times New Roman" panose="02020603050405020304" pitchFamily="18" charset="0"/>
              </a:rPr>
              <a:t>San Joaquin Valley Air Pollution Control District</a:t>
            </a:r>
          </a:p>
          <a:p>
            <a:pPr algn="l"/>
            <a:endParaRPr lang="en-US" sz="2800"/>
          </a:p>
        </p:txBody>
      </p:sp>
    </p:spTree>
    <p:extLst>
      <p:ext uri="{BB962C8B-B14F-4D97-AF65-F5344CB8AC3E}">
        <p14:creationId xmlns:p14="http://schemas.microsoft.com/office/powerpoint/2010/main" val="142779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199D-9899-56C2-19D8-8906C4711E10}"/>
              </a:ext>
            </a:extLst>
          </p:cNvPr>
          <p:cNvSpPr>
            <a:spLocks noGrp="1"/>
          </p:cNvSpPr>
          <p:nvPr>
            <p:ph type="title"/>
          </p:nvPr>
        </p:nvSpPr>
        <p:spPr/>
        <p:txBody>
          <a:bodyPr/>
          <a:lstStyle/>
          <a:p>
            <a:r>
              <a:rPr lang="en-US"/>
              <a:t>What we heard from the TWG</a:t>
            </a:r>
          </a:p>
        </p:txBody>
      </p:sp>
      <p:sp>
        <p:nvSpPr>
          <p:cNvPr id="3" name="Subtitle 2">
            <a:extLst>
              <a:ext uri="{FF2B5EF4-FFF2-40B4-BE49-F238E27FC236}">
                <a16:creationId xmlns:a16="http://schemas.microsoft.com/office/drawing/2014/main" id="{90303035-43C4-B14D-4322-6D85893EE673}"/>
              </a:ext>
            </a:extLst>
          </p:cNvPr>
          <p:cNvSpPr>
            <a:spLocks noGrp="1"/>
          </p:cNvSpPr>
          <p:nvPr>
            <p:ph type="subTitle" idx="1"/>
          </p:nvPr>
        </p:nvSpPr>
        <p:spPr/>
        <p:txBody>
          <a:bodyPr/>
          <a:lstStyle/>
          <a:p>
            <a:endParaRPr lang="en-US"/>
          </a:p>
        </p:txBody>
      </p:sp>
      <p:graphicFrame>
        <p:nvGraphicFramePr>
          <p:cNvPr id="5" name="Diagram 4">
            <a:extLst>
              <a:ext uri="{FF2B5EF4-FFF2-40B4-BE49-F238E27FC236}">
                <a16:creationId xmlns:a16="http://schemas.microsoft.com/office/drawing/2014/main" id="{B869DDBF-B911-BD9B-B778-C1449CAF02D8}"/>
              </a:ext>
            </a:extLst>
          </p:cNvPr>
          <p:cNvGraphicFramePr/>
          <p:nvPr>
            <p:extLst>
              <p:ext uri="{D42A27DB-BD31-4B8C-83A1-F6EECF244321}">
                <p14:modId xmlns:p14="http://schemas.microsoft.com/office/powerpoint/2010/main" val="3714675021"/>
              </p:ext>
            </p:extLst>
          </p:nvPr>
        </p:nvGraphicFramePr>
        <p:xfrm>
          <a:off x="658813" y="1811337"/>
          <a:ext cx="10874375" cy="435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970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9846-99EC-661C-DE21-EB08D080E13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A695698-13D3-B944-9BDF-4FE6587BAD10}"/>
              </a:ext>
            </a:extLst>
          </p:cNvPr>
          <p:cNvSpPr>
            <a:spLocks noGrp="1"/>
          </p:cNvSpPr>
          <p:nvPr>
            <p:ph type="title"/>
          </p:nvPr>
        </p:nvSpPr>
        <p:spPr>
          <a:xfrm>
            <a:off x="658811" y="657225"/>
            <a:ext cx="9021764" cy="532800"/>
          </a:xfrm>
        </p:spPr>
        <p:txBody>
          <a:bodyPr/>
          <a:lstStyle/>
          <a:p>
            <a:r>
              <a:rPr lang="en-US"/>
              <a:t>Identifying Project Opportunities</a:t>
            </a:r>
            <a:br>
              <a:rPr lang="en-US">
                <a:cs typeface="Times New Roman"/>
              </a:rPr>
            </a:br>
            <a:endParaRPr lang="en-US"/>
          </a:p>
        </p:txBody>
      </p:sp>
    </p:spTree>
    <p:extLst>
      <p:ext uri="{BB962C8B-B14F-4D97-AF65-F5344CB8AC3E}">
        <p14:creationId xmlns:p14="http://schemas.microsoft.com/office/powerpoint/2010/main" val="343350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0750-A214-6658-A2EF-890ABD286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3D402-C132-F330-7D65-9E192408055C}"/>
              </a:ext>
            </a:extLst>
          </p:cNvPr>
          <p:cNvSpPr>
            <a:spLocks noGrp="1"/>
          </p:cNvSpPr>
          <p:nvPr>
            <p:ph type="title"/>
          </p:nvPr>
        </p:nvSpPr>
        <p:spPr>
          <a:xfrm>
            <a:off x="856110" y="467825"/>
            <a:ext cx="9021764" cy="532800"/>
          </a:xfrm>
        </p:spPr>
        <p:txBody>
          <a:bodyPr/>
          <a:lstStyle/>
          <a:p>
            <a:r>
              <a:rPr lang="en-US" sz="3600"/>
              <a:t>Project Typologies</a:t>
            </a:r>
          </a:p>
        </p:txBody>
      </p:sp>
      <p:sp>
        <p:nvSpPr>
          <p:cNvPr id="3" name="Subtitle 2">
            <a:extLst>
              <a:ext uri="{FF2B5EF4-FFF2-40B4-BE49-F238E27FC236}">
                <a16:creationId xmlns:a16="http://schemas.microsoft.com/office/drawing/2014/main" id="{4B0EFE4F-FF97-5AFD-A305-356EC0E55F58}"/>
              </a:ext>
            </a:extLst>
          </p:cNvPr>
          <p:cNvSpPr>
            <a:spLocks noGrp="1"/>
          </p:cNvSpPr>
          <p:nvPr>
            <p:ph type="subTitle" idx="1"/>
          </p:nvPr>
        </p:nvSpPr>
        <p:spPr>
          <a:xfrm>
            <a:off x="843191" y="1595438"/>
            <a:ext cx="2922564" cy="532800"/>
          </a:xfrm>
          <a:solidFill>
            <a:schemeClr val="bg1"/>
          </a:solidFill>
        </p:spPr>
        <p:txBody>
          <a:bodyPr vert="horz"/>
          <a:lstStyle/>
          <a:p>
            <a:pPr>
              <a:spcAft>
                <a:spcPts val="0"/>
              </a:spcAft>
            </a:pPr>
            <a:r>
              <a:rPr lang="en-US" sz="2000">
                <a:solidFill>
                  <a:schemeClr val="accent3">
                    <a:lumMod val="60000"/>
                    <a:lumOff val="40000"/>
                  </a:schemeClr>
                </a:solidFill>
              </a:rPr>
              <a:t>Flood</a:t>
            </a:r>
          </a:p>
        </p:txBody>
      </p:sp>
      <p:pic>
        <p:nvPicPr>
          <p:cNvPr id="1028" name="Picture 4" descr="In Parts of New York City, a Vexing Mix of Stormwater and Sewage Have Made  Flooding the 'New Normal' - Inside Climate News">
            <a:extLst>
              <a:ext uri="{FF2B5EF4-FFF2-40B4-BE49-F238E27FC236}">
                <a16:creationId xmlns:a16="http://schemas.microsoft.com/office/drawing/2014/main" id="{E75C3173-1CD1-831B-7942-62FCE3692E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99" r="21068"/>
          <a:stretch/>
        </p:blipFill>
        <p:spPr bwMode="auto">
          <a:xfrm>
            <a:off x="856110" y="2115808"/>
            <a:ext cx="989652" cy="1011556"/>
          </a:xfrm>
          <a:prstGeom prst="rect">
            <a:avLst/>
          </a:prstGeom>
          <a:noFill/>
          <a:ln w="19050">
            <a:solidFill>
              <a:srgbClr val="1E9BD7"/>
            </a:solidFill>
          </a:ln>
          <a:extLst>
            <a:ext uri="{909E8E84-426E-40DD-AFC4-6F175D3DCCD1}">
              <a14:hiddenFill xmlns:a14="http://schemas.microsoft.com/office/drawing/2010/main">
                <a:solidFill>
                  <a:srgbClr val="FFFFFF"/>
                </a:solidFill>
              </a14:hiddenFill>
            </a:ext>
          </a:extLst>
        </p:spPr>
      </p:pic>
      <p:pic>
        <p:nvPicPr>
          <p:cNvPr id="2050" name="Picture 2" descr="Amid heat waves, when will L.A. offer bus riders more shade? - Los Angeles  Times">
            <a:extLst>
              <a:ext uri="{FF2B5EF4-FFF2-40B4-BE49-F238E27FC236}">
                <a16:creationId xmlns:a16="http://schemas.microsoft.com/office/drawing/2014/main" id="{CE764BE5-096A-0F35-0228-9FBC6588FE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154"/>
          <a:stretch/>
        </p:blipFill>
        <p:spPr bwMode="auto">
          <a:xfrm>
            <a:off x="6394876" y="4346216"/>
            <a:ext cx="999111" cy="1011556"/>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D6C1AD-4303-C42A-4296-C9CE1C3C1552}"/>
              </a:ext>
            </a:extLst>
          </p:cNvPr>
          <p:cNvSpPr txBox="1"/>
          <p:nvPr/>
        </p:nvSpPr>
        <p:spPr>
          <a:xfrm>
            <a:off x="636553" y="3201708"/>
            <a:ext cx="1537924"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Flood-prone urban Corridors</a:t>
            </a:r>
          </a:p>
        </p:txBody>
      </p:sp>
      <p:sp>
        <p:nvSpPr>
          <p:cNvPr id="16" name="TextBox 15">
            <a:extLst>
              <a:ext uri="{FF2B5EF4-FFF2-40B4-BE49-F238E27FC236}">
                <a16:creationId xmlns:a16="http://schemas.microsoft.com/office/drawing/2014/main" id="{55D371D0-5BFE-2FF2-A4DE-83B228722AD8}"/>
              </a:ext>
            </a:extLst>
          </p:cNvPr>
          <p:cNvSpPr txBox="1"/>
          <p:nvPr/>
        </p:nvSpPr>
        <p:spPr>
          <a:xfrm>
            <a:off x="6039090" y="5487171"/>
            <a:ext cx="1715180" cy="461665"/>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Extreme heat impact on pedestrians, bicyclists &amp; transit riders</a:t>
            </a:r>
          </a:p>
        </p:txBody>
      </p:sp>
      <p:sp>
        <p:nvSpPr>
          <p:cNvPr id="22" name="TextBox 21">
            <a:extLst>
              <a:ext uri="{FF2B5EF4-FFF2-40B4-BE49-F238E27FC236}">
                <a16:creationId xmlns:a16="http://schemas.microsoft.com/office/drawing/2014/main" id="{A2DD9820-3F90-0589-A35F-F93FC7689CF0}"/>
              </a:ext>
            </a:extLst>
          </p:cNvPr>
          <p:cNvSpPr txBox="1"/>
          <p:nvPr/>
        </p:nvSpPr>
        <p:spPr>
          <a:xfrm>
            <a:off x="1766090" y="1856798"/>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A</a:t>
            </a:r>
          </a:p>
        </p:txBody>
      </p:sp>
      <p:sp>
        <p:nvSpPr>
          <p:cNvPr id="28" name="TextBox 27">
            <a:extLst>
              <a:ext uri="{FF2B5EF4-FFF2-40B4-BE49-F238E27FC236}">
                <a16:creationId xmlns:a16="http://schemas.microsoft.com/office/drawing/2014/main" id="{C85853AB-A61B-FA8F-9C07-E894790CFD9B}"/>
              </a:ext>
            </a:extLst>
          </p:cNvPr>
          <p:cNvSpPr txBox="1"/>
          <p:nvPr/>
        </p:nvSpPr>
        <p:spPr>
          <a:xfrm>
            <a:off x="7022512" y="4472552"/>
            <a:ext cx="371475" cy="153888"/>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H</a:t>
            </a:r>
          </a:p>
        </p:txBody>
      </p:sp>
      <p:pic>
        <p:nvPicPr>
          <p:cNvPr id="5" name="Picture 4">
            <a:extLst>
              <a:ext uri="{FF2B5EF4-FFF2-40B4-BE49-F238E27FC236}">
                <a16:creationId xmlns:a16="http://schemas.microsoft.com/office/drawing/2014/main" id="{26F76D73-A908-A4E8-F305-DEC21D7B3B74}"/>
              </a:ext>
            </a:extLst>
          </p:cNvPr>
          <p:cNvPicPr>
            <a:picLocks noChangeAspect="1"/>
          </p:cNvPicPr>
          <p:nvPr/>
        </p:nvPicPr>
        <p:blipFill>
          <a:blip r:embed="rId7"/>
          <a:srcRect l="16748" r="16748"/>
          <a:stretch/>
        </p:blipFill>
        <p:spPr>
          <a:xfrm>
            <a:off x="2486505" y="2128829"/>
            <a:ext cx="998878" cy="1011556"/>
          </a:xfrm>
          <a:prstGeom prst="rect">
            <a:avLst/>
          </a:prstGeom>
          <a:ln w="19050">
            <a:solidFill>
              <a:srgbClr val="1E9BD7"/>
            </a:solidFill>
          </a:ln>
        </p:spPr>
      </p:pic>
      <p:sp>
        <p:nvSpPr>
          <p:cNvPr id="7" name="TextBox 6">
            <a:extLst>
              <a:ext uri="{FF2B5EF4-FFF2-40B4-BE49-F238E27FC236}">
                <a16:creationId xmlns:a16="http://schemas.microsoft.com/office/drawing/2014/main" id="{9EFCBE55-CDFE-4D2D-5D97-58FC057001C9}"/>
              </a:ext>
            </a:extLst>
          </p:cNvPr>
          <p:cNvSpPr txBox="1"/>
          <p:nvPr/>
        </p:nvSpPr>
        <p:spPr>
          <a:xfrm>
            <a:off x="2157260" y="3230814"/>
            <a:ext cx="1524580"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Rural roads</a:t>
            </a:r>
            <a:br>
              <a:rPr lang="en-US" sz="1000" b="1">
                <a:latin typeface="Arial" panose="020B0604020202020204" pitchFamily="34" charset="0"/>
                <a:cs typeface="Arial" panose="020B0604020202020204" pitchFamily="34" charset="0"/>
              </a:rPr>
            </a:br>
            <a:r>
              <a:rPr lang="en-US" sz="1000" b="1">
                <a:latin typeface="Arial" panose="020B0604020202020204" pitchFamily="34" charset="0"/>
                <a:cs typeface="Arial" panose="020B0604020202020204" pitchFamily="34" charset="0"/>
              </a:rPr>
              <a:t> susceptible to flooding</a:t>
            </a:r>
          </a:p>
        </p:txBody>
      </p:sp>
      <p:sp>
        <p:nvSpPr>
          <p:cNvPr id="10" name="TextBox 9">
            <a:extLst>
              <a:ext uri="{FF2B5EF4-FFF2-40B4-BE49-F238E27FC236}">
                <a16:creationId xmlns:a16="http://schemas.microsoft.com/office/drawing/2014/main" id="{9023A959-B417-BA75-A706-785F24A3CC6B}"/>
              </a:ext>
            </a:extLst>
          </p:cNvPr>
          <p:cNvSpPr txBox="1"/>
          <p:nvPr/>
        </p:nvSpPr>
        <p:spPr>
          <a:xfrm>
            <a:off x="3681839" y="1856798"/>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B</a:t>
            </a:r>
          </a:p>
        </p:txBody>
      </p:sp>
      <p:pic>
        <p:nvPicPr>
          <p:cNvPr id="30" name="Picture 12" descr="Thermal Cracking Properties of Asphalt | ASTM Standardization News">
            <a:extLst>
              <a:ext uri="{FF2B5EF4-FFF2-40B4-BE49-F238E27FC236}">
                <a16:creationId xmlns:a16="http://schemas.microsoft.com/office/drawing/2014/main" id="{38B9B774-49D4-7355-B383-75687FC3EF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283" r="17161"/>
          <a:stretch/>
        </p:blipFill>
        <p:spPr bwMode="auto">
          <a:xfrm>
            <a:off x="7922509" y="4346216"/>
            <a:ext cx="999111" cy="1011556"/>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F616318-F3D5-DD92-97B5-EBDB617AC98A}"/>
              </a:ext>
            </a:extLst>
          </p:cNvPr>
          <p:cNvSpPr txBox="1"/>
          <p:nvPr/>
        </p:nvSpPr>
        <p:spPr>
          <a:xfrm>
            <a:off x="7754270" y="5487171"/>
            <a:ext cx="1537924"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Heat-vulnerable pavement of roads</a:t>
            </a:r>
          </a:p>
        </p:txBody>
      </p:sp>
      <p:pic>
        <p:nvPicPr>
          <p:cNvPr id="42" name="Picture 8" descr="Railroad-Daly fire 58% contained, crews continue efforts with cool temps  aiding battle | Fires | montanarightnow.com">
            <a:extLst>
              <a:ext uri="{FF2B5EF4-FFF2-40B4-BE49-F238E27FC236}">
                <a16:creationId xmlns:a16="http://schemas.microsoft.com/office/drawing/2014/main" id="{06C12F80-2FCF-EBC1-7AAF-98AA008F12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96" r="20753"/>
          <a:stretch/>
        </p:blipFill>
        <p:spPr bwMode="auto">
          <a:xfrm>
            <a:off x="6430270" y="2097954"/>
            <a:ext cx="999111" cy="1011556"/>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3DBF440-68DA-D7BC-6086-ADFD1643E995}"/>
              </a:ext>
            </a:extLst>
          </p:cNvPr>
          <p:cNvSpPr txBox="1"/>
          <p:nvPr/>
        </p:nvSpPr>
        <p:spPr>
          <a:xfrm>
            <a:off x="6096000" y="3192587"/>
            <a:ext cx="1616076" cy="461665"/>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Wildfire-vulnerable mountain passes &amp; bridges</a:t>
            </a:r>
          </a:p>
        </p:txBody>
      </p:sp>
      <p:sp>
        <p:nvSpPr>
          <p:cNvPr id="44" name="TextBox 43">
            <a:extLst>
              <a:ext uri="{FF2B5EF4-FFF2-40B4-BE49-F238E27FC236}">
                <a16:creationId xmlns:a16="http://schemas.microsoft.com/office/drawing/2014/main" id="{BAD7B000-5A04-D16A-2778-855F3496DF98}"/>
              </a:ext>
            </a:extLst>
          </p:cNvPr>
          <p:cNvSpPr txBox="1"/>
          <p:nvPr/>
        </p:nvSpPr>
        <p:spPr>
          <a:xfrm>
            <a:off x="7459928" y="1011222"/>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D</a:t>
            </a:r>
          </a:p>
        </p:txBody>
      </p:sp>
      <p:sp>
        <p:nvSpPr>
          <p:cNvPr id="47" name="TextBox 46">
            <a:extLst>
              <a:ext uri="{FF2B5EF4-FFF2-40B4-BE49-F238E27FC236}">
                <a16:creationId xmlns:a16="http://schemas.microsoft.com/office/drawing/2014/main" id="{3F1A167C-80F2-5FAB-39C1-619F1B8F74A8}"/>
              </a:ext>
            </a:extLst>
          </p:cNvPr>
          <p:cNvSpPr txBox="1"/>
          <p:nvPr/>
        </p:nvSpPr>
        <p:spPr>
          <a:xfrm>
            <a:off x="9392803" y="1011222"/>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E</a:t>
            </a:r>
          </a:p>
        </p:txBody>
      </p:sp>
      <p:pic>
        <p:nvPicPr>
          <p:cNvPr id="51" name="Picture 10" descr="Fresno River - Wikipedia">
            <a:extLst>
              <a:ext uri="{FF2B5EF4-FFF2-40B4-BE49-F238E27FC236}">
                <a16:creationId xmlns:a16="http://schemas.microsoft.com/office/drawing/2014/main" id="{700F97FC-329E-DFC8-D15F-B14D41640BF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048" r="24159"/>
          <a:stretch/>
        </p:blipFill>
        <p:spPr bwMode="auto">
          <a:xfrm>
            <a:off x="848600" y="4346216"/>
            <a:ext cx="999111" cy="1011556"/>
          </a:xfrm>
          <a:prstGeom prst="rect">
            <a:avLst/>
          </a:prstGeom>
          <a:noFill/>
          <a:ln w="19050">
            <a:solidFill>
              <a:srgbClr val="1E9BD7"/>
            </a:solidFill>
          </a:ln>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F082730-C27E-B725-B7DF-CC4854722BC9}"/>
              </a:ext>
            </a:extLst>
          </p:cNvPr>
          <p:cNvSpPr txBox="1"/>
          <p:nvPr/>
        </p:nvSpPr>
        <p:spPr>
          <a:xfrm>
            <a:off x="579193" y="5487171"/>
            <a:ext cx="1537924"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Bridge Infrastructure over major waterways</a:t>
            </a:r>
          </a:p>
        </p:txBody>
      </p:sp>
      <p:sp>
        <p:nvSpPr>
          <p:cNvPr id="53" name="TextBox 52">
            <a:extLst>
              <a:ext uri="{FF2B5EF4-FFF2-40B4-BE49-F238E27FC236}">
                <a16:creationId xmlns:a16="http://schemas.microsoft.com/office/drawing/2014/main" id="{F7C82B4A-2E33-65C8-AE7C-20CDE9B09980}"/>
              </a:ext>
            </a:extLst>
          </p:cNvPr>
          <p:cNvSpPr txBox="1"/>
          <p:nvPr/>
        </p:nvSpPr>
        <p:spPr>
          <a:xfrm>
            <a:off x="11268873" y="1011222"/>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F</a:t>
            </a:r>
          </a:p>
        </p:txBody>
      </p:sp>
      <p:sp>
        <p:nvSpPr>
          <p:cNvPr id="56" name="TextBox 55">
            <a:extLst>
              <a:ext uri="{FF2B5EF4-FFF2-40B4-BE49-F238E27FC236}">
                <a16:creationId xmlns:a16="http://schemas.microsoft.com/office/drawing/2014/main" id="{7F36FA3A-987C-CFFE-23D4-3B0D2D865E96}"/>
              </a:ext>
            </a:extLst>
          </p:cNvPr>
          <p:cNvSpPr txBox="1"/>
          <p:nvPr/>
        </p:nvSpPr>
        <p:spPr>
          <a:xfrm>
            <a:off x="8769206" y="3200500"/>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G</a:t>
            </a:r>
          </a:p>
        </p:txBody>
      </p:sp>
      <p:pic>
        <p:nvPicPr>
          <p:cNvPr id="62" name="Picture 10" descr="Trails - After the Wildfire - Mountain Bike Action Magazine">
            <a:extLst>
              <a:ext uri="{FF2B5EF4-FFF2-40B4-BE49-F238E27FC236}">
                <a16:creationId xmlns:a16="http://schemas.microsoft.com/office/drawing/2014/main" id="{D09D893C-F35E-D0D1-EB82-48BD6EA6A9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071"/>
          <a:stretch/>
        </p:blipFill>
        <p:spPr bwMode="auto">
          <a:xfrm>
            <a:off x="7980130" y="2129580"/>
            <a:ext cx="1000782" cy="1027017"/>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63" name="Picture 12" descr="Biking on a flooded bike path. | He'll need to lube his chai… | Flickr">
            <a:extLst>
              <a:ext uri="{FF2B5EF4-FFF2-40B4-BE49-F238E27FC236}">
                <a16:creationId xmlns:a16="http://schemas.microsoft.com/office/drawing/2014/main" id="{E20D8577-1124-8150-62D3-25275299C8A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518" r="14305"/>
          <a:stretch/>
        </p:blipFill>
        <p:spPr bwMode="auto">
          <a:xfrm>
            <a:off x="4102422" y="2101621"/>
            <a:ext cx="1000783" cy="1039929"/>
          </a:xfrm>
          <a:prstGeom prst="rect">
            <a:avLst/>
          </a:prstGeom>
          <a:noFill/>
          <a:ln w="19050">
            <a:solidFill>
              <a:srgbClr val="1E9BD7"/>
            </a:solidFill>
          </a:ln>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6343B500-9640-B2E4-FB25-91AA1D94F26F}"/>
              </a:ext>
            </a:extLst>
          </p:cNvPr>
          <p:cNvSpPr txBox="1"/>
          <p:nvPr/>
        </p:nvSpPr>
        <p:spPr>
          <a:xfrm>
            <a:off x="7736848" y="3215603"/>
            <a:ext cx="1537924"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Shared use paths susceptible to wildfire</a:t>
            </a:r>
          </a:p>
        </p:txBody>
      </p:sp>
      <p:sp>
        <p:nvSpPr>
          <p:cNvPr id="1025" name="TextBox 1024">
            <a:extLst>
              <a:ext uri="{FF2B5EF4-FFF2-40B4-BE49-F238E27FC236}">
                <a16:creationId xmlns:a16="http://schemas.microsoft.com/office/drawing/2014/main" id="{5D401FB2-4B28-89C6-E5BE-2EBB98E894AE}"/>
              </a:ext>
            </a:extLst>
          </p:cNvPr>
          <p:cNvSpPr txBox="1"/>
          <p:nvPr/>
        </p:nvSpPr>
        <p:spPr>
          <a:xfrm>
            <a:off x="3867576" y="3277834"/>
            <a:ext cx="1537924" cy="307777"/>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Shared use paths susceptible to flooding</a:t>
            </a:r>
          </a:p>
        </p:txBody>
      </p:sp>
      <p:sp>
        <p:nvSpPr>
          <p:cNvPr id="1026" name="TextBox 1025">
            <a:extLst>
              <a:ext uri="{FF2B5EF4-FFF2-40B4-BE49-F238E27FC236}">
                <a16:creationId xmlns:a16="http://schemas.microsoft.com/office/drawing/2014/main" id="{0A9B0CA6-A2D7-2B19-2C4F-D2224C64AC60}"/>
              </a:ext>
            </a:extLst>
          </p:cNvPr>
          <p:cNvSpPr txBox="1"/>
          <p:nvPr/>
        </p:nvSpPr>
        <p:spPr>
          <a:xfrm>
            <a:off x="7458641" y="3986624"/>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J</a:t>
            </a:r>
          </a:p>
        </p:txBody>
      </p:sp>
      <p:sp>
        <p:nvSpPr>
          <p:cNvPr id="1029" name="TextBox 1028">
            <a:extLst>
              <a:ext uri="{FF2B5EF4-FFF2-40B4-BE49-F238E27FC236}">
                <a16:creationId xmlns:a16="http://schemas.microsoft.com/office/drawing/2014/main" id="{B3195CD6-5CD4-47D3-C1A7-C6BC3218A248}"/>
              </a:ext>
            </a:extLst>
          </p:cNvPr>
          <p:cNvSpPr txBox="1"/>
          <p:nvPr/>
        </p:nvSpPr>
        <p:spPr>
          <a:xfrm>
            <a:off x="11209569" y="3986624"/>
            <a:ext cx="371475" cy="153888"/>
          </a:xfrm>
          <a:prstGeom prst="rect">
            <a:avLst/>
          </a:prstGeom>
          <a:noFill/>
        </p:spPr>
        <p:txBody>
          <a:bodyPr wrap="square" lIns="0" tIns="0" rIns="0" bIns="0" rtlCol="0">
            <a:spAutoFit/>
          </a:bodyPr>
          <a:lstStyle/>
          <a:p>
            <a:pPr algn="ctr"/>
            <a:r>
              <a:rPr lang="en-US" sz="1000" b="1">
                <a:solidFill>
                  <a:schemeClr val="bg1"/>
                </a:solidFill>
                <a:latin typeface="Arial" panose="020B0604020202020204" pitchFamily="34" charset="0"/>
                <a:cs typeface="Arial" panose="020B0604020202020204" pitchFamily="34" charset="0"/>
              </a:rPr>
              <a:t>L</a:t>
            </a:r>
          </a:p>
        </p:txBody>
      </p:sp>
      <p:pic>
        <p:nvPicPr>
          <p:cNvPr id="4" name="Picture 6" descr="Nervous Their Airline Hubs Will Fly Away, Cities Race to Flood-Proof Their  Airports">
            <a:extLst>
              <a:ext uri="{FF2B5EF4-FFF2-40B4-BE49-F238E27FC236}">
                <a16:creationId xmlns:a16="http://schemas.microsoft.com/office/drawing/2014/main" id="{7813155F-AC83-3929-995D-D9D631B275E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39" r="35579"/>
          <a:stretch/>
        </p:blipFill>
        <p:spPr bwMode="auto">
          <a:xfrm>
            <a:off x="2458314" y="4346216"/>
            <a:ext cx="1055260" cy="1068405"/>
          </a:xfrm>
          <a:prstGeom prst="rect">
            <a:avLst/>
          </a:prstGeom>
          <a:noFill/>
          <a:ln w="19050">
            <a:solidFill>
              <a:srgbClr val="1E9BD7"/>
            </a:solidFill>
          </a:ln>
          <a:extLst>
            <a:ext uri="{909E8E84-426E-40DD-AFC4-6F175D3DCCD1}">
              <a14:hiddenFill xmlns:a14="http://schemas.microsoft.com/office/drawing/2010/main">
                <a:solidFill>
                  <a:srgbClr val="FFFFFF"/>
                </a:solidFill>
              </a14:hiddenFill>
            </a:ext>
          </a:extLst>
        </p:spPr>
      </p:pic>
      <p:pic>
        <p:nvPicPr>
          <p:cNvPr id="6" name="Picture 4" descr="Commentary: Is the Alameda Rail Corridor in financial danger? - FreightWaves">
            <a:extLst>
              <a:ext uri="{FF2B5EF4-FFF2-40B4-BE49-F238E27FC236}">
                <a16:creationId xmlns:a16="http://schemas.microsoft.com/office/drawing/2014/main" id="{70BE1D25-20D9-60C7-D5F4-C4E5DB9C37A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078" r="20821"/>
          <a:stretch/>
        </p:blipFill>
        <p:spPr bwMode="auto">
          <a:xfrm>
            <a:off x="4075183" y="4346216"/>
            <a:ext cx="1055261" cy="1068406"/>
          </a:xfrm>
          <a:prstGeom prst="rect">
            <a:avLst/>
          </a:prstGeom>
          <a:noFill/>
          <a:ln w="19050">
            <a:solidFill>
              <a:srgbClr val="1E9BD7"/>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74E142-9157-D86D-F6C9-30DD9C312F78}"/>
              </a:ext>
            </a:extLst>
          </p:cNvPr>
          <p:cNvSpPr txBox="1"/>
          <p:nvPr/>
        </p:nvSpPr>
        <p:spPr>
          <a:xfrm>
            <a:off x="2233757" y="5487171"/>
            <a:ext cx="1537924" cy="461665"/>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Airport runways and critical access roads susceptible to flooding </a:t>
            </a:r>
          </a:p>
        </p:txBody>
      </p:sp>
      <p:sp>
        <p:nvSpPr>
          <p:cNvPr id="18" name="TextBox 17">
            <a:extLst>
              <a:ext uri="{FF2B5EF4-FFF2-40B4-BE49-F238E27FC236}">
                <a16:creationId xmlns:a16="http://schemas.microsoft.com/office/drawing/2014/main" id="{20818435-5D8D-FCD4-C7A1-7F46B92AE77D}"/>
              </a:ext>
            </a:extLst>
          </p:cNvPr>
          <p:cNvSpPr txBox="1"/>
          <p:nvPr/>
        </p:nvSpPr>
        <p:spPr>
          <a:xfrm>
            <a:off x="3867575" y="5487171"/>
            <a:ext cx="1537925" cy="553998"/>
          </a:xfrm>
          <a:prstGeom prst="rect">
            <a:avLst/>
          </a:prstGeom>
          <a:noFill/>
        </p:spPr>
        <p:txBody>
          <a:bodyPr wrap="square">
            <a:spAutoFit/>
          </a:bodyPr>
          <a:lstStyle/>
          <a:p>
            <a:pPr algn="ctr"/>
            <a:r>
              <a:rPr lang="en-US" sz="1000" b="1">
                <a:latin typeface="Arial" panose="020B0604020202020204" pitchFamily="34" charset="0"/>
                <a:cs typeface="Arial" panose="020B0604020202020204" pitchFamily="34" charset="0"/>
              </a:rPr>
              <a:t>Mainline rail lines susceptible to flooding</a:t>
            </a:r>
          </a:p>
        </p:txBody>
      </p:sp>
      <p:sp>
        <p:nvSpPr>
          <p:cNvPr id="14" name="Subtitle 2">
            <a:extLst>
              <a:ext uri="{FF2B5EF4-FFF2-40B4-BE49-F238E27FC236}">
                <a16:creationId xmlns:a16="http://schemas.microsoft.com/office/drawing/2014/main" id="{A6C03182-F403-ED3F-E511-D3A335DCB134}"/>
              </a:ext>
            </a:extLst>
          </p:cNvPr>
          <p:cNvSpPr txBox="1">
            <a:spLocks/>
          </p:cNvSpPr>
          <p:nvPr/>
        </p:nvSpPr>
        <p:spPr>
          <a:xfrm>
            <a:off x="6430270" y="1595438"/>
            <a:ext cx="3854272" cy="345211"/>
          </a:xfrm>
          <a:prstGeom prst="rect">
            <a:avLst/>
          </a:prstGeom>
          <a:solidFill>
            <a:schemeClr val="bg1"/>
          </a:solidFill>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1"/>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en-US" sz="2000">
                <a:solidFill>
                  <a:schemeClr val="tx2"/>
                </a:solidFill>
              </a:rPr>
              <a:t>Wildfire</a:t>
            </a:r>
          </a:p>
        </p:txBody>
      </p:sp>
      <p:sp>
        <p:nvSpPr>
          <p:cNvPr id="15" name="Subtitle 2">
            <a:extLst>
              <a:ext uri="{FF2B5EF4-FFF2-40B4-BE49-F238E27FC236}">
                <a16:creationId xmlns:a16="http://schemas.microsoft.com/office/drawing/2014/main" id="{738AB490-F341-15C4-6C27-20CC76292C5C}"/>
              </a:ext>
            </a:extLst>
          </p:cNvPr>
          <p:cNvSpPr txBox="1">
            <a:spLocks/>
          </p:cNvSpPr>
          <p:nvPr/>
        </p:nvSpPr>
        <p:spPr>
          <a:xfrm>
            <a:off x="6394876" y="3904440"/>
            <a:ext cx="3854272" cy="345211"/>
          </a:xfrm>
          <a:prstGeom prst="rect">
            <a:avLst/>
          </a:prstGeom>
          <a:solidFill>
            <a:schemeClr val="bg1"/>
          </a:solidFill>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1"/>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en-US" sz="2000">
                <a:solidFill>
                  <a:srgbClr val="FFC000"/>
                </a:solidFill>
              </a:rPr>
              <a:t>Heat</a:t>
            </a:r>
          </a:p>
        </p:txBody>
      </p:sp>
      <p:pic>
        <p:nvPicPr>
          <p:cNvPr id="17" name="Picture 6" descr="How Slope Failures Can Lead to Critical Highway Collapses - Northeastern  University College of Engineering">
            <a:extLst>
              <a:ext uri="{FF2B5EF4-FFF2-40B4-BE49-F238E27FC236}">
                <a16:creationId xmlns:a16="http://schemas.microsoft.com/office/drawing/2014/main" id="{8E7BADBE-140A-3891-BD4C-F463FC1DC18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921" r="232"/>
          <a:stretch/>
        </p:blipFill>
        <p:spPr bwMode="auto">
          <a:xfrm>
            <a:off x="10024713" y="4346216"/>
            <a:ext cx="999111" cy="101155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CEBBF55-5937-3F65-C0F6-7B07EB37B4DC}"/>
              </a:ext>
            </a:extLst>
          </p:cNvPr>
          <p:cNvSpPr txBox="1"/>
          <p:nvPr/>
        </p:nvSpPr>
        <p:spPr>
          <a:xfrm>
            <a:off x="9820740" y="5487171"/>
            <a:ext cx="1431145" cy="461665"/>
          </a:xfrm>
          <a:prstGeom prst="rect">
            <a:avLst/>
          </a:prstGeom>
          <a:noFill/>
        </p:spPr>
        <p:txBody>
          <a:bodyPr wrap="square" lIns="0" tIns="0" rIns="0" bIns="0" rtlCol="0">
            <a:spAutoFit/>
          </a:bodyPr>
          <a:lstStyle/>
          <a:p>
            <a:pPr algn="ctr"/>
            <a:r>
              <a:rPr lang="en-US" sz="1000" b="1">
                <a:latin typeface="Arial" panose="020B0604020202020204" pitchFamily="34" charset="0"/>
                <a:cs typeface="Arial" panose="020B0604020202020204" pitchFamily="34" charset="0"/>
              </a:rPr>
              <a:t>Landslide and slope failure of roads &amp; bridges</a:t>
            </a:r>
          </a:p>
        </p:txBody>
      </p:sp>
      <p:sp>
        <p:nvSpPr>
          <p:cNvPr id="20" name="Subtitle 2">
            <a:extLst>
              <a:ext uri="{FF2B5EF4-FFF2-40B4-BE49-F238E27FC236}">
                <a16:creationId xmlns:a16="http://schemas.microsoft.com/office/drawing/2014/main" id="{2D67DC49-AD09-8736-8F92-D46BB3919561}"/>
              </a:ext>
            </a:extLst>
          </p:cNvPr>
          <p:cNvSpPr txBox="1">
            <a:spLocks/>
          </p:cNvSpPr>
          <p:nvPr/>
        </p:nvSpPr>
        <p:spPr>
          <a:xfrm>
            <a:off x="9977088" y="3890962"/>
            <a:ext cx="2167287" cy="345211"/>
          </a:xfrm>
          <a:prstGeom prst="rect">
            <a:avLst/>
          </a:prstGeom>
          <a:solidFill>
            <a:schemeClr val="bg1"/>
          </a:solidFill>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1"/>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en-US" sz="2000">
                <a:solidFill>
                  <a:schemeClr val="bg1">
                    <a:lumMod val="50000"/>
                  </a:schemeClr>
                </a:solidFill>
              </a:rPr>
              <a:t>Landslides</a:t>
            </a:r>
          </a:p>
        </p:txBody>
      </p:sp>
      <p:sp>
        <p:nvSpPr>
          <p:cNvPr id="11" name="Subtitle 2">
            <a:extLst>
              <a:ext uri="{FF2B5EF4-FFF2-40B4-BE49-F238E27FC236}">
                <a16:creationId xmlns:a16="http://schemas.microsoft.com/office/drawing/2014/main" id="{8F3C389E-D4EC-20DB-B1F8-0BF2DA1224F6}"/>
              </a:ext>
            </a:extLst>
          </p:cNvPr>
          <p:cNvSpPr txBox="1">
            <a:spLocks/>
          </p:cNvSpPr>
          <p:nvPr/>
        </p:nvSpPr>
        <p:spPr>
          <a:xfrm>
            <a:off x="856110" y="1100385"/>
            <a:ext cx="5322885"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1"/>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9pPr>
          </a:lstStyle>
          <a:p>
            <a:r>
              <a:rPr lang="en-US"/>
              <a:t>By Hazard</a:t>
            </a:r>
          </a:p>
        </p:txBody>
      </p:sp>
    </p:spTree>
    <p:custDataLst>
      <p:custData r:id="rId1"/>
      <p:custData r:id="rId2"/>
    </p:custDataLst>
    <p:extLst>
      <p:ext uri="{BB962C8B-B14F-4D97-AF65-F5344CB8AC3E}">
        <p14:creationId xmlns:p14="http://schemas.microsoft.com/office/powerpoint/2010/main" val="84163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C5C6-1A3E-3475-E14E-436381FCFD35}"/>
              </a:ext>
            </a:extLst>
          </p:cNvPr>
          <p:cNvSpPr>
            <a:spLocks noGrp="1"/>
          </p:cNvSpPr>
          <p:nvPr>
            <p:ph type="title"/>
          </p:nvPr>
        </p:nvSpPr>
        <p:spPr/>
        <p:txBody>
          <a:bodyPr/>
          <a:lstStyle/>
          <a:p>
            <a:r>
              <a:rPr lang="en-US"/>
              <a:t>Scoring and Prioritization</a:t>
            </a:r>
          </a:p>
        </p:txBody>
      </p:sp>
      <p:sp>
        <p:nvSpPr>
          <p:cNvPr id="3" name="Subtitle 2">
            <a:extLst>
              <a:ext uri="{FF2B5EF4-FFF2-40B4-BE49-F238E27FC236}">
                <a16:creationId xmlns:a16="http://schemas.microsoft.com/office/drawing/2014/main" id="{59B72C89-47D1-D1A6-B5CA-CD679A1CBD02}"/>
              </a:ext>
            </a:extLst>
          </p:cNvPr>
          <p:cNvSpPr>
            <a:spLocks noGrp="1"/>
          </p:cNvSpPr>
          <p:nvPr>
            <p:ph type="subTitle" idx="1"/>
          </p:nvPr>
        </p:nvSpPr>
        <p:spPr/>
        <p:txBody>
          <a:bodyPr/>
          <a:lstStyle/>
          <a:p>
            <a:r>
              <a:rPr lang="en-US"/>
              <a:t>Methodology</a:t>
            </a:r>
          </a:p>
        </p:txBody>
      </p:sp>
      <p:pic>
        <p:nvPicPr>
          <p:cNvPr id="5" name="Picture 4" descr="A screenshot of a network score&#10;&#10;AI-generated content may be incorrect.">
            <a:extLst>
              <a:ext uri="{FF2B5EF4-FFF2-40B4-BE49-F238E27FC236}">
                <a16:creationId xmlns:a16="http://schemas.microsoft.com/office/drawing/2014/main" id="{AAF0E500-5DFB-3A63-EFBF-697FEADC3C7F}"/>
              </a:ext>
            </a:extLst>
          </p:cNvPr>
          <p:cNvPicPr>
            <a:picLocks noChangeAspect="1"/>
          </p:cNvPicPr>
          <p:nvPr/>
        </p:nvPicPr>
        <p:blipFill>
          <a:blip r:embed="rId3"/>
          <a:stretch>
            <a:fillRect/>
          </a:stretch>
        </p:blipFill>
        <p:spPr>
          <a:xfrm>
            <a:off x="565484" y="1726139"/>
            <a:ext cx="11196521" cy="3447440"/>
          </a:xfrm>
          <a:prstGeom prst="rect">
            <a:avLst/>
          </a:prstGeom>
        </p:spPr>
      </p:pic>
    </p:spTree>
    <p:extLst>
      <p:ext uri="{BB962C8B-B14F-4D97-AF65-F5344CB8AC3E}">
        <p14:creationId xmlns:p14="http://schemas.microsoft.com/office/powerpoint/2010/main" val="4017542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083CD6-960B-38D2-9101-73A9E783D5C0}"/>
              </a:ext>
            </a:extLst>
          </p:cNvPr>
          <p:cNvPicPr>
            <a:picLocks noChangeAspect="1"/>
          </p:cNvPicPr>
          <p:nvPr/>
        </p:nvPicPr>
        <p:blipFill>
          <a:blip r:embed="rId3"/>
          <a:stretch>
            <a:fillRect/>
          </a:stretch>
        </p:blipFill>
        <p:spPr>
          <a:xfrm>
            <a:off x="967376" y="0"/>
            <a:ext cx="10257247" cy="6858000"/>
          </a:xfrm>
          <a:prstGeom prst="rect">
            <a:avLst/>
          </a:prstGeom>
        </p:spPr>
      </p:pic>
      <p:sp>
        <p:nvSpPr>
          <p:cNvPr id="2" name="Title 1">
            <a:extLst>
              <a:ext uri="{FF2B5EF4-FFF2-40B4-BE49-F238E27FC236}">
                <a16:creationId xmlns:a16="http://schemas.microsoft.com/office/drawing/2014/main" id="{68656810-FB8A-94DA-CD91-70DBF58C67D9}"/>
              </a:ext>
            </a:extLst>
          </p:cNvPr>
          <p:cNvSpPr>
            <a:spLocks noGrp="1"/>
          </p:cNvSpPr>
          <p:nvPr>
            <p:ph type="title"/>
          </p:nvPr>
        </p:nvSpPr>
        <p:spPr>
          <a:xfrm>
            <a:off x="8110955" y="4769444"/>
            <a:ext cx="4226964" cy="707923"/>
          </a:xfrm>
        </p:spPr>
        <p:txBody>
          <a:bodyPr/>
          <a:lstStyle/>
          <a:p>
            <a:r>
              <a:rPr lang="en-US"/>
              <a:t>Project Opportunities</a:t>
            </a:r>
          </a:p>
        </p:txBody>
      </p:sp>
      <p:sp>
        <p:nvSpPr>
          <p:cNvPr id="3" name="Subtitle 2">
            <a:extLst>
              <a:ext uri="{FF2B5EF4-FFF2-40B4-BE49-F238E27FC236}">
                <a16:creationId xmlns:a16="http://schemas.microsoft.com/office/drawing/2014/main" id="{555E8D90-0DDA-DECD-2923-36546ABA278A}"/>
              </a:ext>
            </a:extLst>
          </p:cNvPr>
          <p:cNvSpPr>
            <a:spLocks noGrp="1"/>
          </p:cNvSpPr>
          <p:nvPr>
            <p:ph type="subTitle" idx="1"/>
          </p:nvPr>
        </p:nvSpPr>
        <p:spPr>
          <a:xfrm>
            <a:off x="8197587" y="5896431"/>
            <a:ext cx="3154446" cy="180835"/>
          </a:xfrm>
        </p:spPr>
        <p:txBody>
          <a:bodyPr/>
          <a:lstStyle/>
          <a:p>
            <a:r>
              <a:rPr lang="en-US"/>
              <a:t>31 Priority Needs Locations</a:t>
            </a:r>
          </a:p>
        </p:txBody>
      </p:sp>
    </p:spTree>
    <p:extLst>
      <p:ext uri="{BB962C8B-B14F-4D97-AF65-F5344CB8AC3E}">
        <p14:creationId xmlns:p14="http://schemas.microsoft.com/office/powerpoint/2010/main" val="1608874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88C9A-0F32-1F8C-3407-E0BB9FA6E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B12C7-088D-0326-D24F-5C4B01853D73}"/>
              </a:ext>
            </a:extLst>
          </p:cNvPr>
          <p:cNvSpPr>
            <a:spLocks noGrp="1"/>
          </p:cNvSpPr>
          <p:nvPr>
            <p:ph type="title"/>
          </p:nvPr>
        </p:nvSpPr>
        <p:spPr/>
        <p:txBody>
          <a:bodyPr/>
          <a:lstStyle/>
          <a:p>
            <a:r>
              <a:rPr lang="en-US"/>
              <a:t>Priority Projects</a:t>
            </a:r>
          </a:p>
        </p:txBody>
      </p:sp>
      <p:sp>
        <p:nvSpPr>
          <p:cNvPr id="3" name="Subtitle 2">
            <a:extLst>
              <a:ext uri="{FF2B5EF4-FFF2-40B4-BE49-F238E27FC236}">
                <a16:creationId xmlns:a16="http://schemas.microsoft.com/office/drawing/2014/main" id="{011C5837-CA95-D816-97E2-C52A3F184512}"/>
              </a:ext>
            </a:extLst>
          </p:cNvPr>
          <p:cNvSpPr>
            <a:spLocks noGrp="1"/>
          </p:cNvSpPr>
          <p:nvPr>
            <p:ph type="subTitle" idx="1"/>
          </p:nvPr>
        </p:nvSpPr>
        <p:spPr/>
        <p:txBody>
          <a:bodyPr/>
          <a:lstStyle/>
          <a:p>
            <a:r>
              <a:rPr lang="en-US"/>
              <a:t>Descriptions</a:t>
            </a:r>
          </a:p>
        </p:txBody>
      </p:sp>
      <p:sp>
        <p:nvSpPr>
          <p:cNvPr id="5" name="Oval 4">
            <a:extLst>
              <a:ext uri="{FF2B5EF4-FFF2-40B4-BE49-F238E27FC236}">
                <a16:creationId xmlns:a16="http://schemas.microsoft.com/office/drawing/2014/main" id="{BFBBBA08-8C0B-D71A-5DA6-5693267C278F}"/>
              </a:ext>
            </a:extLst>
          </p:cNvPr>
          <p:cNvSpPr/>
          <p:nvPr/>
        </p:nvSpPr>
        <p:spPr>
          <a:xfrm>
            <a:off x="1904599" y="2074684"/>
            <a:ext cx="664410" cy="646331"/>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a:t>
            </a:r>
            <a:endParaRPr lang="en-US"/>
          </a:p>
        </p:txBody>
      </p:sp>
      <p:sp>
        <p:nvSpPr>
          <p:cNvPr id="6" name="TextBox 5">
            <a:extLst>
              <a:ext uri="{FF2B5EF4-FFF2-40B4-BE49-F238E27FC236}">
                <a16:creationId xmlns:a16="http://schemas.microsoft.com/office/drawing/2014/main" id="{3C6ED9F1-74A2-7D08-B4F2-18B28264480E}"/>
              </a:ext>
            </a:extLst>
          </p:cNvPr>
          <p:cNvSpPr txBox="1"/>
          <p:nvPr/>
        </p:nvSpPr>
        <p:spPr>
          <a:xfrm>
            <a:off x="2831868" y="2169342"/>
            <a:ext cx="5004262" cy="369332"/>
          </a:xfrm>
          <a:prstGeom prst="rect">
            <a:avLst/>
          </a:prstGeom>
          <a:noFill/>
        </p:spPr>
        <p:txBody>
          <a:bodyPr wrap="square" lIns="0" tIns="0" rIns="0" bIns="0" rtlCol="0">
            <a:spAutoFit/>
          </a:bodyPr>
          <a:lstStyle/>
          <a:p>
            <a:pPr algn="l"/>
            <a:r>
              <a:rPr lang="en-US" sz="2400"/>
              <a:t>Mitigate </a:t>
            </a:r>
            <a:r>
              <a:rPr lang="en-US" sz="2400">
                <a:solidFill>
                  <a:schemeClr val="accent3"/>
                </a:solidFill>
              </a:rPr>
              <a:t>flooding</a:t>
            </a:r>
            <a:r>
              <a:rPr lang="en-US" sz="2400"/>
              <a:t> along SR-99</a:t>
            </a:r>
          </a:p>
        </p:txBody>
      </p:sp>
      <p:sp>
        <p:nvSpPr>
          <p:cNvPr id="11" name="Oval 10">
            <a:extLst>
              <a:ext uri="{FF2B5EF4-FFF2-40B4-BE49-F238E27FC236}">
                <a16:creationId xmlns:a16="http://schemas.microsoft.com/office/drawing/2014/main" id="{62E0B550-2E6C-1696-030D-0165DD5605C2}"/>
              </a:ext>
            </a:extLst>
          </p:cNvPr>
          <p:cNvSpPr/>
          <p:nvPr/>
        </p:nvSpPr>
        <p:spPr>
          <a:xfrm>
            <a:off x="1904137" y="2916572"/>
            <a:ext cx="664410" cy="64633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2</a:t>
            </a:r>
            <a:endParaRPr lang="en-US"/>
          </a:p>
        </p:txBody>
      </p:sp>
      <p:sp>
        <p:nvSpPr>
          <p:cNvPr id="12" name="TextBox 11">
            <a:extLst>
              <a:ext uri="{FF2B5EF4-FFF2-40B4-BE49-F238E27FC236}">
                <a16:creationId xmlns:a16="http://schemas.microsoft.com/office/drawing/2014/main" id="{EE9DB643-2010-87C0-B534-718A400BC877}"/>
              </a:ext>
            </a:extLst>
          </p:cNvPr>
          <p:cNvSpPr txBox="1"/>
          <p:nvPr/>
        </p:nvSpPr>
        <p:spPr>
          <a:xfrm>
            <a:off x="2856804" y="3011230"/>
            <a:ext cx="9435510" cy="369332"/>
          </a:xfrm>
          <a:prstGeom prst="rect">
            <a:avLst/>
          </a:prstGeom>
          <a:noFill/>
        </p:spPr>
        <p:txBody>
          <a:bodyPr wrap="square" lIns="0" tIns="0" rIns="0" bIns="0" rtlCol="0">
            <a:spAutoFit/>
          </a:bodyPr>
          <a:lstStyle/>
          <a:p>
            <a:pPr algn="l"/>
            <a:r>
              <a:rPr lang="en-US" sz="2400"/>
              <a:t>Mitigate </a:t>
            </a:r>
            <a:r>
              <a:rPr lang="en-US" sz="2400">
                <a:solidFill>
                  <a:srgbClr val="FF0000"/>
                </a:solidFill>
              </a:rPr>
              <a:t>wildfire</a:t>
            </a:r>
            <a:r>
              <a:rPr lang="en-US" sz="2400"/>
              <a:t> impact to Fresno County’s mountain road network</a:t>
            </a:r>
          </a:p>
        </p:txBody>
      </p:sp>
      <p:sp>
        <p:nvSpPr>
          <p:cNvPr id="14" name="Oval 13">
            <a:extLst>
              <a:ext uri="{FF2B5EF4-FFF2-40B4-BE49-F238E27FC236}">
                <a16:creationId xmlns:a16="http://schemas.microsoft.com/office/drawing/2014/main" id="{C2CD877A-E484-14D9-8BD0-9C2329F970B5}"/>
              </a:ext>
            </a:extLst>
          </p:cNvPr>
          <p:cNvSpPr/>
          <p:nvPr/>
        </p:nvSpPr>
        <p:spPr>
          <a:xfrm>
            <a:off x="1895822" y="3762166"/>
            <a:ext cx="664410" cy="646331"/>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3</a:t>
            </a:r>
            <a:endParaRPr lang="en-US"/>
          </a:p>
        </p:txBody>
      </p:sp>
      <p:sp>
        <p:nvSpPr>
          <p:cNvPr id="15" name="TextBox 14">
            <a:extLst>
              <a:ext uri="{FF2B5EF4-FFF2-40B4-BE49-F238E27FC236}">
                <a16:creationId xmlns:a16="http://schemas.microsoft.com/office/drawing/2014/main" id="{EB376B77-B9FC-9A52-C1C4-FBC1697DB655}"/>
              </a:ext>
            </a:extLst>
          </p:cNvPr>
          <p:cNvSpPr txBox="1"/>
          <p:nvPr/>
        </p:nvSpPr>
        <p:spPr>
          <a:xfrm>
            <a:off x="2848489" y="3856824"/>
            <a:ext cx="9435510" cy="369332"/>
          </a:xfrm>
          <a:prstGeom prst="rect">
            <a:avLst/>
          </a:prstGeom>
          <a:noFill/>
        </p:spPr>
        <p:txBody>
          <a:bodyPr wrap="square" lIns="0" tIns="0" rIns="0" bIns="0" rtlCol="0">
            <a:spAutoFit/>
          </a:bodyPr>
          <a:lstStyle/>
          <a:p>
            <a:pPr algn="l"/>
            <a:r>
              <a:rPr lang="en-US" sz="2400"/>
              <a:t>Mitigate </a:t>
            </a:r>
            <a:r>
              <a:rPr lang="en-US" sz="2400">
                <a:solidFill>
                  <a:schemeClr val="tx2">
                    <a:lumMod val="60000"/>
                    <a:lumOff val="40000"/>
                  </a:schemeClr>
                </a:solidFill>
              </a:rPr>
              <a:t>extreme heat </a:t>
            </a:r>
            <a:r>
              <a:rPr lang="en-US" sz="2400"/>
              <a:t>at urban transit stops</a:t>
            </a:r>
          </a:p>
        </p:txBody>
      </p:sp>
      <p:sp>
        <p:nvSpPr>
          <p:cNvPr id="17" name="Oval 16">
            <a:extLst>
              <a:ext uri="{FF2B5EF4-FFF2-40B4-BE49-F238E27FC236}">
                <a16:creationId xmlns:a16="http://schemas.microsoft.com/office/drawing/2014/main" id="{3494FAB3-D100-691B-30CE-D1C23A43F0C2}"/>
              </a:ext>
            </a:extLst>
          </p:cNvPr>
          <p:cNvSpPr/>
          <p:nvPr/>
        </p:nvSpPr>
        <p:spPr>
          <a:xfrm>
            <a:off x="1897950" y="4582353"/>
            <a:ext cx="664410" cy="646331"/>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4</a:t>
            </a:r>
            <a:endParaRPr lang="en-US"/>
          </a:p>
        </p:txBody>
      </p:sp>
      <p:sp>
        <p:nvSpPr>
          <p:cNvPr id="18" name="TextBox 17">
            <a:extLst>
              <a:ext uri="{FF2B5EF4-FFF2-40B4-BE49-F238E27FC236}">
                <a16:creationId xmlns:a16="http://schemas.microsoft.com/office/drawing/2014/main" id="{4CE50F5F-1892-CC4C-250B-9C90B7286444}"/>
              </a:ext>
            </a:extLst>
          </p:cNvPr>
          <p:cNvSpPr txBox="1"/>
          <p:nvPr/>
        </p:nvSpPr>
        <p:spPr>
          <a:xfrm>
            <a:off x="2831868" y="4677011"/>
            <a:ext cx="9435510" cy="369332"/>
          </a:xfrm>
          <a:prstGeom prst="rect">
            <a:avLst/>
          </a:prstGeom>
          <a:noFill/>
        </p:spPr>
        <p:txBody>
          <a:bodyPr wrap="square" lIns="0" tIns="0" rIns="0" bIns="0" rtlCol="0">
            <a:spAutoFit/>
          </a:bodyPr>
          <a:lstStyle/>
          <a:p>
            <a:pPr algn="l"/>
            <a:r>
              <a:rPr lang="en-US" sz="2400"/>
              <a:t>Mitigate </a:t>
            </a:r>
            <a:r>
              <a:rPr lang="en-US" sz="2400">
                <a:solidFill>
                  <a:schemeClr val="tx2">
                    <a:lumMod val="60000"/>
                    <a:lumOff val="40000"/>
                  </a:schemeClr>
                </a:solidFill>
              </a:rPr>
              <a:t>extreme heat </a:t>
            </a:r>
            <a:r>
              <a:rPr lang="en-US" sz="2400"/>
              <a:t>at FCRTA transit stops</a:t>
            </a:r>
          </a:p>
        </p:txBody>
      </p:sp>
      <p:sp>
        <p:nvSpPr>
          <p:cNvPr id="20" name="Oval 19">
            <a:extLst>
              <a:ext uri="{FF2B5EF4-FFF2-40B4-BE49-F238E27FC236}">
                <a16:creationId xmlns:a16="http://schemas.microsoft.com/office/drawing/2014/main" id="{91386B70-81BC-742E-E764-F9C636DBC146}"/>
              </a:ext>
            </a:extLst>
          </p:cNvPr>
          <p:cNvSpPr/>
          <p:nvPr/>
        </p:nvSpPr>
        <p:spPr>
          <a:xfrm>
            <a:off x="1901366" y="5374830"/>
            <a:ext cx="664410" cy="646331"/>
          </a:xfrm>
          <a:prstGeom prst="ellipse">
            <a:avLst/>
          </a:prstGeom>
          <a:solidFill>
            <a:srgbClr val="CC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5</a:t>
            </a:r>
            <a:endParaRPr lang="en-US"/>
          </a:p>
        </p:txBody>
      </p:sp>
      <p:sp>
        <p:nvSpPr>
          <p:cNvPr id="21" name="TextBox 20">
            <a:extLst>
              <a:ext uri="{FF2B5EF4-FFF2-40B4-BE49-F238E27FC236}">
                <a16:creationId xmlns:a16="http://schemas.microsoft.com/office/drawing/2014/main" id="{2F9679B2-9B61-346A-C7AD-A954DA1C3352}"/>
              </a:ext>
            </a:extLst>
          </p:cNvPr>
          <p:cNvSpPr txBox="1"/>
          <p:nvPr/>
        </p:nvSpPr>
        <p:spPr>
          <a:xfrm>
            <a:off x="2854033" y="5469488"/>
            <a:ext cx="9435510" cy="369332"/>
          </a:xfrm>
          <a:prstGeom prst="rect">
            <a:avLst/>
          </a:prstGeom>
          <a:noFill/>
        </p:spPr>
        <p:txBody>
          <a:bodyPr wrap="square" lIns="0" tIns="0" rIns="0" bIns="0" rtlCol="0">
            <a:spAutoFit/>
          </a:bodyPr>
          <a:lstStyle/>
          <a:p>
            <a:pPr algn="l"/>
            <a:r>
              <a:rPr lang="en-US" sz="2400"/>
              <a:t>Mitigate </a:t>
            </a:r>
            <a:r>
              <a:rPr lang="en-US" sz="2400">
                <a:solidFill>
                  <a:srgbClr val="CC9900"/>
                </a:solidFill>
              </a:rPr>
              <a:t>landslides</a:t>
            </a:r>
            <a:r>
              <a:rPr lang="en-US" sz="2400"/>
              <a:t> along SR-168 and SR-180</a:t>
            </a:r>
          </a:p>
        </p:txBody>
      </p:sp>
    </p:spTree>
    <p:extLst>
      <p:ext uri="{BB962C8B-B14F-4D97-AF65-F5344CB8AC3E}">
        <p14:creationId xmlns:p14="http://schemas.microsoft.com/office/powerpoint/2010/main" val="366760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5FEE5-F72F-AFEC-362B-B8F9D523ED45}"/>
              </a:ext>
            </a:extLst>
          </p:cNvPr>
          <p:cNvPicPr>
            <a:picLocks noChangeAspect="1"/>
          </p:cNvPicPr>
          <p:nvPr/>
        </p:nvPicPr>
        <p:blipFill>
          <a:blip r:embed="rId3"/>
          <a:stretch>
            <a:fillRect/>
          </a:stretch>
        </p:blipFill>
        <p:spPr>
          <a:xfrm>
            <a:off x="1272209" y="31206"/>
            <a:ext cx="9691885" cy="6826794"/>
          </a:xfrm>
          <a:prstGeom prst="rect">
            <a:avLst/>
          </a:prstGeom>
        </p:spPr>
      </p:pic>
    </p:spTree>
    <p:extLst>
      <p:ext uri="{BB962C8B-B14F-4D97-AF65-F5344CB8AC3E}">
        <p14:creationId xmlns:p14="http://schemas.microsoft.com/office/powerpoint/2010/main" val="2347367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0231-712C-5B66-D558-6EFCC774E2C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9931635-8572-CFF7-8CA3-595CCC2BACCA}"/>
              </a:ext>
            </a:extLst>
          </p:cNvPr>
          <p:cNvSpPr>
            <a:spLocks noGrp="1"/>
          </p:cNvSpPr>
          <p:nvPr>
            <p:ph type="title"/>
          </p:nvPr>
        </p:nvSpPr>
        <p:spPr>
          <a:xfrm>
            <a:off x="658811" y="657225"/>
            <a:ext cx="9021764" cy="532800"/>
          </a:xfrm>
        </p:spPr>
        <p:txBody>
          <a:bodyPr/>
          <a:lstStyle/>
          <a:p>
            <a:r>
              <a:rPr lang="en-US"/>
              <a:t>Priority Projects</a:t>
            </a:r>
            <a:br>
              <a:rPr lang="en-US">
                <a:cs typeface="Times New Roman"/>
              </a:rPr>
            </a:br>
            <a:endParaRPr lang="en-US"/>
          </a:p>
        </p:txBody>
      </p:sp>
    </p:spTree>
    <p:extLst>
      <p:ext uri="{BB962C8B-B14F-4D97-AF65-F5344CB8AC3E}">
        <p14:creationId xmlns:p14="http://schemas.microsoft.com/office/powerpoint/2010/main" val="836132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79F7-C21D-1563-C08F-3A2EA1A94093}"/>
              </a:ext>
            </a:extLst>
          </p:cNvPr>
          <p:cNvSpPr>
            <a:spLocks noGrp="1"/>
          </p:cNvSpPr>
          <p:nvPr>
            <p:ph type="title"/>
          </p:nvPr>
        </p:nvSpPr>
        <p:spPr/>
        <p:txBody>
          <a:bodyPr/>
          <a:lstStyle/>
          <a:p>
            <a:r>
              <a:rPr lang="en-US"/>
              <a:t>Priority Project 1</a:t>
            </a:r>
          </a:p>
        </p:txBody>
      </p:sp>
      <p:sp>
        <p:nvSpPr>
          <p:cNvPr id="3" name="Subtitle 2">
            <a:extLst>
              <a:ext uri="{FF2B5EF4-FFF2-40B4-BE49-F238E27FC236}">
                <a16:creationId xmlns:a16="http://schemas.microsoft.com/office/drawing/2014/main" id="{434C90ED-DACB-BBA3-47C9-930C8CF73584}"/>
              </a:ext>
            </a:extLst>
          </p:cNvPr>
          <p:cNvSpPr>
            <a:spLocks noGrp="1"/>
          </p:cNvSpPr>
          <p:nvPr>
            <p:ph type="subTitle" idx="1"/>
          </p:nvPr>
        </p:nvSpPr>
        <p:spPr/>
        <p:txBody>
          <a:bodyPr/>
          <a:lstStyle/>
          <a:p>
            <a:r>
              <a:rPr lang="en-US"/>
              <a:t>Mitigate Flooding at SR-99 Highway</a:t>
            </a:r>
          </a:p>
        </p:txBody>
      </p:sp>
      <p:pic>
        <p:nvPicPr>
          <p:cNvPr id="7" name="Picture 6">
            <a:extLst>
              <a:ext uri="{FF2B5EF4-FFF2-40B4-BE49-F238E27FC236}">
                <a16:creationId xmlns:a16="http://schemas.microsoft.com/office/drawing/2014/main" id="{E8F01186-A59C-3B95-939A-C8880BE79A4F}"/>
              </a:ext>
            </a:extLst>
          </p:cNvPr>
          <p:cNvPicPr>
            <a:picLocks noChangeAspect="1"/>
          </p:cNvPicPr>
          <p:nvPr/>
        </p:nvPicPr>
        <p:blipFill>
          <a:blip r:embed="rId3"/>
          <a:srcRect/>
          <a:stretch/>
        </p:blipFill>
        <p:spPr>
          <a:xfrm>
            <a:off x="658811" y="1669796"/>
            <a:ext cx="7702033" cy="4983667"/>
          </a:xfrm>
          <a:prstGeom prst="rect">
            <a:avLst/>
          </a:prstGeom>
        </p:spPr>
      </p:pic>
      <p:pic>
        <p:nvPicPr>
          <p:cNvPr id="4" name="Picture 3">
            <a:extLst>
              <a:ext uri="{FF2B5EF4-FFF2-40B4-BE49-F238E27FC236}">
                <a16:creationId xmlns:a16="http://schemas.microsoft.com/office/drawing/2014/main" id="{5558CE11-15FC-BD48-E3F3-CA1D1024AC0C}"/>
              </a:ext>
            </a:extLst>
          </p:cNvPr>
          <p:cNvPicPr>
            <a:picLocks noChangeAspect="1"/>
          </p:cNvPicPr>
          <p:nvPr/>
        </p:nvPicPr>
        <p:blipFill>
          <a:blip r:embed="rId4"/>
          <a:srcRect l="66834" b="60386"/>
          <a:stretch/>
        </p:blipFill>
        <p:spPr>
          <a:xfrm>
            <a:off x="9137202" y="1739370"/>
            <a:ext cx="2395987" cy="2032575"/>
          </a:xfrm>
          <a:prstGeom prst="rect">
            <a:avLst/>
          </a:prstGeom>
        </p:spPr>
      </p:pic>
      <p:pic>
        <p:nvPicPr>
          <p:cNvPr id="5" name="Picture 4">
            <a:extLst>
              <a:ext uri="{FF2B5EF4-FFF2-40B4-BE49-F238E27FC236}">
                <a16:creationId xmlns:a16="http://schemas.microsoft.com/office/drawing/2014/main" id="{C4DEE367-4062-6BD2-79A0-932D0F972EA6}"/>
              </a:ext>
            </a:extLst>
          </p:cNvPr>
          <p:cNvPicPr>
            <a:picLocks noChangeAspect="1"/>
          </p:cNvPicPr>
          <p:nvPr/>
        </p:nvPicPr>
        <p:blipFill>
          <a:blip r:embed="rId5"/>
          <a:srcRect l="68450" r="1" b="57722"/>
          <a:stretch/>
        </p:blipFill>
        <p:spPr>
          <a:xfrm>
            <a:off x="9400287" y="4643972"/>
            <a:ext cx="2306180" cy="1556803"/>
          </a:xfrm>
          <a:prstGeom prst="rect">
            <a:avLst/>
          </a:prstGeom>
        </p:spPr>
      </p:pic>
      <p:sp>
        <p:nvSpPr>
          <p:cNvPr id="6" name="TextBox 5">
            <a:extLst>
              <a:ext uri="{FF2B5EF4-FFF2-40B4-BE49-F238E27FC236}">
                <a16:creationId xmlns:a16="http://schemas.microsoft.com/office/drawing/2014/main" id="{0804937D-827C-BCDA-BADC-C7070BB9277E}"/>
              </a:ext>
            </a:extLst>
          </p:cNvPr>
          <p:cNvSpPr txBox="1"/>
          <p:nvPr/>
        </p:nvSpPr>
        <p:spPr>
          <a:xfrm>
            <a:off x="9137202" y="3771945"/>
            <a:ext cx="2861459" cy="215444"/>
          </a:xfrm>
          <a:prstGeom prst="rect">
            <a:avLst/>
          </a:prstGeom>
          <a:noFill/>
        </p:spPr>
        <p:txBody>
          <a:bodyPr wrap="square" lIns="0" tIns="0" rIns="0" bIns="0" rtlCol="0">
            <a:spAutoFit/>
          </a:bodyPr>
          <a:lstStyle/>
          <a:p>
            <a:pPr algn="l"/>
            <a:r>
              <a:rPr lang="en-US" sz="1400">
                <a:latin typeface="Arial" panose="020B0604020202020204" pitchFamily="34" charset="0"/>
                <a:cs typeface="Arial" panose="020B0604020202020204" pitchFamily="34" charset="0"/>
              </a:rPr>
              <a:t>Green Stormwater Infrastructure</a:t>
            </a:r>
          </a:p>
        </p:txBody>
      </p:sp>
      <p:sp>
        <p:nvSpPr>
          <p:cNvPr id="8" name="TextBox 7">
            <a:extLst>
              <a:ext uri="{FF2B5EF4-FFF2-40B4-BE49-F238E27FC236}">
                <a16:creationId xmlns:a16="http://schemas.microsoft.com/office/drawing/2014/main" id="{EECDF9A5-7F6B-6BEC-6F5C-844EB5F85BA7}"/>
              </a:ext>
            </a:extLst>
          </p:cNvPr>
          <p:cNvSpPr txBox="1"/>
          <p:nvPr/>
        </p:nvSpPr>
        <p:spPr>
          <a:xfrm>
            <a:off x="9045621" y="6338311"/>
            <a:ext cx="2861458" cy="215444"/>
          </a:xfrm>
          <a:prstGeom prst="rect">
            <a:avLst/>
          </a:prstGeom>
          <a:noFill/>
        </p:spPr>
        <p:txBody>
          <a:bodyPr wrap="square" lIns="0" tIns="0" rIns="0" bIns="0" rtlCol="0">
            <a:spAutoFit/>
          </a:bodyPr>
          <a:lstStyle/>
          <a:p>
            <a:pPr algn="l"/>
            <a:r>
              <a:rPr lang="en-US" sz="1400">
                <a:latin typeface="Arial" panose="020B0604020202020204" pitchFamily="34" charset="0"/>
                <a:cs typeface="Arial" panose="020B0604020202020204" pitchFamily="34" charset="0"/>
              </a:rPr>
              <a:t>Upgrade Storm System Master Plan</a:t>
            </a:r>
          </a:p>
        </p:txBody>
      </p:sp>
    </p:spTree>
    <p:extLst>
      <p:ext uri="{BB962C8B-B14F-4D97-AF65-F5344CB8AC3E}">
        <p14:creationId xmlns:p14="http://schemas.microsoft.com/office/powerpoint/2010/main" val="324682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71C1E5-1876-3E8A-87AE-6E402F144BE7}"/>
              </a:ext>
            </a:extLst>
          </p:cNvPr>
          <p:cNvPicPr>
            <a:picLocks noChangeAspect="1" noChangeArrowheads="1"/>
          </p:cNvPicPr>
          <p:nvPr/>
        </p:nvPicPr>
        <p:blipFill>
          <a:blip r:embed="rId5">
            <a:alphaModFix amt="80000"/>
            <a:extLst>
              <a:ext uri="{28A0092B-C50C-407E-A947-70E740481C1C}">
                <a14:useLocalDpi xmlns:a14="http://schemas.microsoft.com/office/drawing/2010/main" val="0"/>
              </a:ext>
            </a:extLst>
          </a:blip>
          <a:srcRect/>
          <a:stretch>
            <a:fillRect/>
          </a:stretch>
        </p:blipFill>
        <p:spPr bwMode="auto">
          <a:xfrm>
            <a:off x="0" y="0"/>
            <a:ext cx="12192000" cy="812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8D80360-5E8F-49E2-863D-43A3D7FC28A8}"/>
              </a:ext>
            </a:extLst>
          </p:cNvPr>
          <p:cNvSpPr>
            <a:spLocks noGrp="1"/>
          </p:cNvSpPr>
          <p:nvPr>
            <p:ph type="title"/>
          </p:nvPr>
        </p:nvSpPr>
        <p:spPr>
          <a:xfrm>
            <a:off x="658810" y="2411999"/>
            <a:ext cx="11740453" cy="615553"/>
          </a:xfrm>
        </p:spPr>
        <p:txBody>
          <a:bodyPr/>
          <a:lstStyle/>
          <a:p>
            <a:r>
              <a:rPr lang="en-GB"/>
              <a:t>Technical &amp; Community Working Group Meeting </a:t>
            </a:r>
          </a:p>
        </p:txBody>
      </p:sp>
      <p:sp>
        <p:nvSpPr>
          <p:cNvPr id="7" name="Subtitle 6">
            <a:extLst>
              <a:ext uri="{FF2B5EF4-FFF2-40B4-BE49-F238E27FC236}">
                <a16:creationId xmlns:a16="http://schemas.microsoft.com/office/drawing/2014/main" id="{523B70E0-20E0-4FC7-AEAB-2E7A4D3BACE0}"/>
              </a:ext>
            </a:extLst>
          </p:cNvPr>
          <p:cNvSpPr>
            <a:spLocks noGrp="1"/>
          </p:cNvSpPr>
          <p:nvPr>
            <p:ph type="subTitle" idx="1"/>
          </p:nvPr>
        </p:nvSpPr>
        <p:spPr>
          <a:xfrm>
            <a:off x="658814" y="3132000"/>
            <a:ext cx="10114970" cy="387798"/>
          </a:xfrm>
        </p:spPr>
        <p:txBody>
          <a:bodyPr/>
          <a:lstStyle/>
          <a:p>
            <a:r>
              <a:rPr lang="en-US">
                <a:solidFill>
                  <a:schemeClr val="bg1"/>
                </a:solidFill>
              </a:rPr>
              <a:t>Fresno County Climate Resiliency Plan for Transportation</a:t>
            </a:r>
            <a:endParaRPr lang="en-GB">
              <a:solidFill>
                <a:schemeClr val="bg1"/>
              </a:solidFill>
            </a:endParaRPr>
          </a:p>
        </p:txBody>
      </p:sp>
      <p:sp>
        <p:nvSpPr>
          <p:cNvPr id="2" name="TextBox 1">
            <a:extLst>
              <a:ext uri="{FF2B5EF4-FFF2-40B4-BE49-F238E27FC236}">
                <a16:creationId xmlns:a16="http://schemas.microsoft.com/office/drawing/2014/main" id="{EA59852F-C184-9B58-0DEB-5B4F48066574}"/>
              </a:ext>
            </a:extLst>
          </p:cNvPr>
          <p:cNvSpPr txBox="1"/>
          <p:nvPr/>
        </p:nvSpPr>
        <p:spPr>
          <a:xfrm>
            <a:off x="658811" y="3805136"/>
            <a:ext cx="6156356" cy="184666"/>
          </a:xfrm>
          <a:prstGeom prst="rect">
            <a:avLst/>
          </a:prstGeom>
          <a:noFill/>
        </p:spPr>
        <p:txBody>
          <a:bodyPr wrap="square" lIns="0" tIns="0" rIns="0" bIns="0" rtlCol="0">
            <a:spAutoFit/>
          </a:bodyPr>
          <a:lstStyle/>
          <a:p>
            <a:pPr algn="l"/>
            <a:r>
              <a:rPr lang="en-US" sz="1200" b="1">
                <a:solidFill>
                  <a:schemeClr val="bg1"/>
                </a:solidFill>
                <a:latin typeface="Arial" panose="020B0604020202020204" pitchFamily="34" charset="0"/>
                <a:cs typeface="Arial" panose="020B0604020202020204" pitchFamily="34" charset="0"/>
              </a:rPr>
              <a:t>April 23</a:t>
            </a:r>
            <a:r>
              <a:rPr lang="en-US" sz="1200" b="1" baseline="30000">
                <a:solidFill>
                  <a:schemeClr val="bg1"/>
                </a:solidFill>
                <a:latin typeface="Arial" panose="020B0604020202020204" pitchFamily="34" charset="0"/>
                <a:cs typeface="Arial" panose="020B0604020202020204" pitchFamily="34" charset="0"/>
              </a:rPr>
              <a:t>rd</a:t>
            </a:r>
            <a:r>
              <a:rPr lang="en-US" sz="1200" b="1">
                <a:solidFill>
                  <a:schemeClr val="bg1"/>
                </a:solidFill>
                <a:latin typeface="Arial" panose="020B0604020202020204" pitchFamily="34" charset="0"/>
                <a:cs typeface="Arial" panose="020B0604020202020204" pitchFamily="34" charset="0"/>
              </a:rPr>
              <a:t>  10 am – 11:30 am</a:t>
            </a:r>
          </a:p>
        </p:txBody>
      </p:sp>
      <p:pic>
        <p:nvPicPr>
          <p:cNvPr id="3" name="Graphic 2">
            <a:extLst>
              <a:ext uri="{FF2B5EF4-FFF2-40B4-BE49-F238E27FC236}">
                <a16:creationId xmlns:a16="http://schemas.microsoft.com/office/drawing/2014/main" id="{2ECF81F8-0FF8-428B-8FBC-B2925CACD9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8067" y="357164"/>
            <a:ext cx="1156709" cy="306413"/>
          </a:xfrm>
          <a:prstGeom prst="rect">
            <a:avLst/>
          </a:prstGeom>
        </p:spPr>
      </p:pic>
      <p:pic>
        <p:nvPicPr>
          <p:cNvPr id="4" name="Picture 2" descr="Home - Fresno Council of Governments">
            <a:extLst>
              <a:ext uri="{FF2B5EF4-FFF2-40B4-BE49-F238E27FC236}">
                <a16:creationId xmlns:a16="http://schemas.microsoft.com/office/drawing/2014/main" id="{0EDA49A5-8139-56FB-400F-B1CC46A614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016" y="317475"/>
            <a:ext cx="4980321" cy="1774597"/>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3624530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D7B6-5BAB-BC89-61D7-68BA59BA457C}"/>
              </a:ext>
            </a:extLst>
          </p:cNvPr>
          <p:cNvSpPr>
            <a:spLocks noGrp="1"/>
          </p:cNvSpPr>
          <p:nvPr>
            <p:ph type="title"/>
          </p:nvPr>
        </p:nvSpPr>
        <p:spPr/>
        <p:txBody>
          <a:bodyPr/>
          <a:lstStyle/>
          <a:p>
            <a:r>
              <a:rPr lang="en-US"/>
              <a:t>Priority Project 2 </a:t>
            </a:r>
          </a:p>
        </p:txBody>
      </p:sp>
      <p:sp>
        <p:nvSpPr>
          <p:cNvPr id="3" name="Subtitle 2">
            <a:extLst>
              <a:ext uri="{FF2B5EF4-FFF2-40B4-BE49-F238E27FC236}">
                <a16:creationId xmlns:a16="http://schemas.microsoft.com/office/drawing/2014/main" id="{63961C5D-C69D-273B-EE7F-F491537278CA}"/>
              </a:ext>
            </a:extLst>
          </p:cNvPr>
          <p:cNvSpPr>
            <a:spLocks noGrp="1"/>
          </p:cNvSpPr>
          <p:nvPr>
            <p:ph type="subTitle" idx="1"/>
          </p:nvPr>
        </p:nvSpPr>
        <p:spPr>
          <a:xfrm>
            <a:off x="658814" y="1306800"/>
            <a:ext cx="6499975" cy="257305"/>
          </a:xfrm>
        </p:spPr>
        <p:txBody>
          <a:bodyPr/>
          <a:lstStyle/>
          <a:p>
            <a:r>
              <a:rPr lang="en-US"/>
              <a:t>Mitigate Wildfire Impacts to the Countywide Road Network</a:t>
            </a:r>
          </a:p>
        </p:txBody>
      </p:sp>
      <p:pic>
        <p:nvPicPr>
          <p:cNvPr id="5" name="Picture 4">
            <a:extLst>
              <a:ext uri="{FF2B5EF4-FFF2-40B4-BE49-F238E27FC236}">
                <a16:creationId xmlns:a16="http://schemas.microsoft.com/office/drawing/2014/main" id="{26095082-B5EC-A8BD-7060-66D1C960E384}"/>
              </a:ext>
            </a:extLst>
          </p:cNvPr>
          <p:cNvPicPr>
            <a:picLocks noChangeAspect="1"/>
          </p:cNvPicPr>
          <p:nvPr/>
        </p:nvPicPr>
        <p:blipFill>
          <a:blip r:embed="rId2"/>
          <a:stretch>
            <a:fillRect/>
          </a:stretch>
        </p:blipFill>
        <p:spPr>
          <a:xfrm>
            <a:off x="254795" y="1564105"/>
            <a:ext cx="7939879" cy="5137569"/>
          </a:xfrm>
          <a:prstGeom prst="rect">
            <a:avLst/>
          </a:prstGeom>
        </p:spPr>
      </p:pic>
      <p:pic>
        <p:nvPicPr>
          <p:cNvPr id="4" name="Picture 3">
            <a:extLst>
              <a:ext uri="{FF2B5EF4-FFF2-40B4-BE49-F238E27FC236}">
                <a16:creationId xmlns:a16="http://schemas.microsoft.com/office/drawing/2014/main" id="{DE963D25-A359-A1F1-47AD-03568E5D5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012" y="1984190"/>
            <a:ext cx="1720888" cy="1444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DE3049B-20DF-C696-B5F8-127211715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3968" y="4073874"/>
            <a:ext cx="1926861" cy="161773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3101BC4F-D510-79F7-7985-4F1281712187}"/>
              </a:ext>
            </a:extLst>
          </p:cNvPr>
          <p:cNvSpPr txBox="1">
            <a:spLocks/>
          </p:cNvSpPr>
          <p:nvPr/>
        </p:nvSpPr>
        <p:spPr>
          <a:xfrm>
            <a:off x="8451074" y="3142912"/>
            <a:ext cx="4415732"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r>
              <a:rPr lang="en-US" sz="1400">
                <a:latin typeface="Arial" panose="020B0604020202020204" pitchFamily="34" charset="0"/>
                <a:ea typeface="+mn-ea"/>
                <a:cs typeface="Arial" panose="020B0604020202020204" pitchFamily="34" charset="0"/>
              </a:rPr>
              <a:t>Complement Projects to Clear Ground Fuels</a:t>
            </a:r>
          </a:p>
          <a:p>
            <a:endParaRPr lang="en-US" sz="1400" b="1"/>
          </a:p>
        </p:txBody>
      </p:sp>
      <p:sp>
        <p:nvSpPr>
          <p:cNvPr id="8" name="Title 3">
            <a:extLst>
              <a:ext uri="{FF2B5EF4-FFF2-40B4-BE49-F238E27FC236}">
                <a16:creationId xmlns:a16="http://schemas.microsoft.com/office/drawing/2014/main" id="{B27DADC3-5E8E-A490-5437-796F3D3AA4A3}"/>
              </a:ext>
            </a:extLst>
          </p:cNvPr>
          <p:cNvSpPr txBox="1">
            <a:spLocks/>
          </p:cNvSpPr>
          <p:nvPr/>
        </p:nvSpPr>
        <p:spPr>
          <a:xfrm>
            <a:off x="8451074" y="3608393"/>
            <a:ext cx="3007614"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pPr algn="ctr">
              <a:lnSpc>
                <a:spcPct val="100000"/>
              </a:lnSpc>
            </a:pPr>
            <a:r>
              <a:rPr lang="en-US" sz="1400">
                <a:latin typeface="Arial" panose="020B0604020202020204" pitchFamily="34" charset="0"/>
                <a:ea typeface="+mn-ea"/>
                <a:cs typeface="Arial" panose="020B0604020202020204" pitchFamily="34" charset="0"/>
              </a:rPr>
              <a:t>Support Unfunded Priority Areas &amp; Seek Innovative Financing</a:t>
            </a:r>
          </a:p>
        </p:txBody>
      </p:sp>
      <p:sp>
        <p:nvSpPr>
          <p:cNvPr id="9" name="Title 3">
            <a:extLst>
              <a:ext uri="{FF2B5EF4-FFF2-40B4-BE49-F238E27FC236}">
                <a16:creationId xmlns:a16="http://schemas.microsoft.com/office/drawing/2014/main" id="{27E3E29F-D63C-7148-AA11-EDE4EB00720B}"/>
              </a:ext>
            </a:extLst>
          </p:cNvPr>
          <p:cNvSpPr txBox="1">
            <a:spLocks/>
          </p:cNvSpPr>
          <p:nvPr/>
        </p:nvSpPr>
        <p:spPr>
          <a:xfrm>
            <a:off x="9328717" y="5411042"/>
            <a:ext cx="2660446"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r>
              <a:rPr lang="en-US" sz="1400">
                <a:latin typeface="Arial" panose="020B0604020202020204" pitchFamily="34" charset="0"/>
                <a:ea typeface="+mn-ea"/>
                <a:cs typeface="Arial" panose="020B0604020202020204" pitchFamily="34" charset="0"/>
              </a:rPr>
              <a:t>Evacuation Planning</a:t>
            </a:r>
          </a:p>
        </p:txBody>
      </p:sp>
    </p:spTree>
    <p:extLst>
      <p:ext uri="{BB962C8B-B14F-4D97-AF65-F5344CB8AC3E}">
        <p14:creationId xmlns:p14="http://schemas.microsoft.com/office/powerpoint/2010/main" val="266162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3EBCB-E77A-A59A-A083-74883C132FFB}"/>
              </a:ext>
            </a:extLst>
          </p:cNvPr>
          <p:cNvSpPr>
            <a:spLocks noGrp="1"/>
          </p:cNvSpPr>
          <p:nvPr>
            <p:ph type="title"/>
          </p:nvPr>
        </p:nvSpPr>
        <p:spPr/>
        <p:txBody>
          <a:bodyPr/>
          <a:lstStyle/>
          <a:p>
            <a:r>
              <a:rPr lang="en-US"/>
              <a:t>Priority Project 3</a:t>
            </a:r>
          </a:p>
        </p:txBody>
      </p:sp>
      <p:sp>
        <p:nvSpPr>
          <p:cNvPr id="3" name="Subtitle 2">
            <a:extLst>
              <a:ext uri="{FF2B5EF4-FFF2-40B4-BE49-F238E27FC236}">
                <a16:creationId xmlns:a16="http://schemas.microsoft.com/office/drawing/2014/main" id="{87C11CAC-B0D4-ADB1-4635-4748C21A6800}"/>
              </a:ext>
            </a:extLst>
          </p:cNvPr>
          <p:cNvSpPr>
            <a:spLocks noGrp="1"/>
          </p:cNvSpPr>
          <p:nvPr>
            <p:ph type="subTitle" idx="1"/>
          </p:nvPr>
        </p:nvSpPr>
        <p:spPr/>
        <p:txBody>
          <a:bodyPr/>
          <a:lstStyle/>
          <a:p>
            <a:r>
              <a:rPr lang="en-US"/>
              <a:t>Mitigate Extreme Heat at Urban Transit Stops</a:t>
            </a:r>
          </a:p>
        </p:txBody>
      </p:sp>
      <p:pic>
        <p:nvPicPr>
          <p:cNvPr id="6" name="Picture 5" descr="A map of a city&#10;&#10;AI-generated content may be incorrect.">
            <a:extLst>
              <a:ext uri="{FF2B5EF4-FFF2-40B4-BE49-F238E27FC236}">
                <a16:creationId xmlns:a16="http://schemas.microsoft.com/office/drawing/2014/main" id="{EDB64081-2FBA-5031-37ED-61E935E80B37}"/>
              </a:ext>
            </a:extLst>
          </p:cNvPr>
          <p:cNvPicPr>
            <a:picLocks noChangeAspect="1"/>
          </p:cNvPicPr>
          <p:nvPr/>
        </p:nvPicPr>
        <p:blipFill>
          <a:blip r:embed="rId3"/>
          <a:stretch>
            <a:fillRect/>
          </a:stretch>
        </p:blipFill>
        <p:spPr>
          <a:xfrm>
            <a:off x="558149" y="1959331"/>
            <a:ext cx="5172940" cy="3997272"/>
          </a:xfrm>
          <a:prstGeom prst="rect">
            <a:avLst/>
          </a:prstGeom>
        </p:spPr>
      </p:pic>
      <p:sp>
        <p:nvSpPr>
          <p:cNvPr id="8" name="Title 3">
            <a:extLst>
              <a:ext uri="{FF2B5EF4-FFF2-40B4-BE49-F238E27FC236}">
                <a16:creationId xmlns:a16="http://schemas.microsoft.com/office/drawing/2014/main" id="{A4966278-6079-73F4-E653-A4FCC41EAAA1}"/>
              </a:ext>
            </a:extLst>
          </p:cNvPr>
          <p:cNvSpPr txBox="1">
            <a:spLocks/>
          </p:cNvSpPr>
          <p:nvPr/>
        </p:nvSpPr>
        <p:spPr>
          <a:xfrm>
            <a:off x="558149" y="5956603"/>
            <a:ext cx="2825180"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r>
              <a:rPr lang="en-US" sz="900" b="1"/>
              <a:t>High Frequency/Ridership Stops with No Tree Canopy</a:t>
            </a:r>
          </a:p>
        </p:txBody>
      </p:sp>
      <p:pic>
        <p:nvPicPr>
          <p:cNvPr id="4" name="Picture 3">
            <a:extLst>
              <a:ext uri="{FF2B5EF4-FFF2-40B4-BE49-F238E27FC236}">
                <a16:creationId xmlns:a16="http://schemas.microsoft.com/office/drawing/2014/main" id="{668DFAE7-BB2A-C37F-B467-B953391BE38B}"/>
              </a:ext>
            </a:extLst>
          </p:cNvPr>
          <p:cNvPicPr>
            <a:picLocks noChangeAspect="1"/>
          </p:cNvPicPr>
          <p:nvPr/>
        </p:nvPicPr>
        <p:blipFill>
          <a:blip r:embed="rId4">
            <a:extLst>
              <a:ext uri="{28A0092B-C50C-407E-A947-70E740481C1C}">
                <a14:useLocalDpi xmlns:a14="http://schemas.microsoft.com/office/drawing/2010/main" val="0"/>
              </a:ext>
            </a:extLst>
          </a:blip>
          <a:srcRect t="-8061" b="8061"/>
          <a:stretch/>
        </p:blipFill>
        <p:spPr>
          <a:xfrm>
            <a:off x="7227024" y="2096812"/>
            <a:ext cx="1546134" cy="1300847"/>
          </a:xfrm>
          <a:prstGeom prst="rect">
            <a:avLst/>
          </a:prstGeom>
        </p:spPr>
      </p:pic>
      <p:pic>
        <p:nvPicPr>
          <p:cNvPr id="5" name="Picture 4">
            <a:extLst>
              <a:ext uri="{FF2B5EF4-FFF2-40B4-BE49-F238E27FC236}">
                <a16:creationId xmlns:a16="http://schemas.microsoft.com/office/drawing/2014/main" id="{E64B7F73-B9FA-A554-CCF6-5FC470ED91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65883" y="3950742"/>
            <a:ext cx="1419220" cy="1194067"/>
          </a:xfrm>
          <a:prstGeom prst="rect">
            <a:avLst/>
          </a:prstGeom>
        </p:spPr>
      </p:pic>
      <p:pic>
        <p:nvPicPr>
          <p:cNvPr id="13" name="Picture 12">
            <a:extLst>
              <a:ext uri="{FF2B5EF4-FFF2-40B4-BE49-F238E27FC236}">
                <a16:creationId xmlns:a16="http://schemas.microsoft.com/office/drawing/2014/main" id="{D9E04910-96E2-47B9-DED3-42E86B6AC4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27433" y="3957967"/>
            <a:ext cx="1479677" cy="1242298"/>
          </a:xfrm>
          <a:prstGeom prst="rect">
            <a:avLst/>
          </a:prstGeom>
        </p:spPr>
      </p:pic>
      <p:pic>
        <p:nvPicPr>
          <p:cNvPr id="14" name="Picture 2">
            <a:extLst>
              <a:ext uri="{FF2B5EF4-FFF2-40B4-BE49-F238E27FC236}">
                <a16:creationId xmlns:a16="http://schemas.microsoft.com/office/drawing/2014/main" id="{C617D2D5-1663-002B-4833-A65A7568D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313" y="2096812"/>
            <a:ext cx="1479677" cy="12449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5F79257-454A-D90F-1536-0B5F593E2EDE}"/>
              </a:ext>
            </a:extLst>
          </p:cNvPr>
          <p:cNvSpPr txBox="1">
            <a:spLocks/>
          </p:cNvSpPr>
          <p:nvPr/>
        </p:nvSpPr>
        <p:spPr>
          <a:xfrm>
            <a:off x="7296580" y="3137298"/>
            <a:ext cx="1607275" cy="738664"/>
          </a:xfrm>
          <a:prstGeom prst="rect">
            <a:avLst/>
          </a:prstGeom>
          <a:noFill/>
        </p:spPr>
        <p:txBody>
          <a:bodyPr wrap="square">
            <a:spAutoFit/>
          </a:bodyPr>
          <a:lstStyle/>
          <a:p>
            <a:pPr algn="l"/>
            <a:r>
              <a:rPr lang="en-US" sz="1400">
                <a:latin typeface="Arial Narrow" panose="020B0606020202030204" pitchFamily="34" charset="0"/>
                <a:cs typeface="Arial" panose="020B0604020202020204" pitchFamily="34" charset="0"/>
              </a:rPr>
              <a:t>Radiant cooling / air-conditioned bus shelters</a:t>
            </a:r>
          </a:p>
        </p:txBody>
      </p:sp>
      <p:sp>
        <p:nvSpPr>
          <p:cNvPr id="16" name="TextBox 15">
            <a:extLst>
              <a:ext uri="{FF2B5EF4-FFF2-40B4-BE49-F238E27FC236}">
                <a16:creationId xmlns:a16="http://schemas.microsoft.com/office/drawing/2014/main" id="{002C58BD-1D99-741C-DC12-9EF5D34D3381}"/>
              </a:ext>
            </a:extLst>
          </p:cNvPr>
          <p:cNvSpPr txBox="1"/>
          <p:nvPr/>
        </p:nvSpPr>
        <p:spPr>
          <a:xfrm>
            <a:off x="9419814" y="5010578"/>
            <a:ext cx="1729626" cy="430887"/>
          </a:xfrm>
          <a:prstGeom prst="rect">
            <a:avLst/>
          </a:prstGeom>
          <a:noFill/>
        </p:spPr>
        <p:txBody>
          <a:bodyPr wrap="square" lIns="0" tIns="0" rIns="0" bIns="0" rtlCol="0">
            <a:spAutoFit/>
          </a:bodyPr>
          <a:lstStyle/>
          <a:p>
            <a:pPr algn="l"/>
            <a:r>
              <a:rPr lang="en-US" sz="1400">
                <a:latin typeface="Arial Narrow" panose="020B0606020202030204" pitchFamily="34" charset="0"/>
              </a:rPr>
              <a:t>Median Vegetation Strip / </a:t>
            </a:r>
          </a:p>
          <a:p>
            <a:pPr algn="l"/>
            <a:r>
              <a:rPr lang="en-US" sz="1400">
                <a:latin typeface="Arial Narrow" panose="020B0606020202030204" pitchFamily="34" charset="0"/>
              </a:rPr>
              <a:t>Green Corridors</a:t>
            </a:r>
          </a:p>
        </p:txBody>
      </p:sp>
      <p:sp>
        <p:nvSpPr>
          <p:cNvPr id="17" name="TextBox 16">
            <a:extLst>
              <a:ext uri="{FF2B5EF4-FFF2-40B4-BE49-F238E27FC236}">
                <a16:creationId xmlns:a16="http://schemas.microsoft.com/office/drawing/2014/main" id="{846B412C-AEE2-5399-4106-1E0E342DA998}"/>
              </a:ext>
            </a:extLst>
          </p:cNvPr>
          <p:cNvSpPr txBox="1"/>
          <p:nvPr/>
        </p:nvSpPr>
        <p:spPr>
          <a:xfrm>
            <a:off x="9419814" y="3214806"/>
            <a:ext cx="1541571" cy="430887"/>
          </a:xfrm>
          <a:prstGeom prst="rect">
            <a:avLst/>
          </a:prstGeom>
          <a:noFill/>
        </p:spPr>
        <p:txBody>
          <a:bodyPr wrap="square" lIns="0" tIns="0" rIns="0" bIns="0" rtlCol="0">
            <a:spAutoFit/>
          </a:bodyPr>
          <a:lstStyle/>
          <a:p>
            <a:pPr algn="l"/>
            <a:r>
              <a:rPr lang="en-US" sz="1400">
                <a:latin typeface="Arial Narrow" panose="020B0606020202030204" pitchFamily="34" charset="0"/>
              </a:rPr>
              <a:t>Tree canopies / Water Sensitive Urban Design</a:t>
            </a:r>
          </a:p>
        </p:txBody>
      </p:sp>
      <p:sp>
        <p:nvSpPr>
          <p:cNvPr id="18" name="TextBox 17">
            <a:extLst>
              <a:ext uri="{FF2B5EF4-FFF2-40B4-BE49-F238E27FC236}">
                <a16:creationId xmlns:a16="http://schemas.microsoft.com/office/drawing/2014/main" id="{25AF40F9-6130-73FA-A8A6-D5BAFB283CA2}"/>
              </a:ext>
            </a:extLst>
          </p:cNvPr>
          <p:cNvSpPr txBox="1"/>
          <p:nvPr/>
        </p:nvSpPr>
        <p:spPr>
          <a:xfrm>
            <a:off x="7231587" y="4957240"/>
            <a:ext cx="1541571" cy="523220"/>
          </a:xfrm>
          <a:prstGeom prst="rect">
            <a:avLst/>
          </a:prstGeom>
          <a:noFill/>
        </p:spPr>
        <p:txBody>
          <a:bodyPr wrap="square">
            <a:spAutoFit/>
          </a:bodyPr>
          <a:lstStyle>
            <a:defPPr>
              <a:defRPr lang="en-US"/>
            </a:defPPr>
            <a:lvl1pPr>
              <a:defRPr sz="1100">
                <a:latin typeface="Arial Narrow" panose="020B0606020202030204" pitchFamily="34" charset="0"/>
                <a:cs typeface="Arial" panose="020B0604020202020204" pitchFamily="34" charset="0"/>
              </a:defRPr>
            </a:lvl1pPr>
          </a:lstStyle>
          <a:p>
            <a:r>
              <a:rPr lang="en-US" sz="1400"/>
              <a:t>Shaded bus shelters / tree canopies</a:t>
            </a:r>
          </a:p>
        </p:txBody>
      </p:sp>
    </p:spTree>
    <p:extLst>
      <p:ext uri="{BB962C8B-B14F-4D97-AF65-F5344CB8AC3E}">
        <p14:creationId xmlns:p14="http://schemas.microsoft.com/office/powerpoint/2010/main" val="3214487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6819-8EF4-A4FD-7F4C-6167F0143065}"/>
              </a:ext>
            </a:extLst>
          </p:cNvPr>
          <p:cNvSpPr>
            <a:spLocks noGrp="1"/>
          </p:cNvSpPr>
          <p:nvPr>
            <p:ph type="title"/>
          </p:nvPr>
        </p:nvSpPr>
        <p:spPr/>
        <p:txBody>
          <a:bodyPr/>
          <a:lstStyle/>
          <a:p>
            <a:r>
              <a:rPr lang="en-US"/>
              <a:t>Priority Project 4</a:t>
            </a:r>
          </a:p>
        </p:txBody>
      </p:sp>
      <p:sp>
        <p:nvSpPr>
          <p:cNvPr id="3" name="Subtitle 2">
            <a:extLst>
              <a:ext uri="{FF2B5EF4-FFF2-40B4-BE49-F238E27FC236}">
                <a16:creationId xmlns:a16="http://schemas.microsoft.com/office/drawing/2014/main" id="{720A438F-CF07-D132-792F-027ED45AAF91}"/>
              </a:ext>
            </a:extLst>
          </p:cNvPr>
          <p:cNvSpPr>
            <a:spLocks noGrp="1"/>
          </p:cNvSpPr>
          <p:nvPr>
            <p:ph type="subTitle" idx="1"/>
          </p:nvPr>
        </p:nvSpPr>
        <p:spPr/>
        <p:txBody>
          <a:bodyPr/>
          <a:lstStyle/>
          <a:p>
            <a:r>
              <a:rPr lang="en-US"/>
              <a:t>Mitigate Extreme Heat at FCRTA Transit Stops</a:t>
            </a:r>
          </a:p>
        </p:txBody>
      </p:sp>
      <p:pic>
        <p:nvPicPr>
          <p:cNvPr id="6" name="Picture 5">
            <a:extLst>
              <a:ext uri="{FF2B5EF4-FFF2-40B4-BE49-F238E27FC236}">
                <a16:creationId xmlns:a16="http://schemas.microsoft.com/office/drawing/2014/main" id="{47D9504C-3545-C15A-4E30-0B11C7CDD7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3300" y="3957967"/>
            <a:ext cx="1419220" cy="1194067"/>
          </a:xfrm>
          <a:prstGeom prst="rect">
            <a:avLst/>
          </a:prstGeom>
        </p:spPr>
      </p:pic>
      <p:pic>
        <p:nvPicPr>
          <p:cNvPr id="7" name="Picture 6">
            <a:extLst>
              <a:ext uri="{FF2B5EF4-FFF2-40B4-BE49-F238E27FC236}">
                <a16:creationId xmlns:a16="http://schemas.microsoft.com/office/drawing/2014/main" id="{7132AD71-37B9-2135-6CD7-5C69A676CD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76518" y="3957967"/>
            <a:ext cx="1479677" cy="1242298"/>
          </a:xfrm>
          <a:prstGeom prst="rect">
            <a:avLst/>
          </a:prstGeom>
        </p:spPr>
      </p:pic>
      <p:pic>
        <p:nvPicPr>
          <p:cNvPr id="8" name="Picture 2">
            <a:extLst>
              <a:ext uri="{FF2B5EF4-FFF2-40B4-BE49-F238E27FC236}">
                <a16:creationId xmlns:a16="http://schemas.microsoft.com/office/drawing/2014/main" id="{E27E2515-6659-8E83-D02B-14E40FA4B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9398" y="2096812"/>
            <a:ext cx="1479677" cy="12449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62F77-B611-F1FB-C58F-B93A34243A08}"/>
              </a:ext>
            </a:extLst>
          </p:cNvPr>
          <p:cNvSpPr txBox="1"/>
          <p:nvPr/>
        </p:nvSpPr>
        <p:spPr>
          <a:xfrm>
            <a:off x="10268899" y="5010578"/>
            <a:ext cx="1671294" cy="430887"/>
          </a:xfrm>
          <a:prstGeom prst="rect">
            <a:avLst/>
          </a:prstGeom>
          <a:noFill/>
        </p:spPr>
        <p:txBody>
          <a:bodyPr wrap="square" lIns="0" tIns="0" rIns="0" bIns="0" rtlCol="0">
            <a:spAutoFit/>
          </a:bodyPr>
          <a:lstStyle/>
          <a:p>
            <a:pPr algn="l"/>
            <a:r>
              <a:rPr lang="en-US" sz="1400">
                <a:latin typeface="Arial Narrow" panose="020B0606020202030204" pitchFamily="34" charset="0"/>
              </a:rPr>
              <a:t>Median Vegetation Strip / </a:t>
            </a:r>
          </a:p>
          <a:p>
            <a:pPr algn="l"/>
            <a:r>
              <a:rPr lang="en-US" sz="1400">
                <a:latin typeface="Arial Narrow" panose="020B0606020202030204" pitchFamily="34" charset="0"/>
              </a:rPr>
              <a:t>Green Corridors</a:t>
            </a:r>
          </a:p>
        </p:txBody>
      </p:sp>
      <p:sp>
        <p:nvSpPr>
          <p:cNvPr id="11" name="TextBox 10">
            <a:extLst>
              <a:ext uri="{FF2B5EF4-FFF2-40B4-BE49-F238E27FC236}">
                <a16:creationId xmlns:a16="http://schemas.microsoft.com/office/drawing/2014/main" id="{29937FB0-F1FC-D07C-BF3C-455CC614CD22}"/>
              </a:ext>
            </a:extLst>
          </p:cNvPr>
          <p:cNvSpPr txBox="1"/>
          <p:nvPr/>
        </p:nvSpPr>
        <p:spPr>
          <a:xfrm>
            <a:off x="10268899" y="3214806"/>
            <a:ext cx="1671294" cy="430887"/>
          </a:xfrm>
          <a:prstGeom prst="rect">
            <a:avLst/>
          </a:prstGeom>
          <a:noFill/>
        </p:spPr>
        <p:txBody>
          <a:bodyPr wrap="square" lIns="0" tIns="0" rIns="0" bIns="0" rtlCol="0">
            <a:spAutoFit/>
          </a:bodyPr>
          <a:lstStyle/>
          <a:p>
            <a:pPr algn="l"/>
            <a:r>
              <a:rPr lang="en-US" sz="1400">
                <a:latin typeface="Arial Narrow" panose="020B0606020202030204" pitchFamily="34" charset="0"/>
              </a:rPr>
              <a:t>Tree canopies / Water Sensitive Urban Design</a:t>
            </a:r>
          </a:p>
        </p:txBody>
      </p:sp>
      <p:sp>
        <p:nvSpPr>
          <p:cNvPr id="12" name="TextBox 11">
            <a:extLst>
              <a:ext uri="{FF2B5EF4-FFF2-40B4-BE49-F238E27FC236}">
                <a16:creationId xmlns:a16="http://schemas.microsoft.com/office/drawing/2014/main" id="{7173C412-A38B-84DD-3137-64A804B0635D}"/>
              </a:ext>
            </a:extLst>
          </p:cNvPr>
          <p:cNvSpPr txBox="1"/>
          <p:nvPr/>
        </p:nvSpPr>
        <p:spPr>
          <a:xfrm>
            <a:off x="8139004" y="4964465"/>
            <a:ext cx="1671294" cy="523220"/>
          </a:xfrm>
          <a:prstGeom prst="rect">
            <a:avLst/>
          </a:prstGeom>
          <a:noFill/>
        </p:spPr>
        <p:txBody>
          <a:bodyPr wrap="square">
            <a:spAutoFit/>
          </a:bodyPr>
          <a:lstStyle>
            <a:defPPr>
              <a:defRPr lang="en-US"/>
            </a:defPPr>
            <a:lvl1pPr>
              <a:defRPr sz="1100">
                <a:latin typeface="Arial Narrow" panose="020B0606020202030204" pitchFamily="34" charset="0"/>
                <a:cs typeface="Arial" panose="020B0604020202020204" pitchFamily="34" charset="0"/>
              </a:defRPr>
            </a:lvl1pPr>
          </a:lstStyle>
          <a:p>
            <a:r>
              <a:rPr lang="en-US" sz="1400"/>
              <a:t>Shaded bus shelters / tree canopies</a:t>
            </a:r>
          </a:p>
        </p:txBody>
      </p:sp>
      <p:pic>
        <p:nvPicPr>
          <p:cNvPr id="16" name="Picture 15" descr="A map of a route&#10;&#10;AI-generated content may be incorrect.">
            <a:extLst>
              <a:ext uri="{FF2B5EF4-FFF2-40B4-BE49-F238E27FC236}">
                <a16:creationId xmlns:a16="http://schemas.microsoft.com/office/drawing/2014/main" id="{4083C20D-5700-3669-CDF6-9C385DFB2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30" y="1720742"/>
            <a:ext cx="6379908" cy="4929929"/>
          </a:xfrm>
          <a:prstGeom prst="rect">
            <a:avLst/>
          </a:prstGeom>
        </p:spPr>
      </p:pic>
    </p:spTree>
    <p:extLst>
      <p:ext uri="{BB962C8B-B14F-4D97-AF65-F5344CB8AC3E}">
        <p14:creationId xmlns:p14="http://schemas.microsoft.com/office/powerpoint/2010/main" val="1826314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4F43-37C6-F7B5-59DC-73962B8F38EA}"/>
              </a:ext>
            </a:extLst>
          </p:cNvPr>
          <p:cNvSpPr>
            <a:spLocks noGrp="1"/>
          </p:cNvSpPr>
          <p:nvPr>
            <p:ph type="title"/>
          </p:nvPr>
        </p:nvSpPr>
        <p:spPr/>
        <p:txBody>
          <a:bodyPr/>
          <a:lstStyle/>
          <a:p>
            <a:r>
              <a:rPr lang="en-US"/>
              <a:t>Priority Project 5</a:t>
            </a:r>
          </a:p>
        </p:txBody>
      </p:sp>
      <p:sp>
        <p:nvSpPr>
          <p:cNvPr id="3" name="Subtitle 2">
            <a:extLst>
              <a:ext uri="{FF2B5EF4-FFF2-40B4-BE49-F238E27FC236}">
                <a16:creationId xmlns:a16="http://schemas.microsoft.com/office/drawing/2014/main" id="{D62EAFFE-EE38-7B92-77B8-862F99BEE988}"/>
              </a:ext>
            </a:extLst>
          </p:cNvPr>
          <p:cNvSpPr>
            <a:spLocks noGrp="1"/>
          </p:cNvSpPr>
          <p:nvPr>
            <p:ph type="subTitle" idx="1"/>
          </p:nvPr>
        </p:nvSpPr>
        <p:spPr/>
        <p:txBody>
          <a:bodyPr/>
          <a:lstStyle/>
          <a:p>
            <a:r>
              <a:rPr lang="en-US"/>
              <a:t>Mitigate Landslides Along SR-168 and SR-180</a:t>
            </a:r>
          </a:p>
        </p:txBody>
      </p:sp>
      <p:pic>
        <p:nvPicPr>
          <p:cNvPr id="5" name="Picture 4">
            <a:extLst>
              <a:ext uri="{FF2B5EF4-FFF2-40B4-BE49-F238E27FC236}">
                <a16:creationId xmlns:a16="http://schemas.microsoft.com/office/drawing/2014/main" id="{E689DE63-3D45-70D1-3844-B35DDA5F652E}"/>
              </a:ext>
            </a:extLst>
          </p:cNvPr>
          <p:cNvPicPr>
            <a:picLocks noChangeAspect="1"/>
          </p:cNvPicPr>
          <p:nvPr/>
        </p:nvPicPr>
        <p:blipFill>
          <a:blip r:embed="rId3"/>
          <a:stretch>
            <a:fillRect/>
          </a:stretch>
        </p:blipFill>
        <p:spPr>
          <a:xfrm>
            <a:off x="554966" y="1553021"/>
            <a:ext cx="8012294" cy="5184425"/>
          </a:xfrm>
          <a:prstGeom prst="rect">
            <a:avLst/>
          </a:prstGeom>
        </p:spPr>
      </p:pic>
      <p:pic>
        <p:nvPicPr>
          <p:cNvPr id="6" name="Picture 11">
            <a:extLst>
              <a:ext uri="{FF2B5EF4-FFF2-40B4-BE49-F238E27FC236}">
                <a16:creationId xmlns:a16="http://schemas.microsoft.com/office/drawing/2014/main" id="{174AB5CC-13A2-E689-BB57-349839541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677" y="1618031"/>
            <a:ext cx="1293106" cy="998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9B2679-A326-888F-8540-3DFFFE45BF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80575" y="3069881"/>
            <a:ext cx="1480028" cy="1242593"/>
          </a:xfrm>
          <a:prstGeom prst="rect">
            <a:avLst/>
          </a:prstGeom>
        </p:spPr>
      </p:pic>
      <p:pic>
        <p:nvPicPr>
          <p:cNvPr id="8" name="Picture 9">
            <a:extLst>
              <a:ext uri="{FF2B5EF4-FFF2-40B4-BE49-F238E27FC236}">
                <a16:creationId xmlns:a16="http://schemas.microsoft.com/office/drawing/2014/main" id="{BD8CFC01-A111-6C54-B34B-F00B7A847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75" y="4584276"/>
            <a:ext cx="1480028" cy="11429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058C56-47A1-FA5A-BA9E-F408103380F6}"/>
              </a:ext>
            </a:extLst>
          </p:cNvPr>
          <p:cNvSpPr txBox="1"/>
          <p:nvPr/>
        </p:nvSpPr>
        <p:spPr>
          <a:xfrm>
            <a:off x="9718676" y="2574559"/>
            <a:ext cx="2214597" cy="215444"/>
          </a:xfrm>
          <a:prstGeom prst="rect">
            <a:avLst/>
          </a:prstGeom>
          <a:noFill/>
        </p:spPr>
        <p:txBody>
          <a:bodyPr wrap="square" lIns="0" tIns="0" rIns="0" bIns="0" rtlCol="0">
            <a:spAutoFit/>
          </a:bodyPr>
          <a:lstStyle/>
          <a:p>
            <a:pPr algn="l"/>
            <a:r>
              <a:rPr lang="en-US" sz="1400">
                <a:latin typeface="Arial" panose="020B0604020202020204" pitchFamily="34" charset="0"/>
                <a:cs typeface="Arial" panose="020B0604020202020204" pitchFamily="34" charset="0"/>
              </a:rPr>
              <a:t>Landslide Retention</a:t>
            </a:r>
          </a:p>
        </p:txBody>
      </p:sp>
      <p:sp>
        <p:nvSpPr>
          <p:cNvPr id="10" name="TextBox 9">
            <a:extLst>
              <a:ext uri="{FF2B5EF4-FFF2-40B4-BE49-F238E27FC236}">
                <a16:creationId xmlns:a16="http://schemas.microsoft.com/office/drawing/2014/main" id="{D2411936-3F3F-F131-898F-E3D21F3DE691}"/>
              </a:ext>
            </a:extLst>
          </p:cNvPr>
          <p:cNvSpPr txBox="1"/>
          <p:nvPr/>
        </p:nvSpPr>
        <p:spPr>
          <a:xfrm>
            <a:off x="9699146" y="4173932"/>
            <a:ext cx="2214597" cy="215444"/>
          </a:xfrm>
          <a:prstGeom prst="rect">
            <a:avLst/>
          </a:prstGeom>
          <a:noFill/>
        </p:spPr>
        <p:txBody>
          <a:bodyPr wrap="square" lIns="0" tIns="0" rIns="0" bIns="0" rtlCol="0">
            <a:spAutoFit/>
          </a:bodyPr>
          <a:lstStyle/>
          <a:p>
            <a:pPr algn="l"/>
            <a:r>
              <a:rPr lang="en-US" sz="1400">
                <a:latin typeface="Arial" panose="020B0604020202020204" pitchFamily="34" charset="0"/>
                <a:cs typeface="Arial" panose="020B0604020202020204" pitchFamily="34" charset="0"/>
              </a:rPr>
              <a:t>Erosion Stabilization</a:t>
            </a:r>
          </a:p>
        </p:txBody>
      </p:sp>
      <p:sp>
        <p:nvSpPr>
          <p:cNvPr id="14" name="TextBox 13">
            <a:extLst>
              <a:ext uri="{FF2B5EF4-FFF2-40B4-BE49-F238E27FC236}">
                <a16:creationId xmlns:a16="http://schemas.microsoft.com/office/drawing/2014/main" id="{B3B9AF50-1939-DECB-E964-48D3A60EB8B2}"/>
              </a:ext>
            </a:extLst>
          </p:cNvPr>
          <p:cNvSpPr txBox="1"/>
          <p:nvPr/>
        </p:nvSpPr>
        <p:spPr>
          <a:xfrm>
            <a:off x="9956322" y="5700434"/>
            <a:ext cx="1055461" cy="215444"/>
          </a:xfrm>
          <a:prstGeom prst="rect">
            <a:avLst/>
          </a:prstGeom>
          <a:noFill/>
        </p:spPr>
        <p:txBody>
          <a:bodyPr wrap="square" lIns="0" tIns="0" rIns="0" bIns="0" rtlCol="0">
            <a:spAutoFit/>
          </a:bodyPr>
          <a:lstStyle/>
          <a:p>
            <a:pPr algn="l"/>
            <a:r>
              <a:rPr lang="en-US" sz="1400">
                <a:latin typeface="Arial" panose="020B0604020202020204" pitchFamily="34" charset="0"/>
                <a:cs typeface="Arial" panose="020B0604020202020204" pitchFamily="34" charset="0"/>
              </a:rPr>
              <a:t>Realignment</a:t>
            </a:r>
          </a:p>
        </p:txBody>
      </p:sp>
    </p:spTree>
    <p:extLst>
      <p:ext uri="{BB962C8B-B14F-4D97-AF65-F5344CB8AC3E}">
        <p14:creationId xmlns:p14="http://schemas.microsoft.com/office/powerpoint/2010/main" val="3840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41C17C-EC29-0BC2-C975-918849EA0C73}"/>
              </a:ext>
            </a:extLst>
          </p:cNvPr>
          <p:cNvSpPr>
            <a:spLocks noGrp="1"/>
          </p:cNvSpPr>
          <p:nvPr>
            <p:ph type="title"/>
          </p:nvPr>
        </p:nvSpPr>
        <p:spPr>
          <a:xfrm>
            <a:off x="658811" y="657225"/>
            <a:ext cx="10126702" cy="532800"/>
          </a:xfrm>
        </p:spPr>
        <p:txBody>
          <a:bodyPr/>
          <a:lstStyle/>
          <a:p>
            <a:r>
              <a:rPr lang="en-US"/>
              <a:t>Climate Resiliency Plan: Final Report </a:t>
            </a:r>
            <a:br>
              <a:rPr lang="en-US" sz="4000"/>
            </a:br>
            <a:r>
              <a:rPr lang="en-US" sz="1600" b="1">
                <a:solidFill>
                  <a:schemeClr val="accent1"/>
                </a:solidFill>
                <a:latin typeface="Arial" panose="020B0604020202020204" pitchFamily="34" charset="0"/>
                <a:ea typeface="+mn-ea"/>
                <a:cs typeface="Arial" panose="020B0604020202020204" pitchFamily="34" charset="0"/>
              </a:rPr>
              <a:t>Approach</a:t>
            </a:r>
            <a:br>
              <a:rPr lang="en-US" sz="4000"/>
            </a:br>
            <a:br>
              <a:rPr lang="en-US">
                <a:cs typeface="Times New Roman"/>
              </a:rPr>
            </a:br>
            <a:endParaRPr lang="en-US"/>
          </a:p>
        </p:txBody>
      </p:sp>
    </p:spTree>
    <p:extLst>
      <p:ext uri="{BB962C8B-B14F-4D97-AF65-F5344CB8AC3E}">
        <p14:creationId xmlns:p14="http://schemas.microsoft.com/office/powerpoint/2010/main" val="716480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B292-81BF-AB4A-9A0D-90DA4A547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233B9-8665-675A-1109-C781BFB9A6DE}"/>
              </a:ext>
            </a:extLst>
          </p:cNvPr>
          <p:cNvSpPr>
            <a:spLocks noGrp="1"/>
          </p:cNvSpPr>
          <p:nvPr>
            <p:ph type="title"/>
          </p:nvPr>
        </p:nvSpPr>
        <p:spPr/>
        <p:txBody>
          <a:bodyPr/>
          <a:lstStyle/>
          <a:p>
            <a:r>
              <a:rPr lang="en-US"/>
              <a:t>This Plan includes:</a:t>
            </a:r>
          </a:p>
        </p:txBody>
      </p:sp>
      <p:sp>
        <p:nvSpPr>
          <p:cNvPr id="4" name="Text Placeholder 3">
            <a:extLst>
              <a:ext uri="{FF2B5EF4-FFF2-40B4-BE49-F238E27FC236}">
                <a16:creationId xmlns:a16="http://schemas.microsoft.com/office/drawing/2014/main" id="{EA8B92CA-9289-64AF-332B-1A2035EE88A2}"/>
              </a:ext>
            </a:extLst>
          </p:cNvPr>
          <p:cNvSpPr>
            <a:spLocks noGrp="1"/>
          </p:cNvSpPr>
          <p:nvPr>
            <p:ph type="body" sz="quarter" idx="10"/>
          </p:nvPr>
        </p:nvSpPr>
        <p:spPr/>
        <p:txBody>
          <a:bodyPr/>
          <a:lstStyle/>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Why a Climate Resiliency Plan?</a:t>
            </a:r>
          </a:p>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Climate Projections in Fresno County</a:t>
            </a:r>
          </a:p>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Risk Assessment Findings</a:t>
            </a:r>
          </a:p>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Project Opportunities</a:t>
            </a:r>
          </a:p>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Priority Projects</a:t>
            </a:r>
          </a:p>
          <a:p>
            <a:pPr marL="457200" indent="-457200">
              <a:spcAft>
                <a:spcPts val="800"/>
              </a:spcAft>
              <a:buFont typeface="+mj-lt"/>
              <a:buAutoNum type="arabicPeriod"/>
            </a:pPr>
            <a:r>
              <a:rPr lang="en-US" sz="2400">
                <a:effectLst/>
                <a:latin typeface="Times New Roman" panose="02020603050405020304" pitchFamily="18" charset="0"/>
                <a:ea typeface="SimSun" panose="02010600030101010101" pitchFamily="2" charset="-122"/>
                <a:cs typeface="Gautami" panose="020B0502040204020203" pitchFamily="34" charset="0"/>
              </a:rPr>
              <a:t>Next Steps</a:t>
            </a:r>
          </a:p>
          <a:p>
            <a:endParaRPr lang="en-US"/>
          </a:p>
        </p:txBody>
      </p:sp>
      <p:pic>
        <p:nvPicPr>
          <p:cNvPr id="6" name="Picture 5">
            <a:extLst>
              <a:ext uri="{FF2B5EF4-FFF2-40B4-BE49-F238E27FC236}">
                <a16:creationId xmlns:a16="http://schemas.microsoft.com/office/drawing/2014/main" id="{6238FAC1-0F1A-CF1D-F0CE-CE0080AF938A}"/>
              </a:ext>
            </a:extLst>
          </p:cNvPr>
          <p:cNvPicPr>
            <a:picLocks noChangeAspect="1"/>
          </p:cNvPicPr>
          <p:nvPr/>
        </p:nvPicPr>
        <p:blipFill>
          <a:blip r:embed="rId3"/>
          <a:srcRect l="646"/>
          <a:stretch/>
        </p:blipFill>
        <p:spPr>
          <a:xfrm>
            <a:off x="7347890" y="536713"/>
            <a:ext cx="4461037" cy="5784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5669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A85A-2668-E96F-C83A-39478F6C3F18}"/>
              </a:ext>
            </a:extLst>
          </p:cNvPr>
          <p:cNvSpPr>
            <a:spLocks noGrp="1"/>
          </p:cNvSpPr>
          <p:nvPr>
            <p:ph type="title"/>
          </p:nvPr>
        </p:nvSpPr>
        <p:spPr/>
        <p:txBody>
          <a:bodyPr/>
          <a:lstStyle/>
          <a:p>
            <a:r>
              <a:rPr lang="en-US"/>
              <a:t>Review Period</a:t>
            </a:r>
          </a:p>
        </p:txBody>
      </p:sp>
      <p:sp>
        <p:nvSpPr>
          <p:cNvPr id="4" name="Text Placeholder 3">
            <a:extLst>
              <a:ext uri="{FF2B5EF4-FFF2-40B4-BE49-F238E27FC236}">
                <a16:creationId xmlns:a16="http://schemas.microsoft.com/office/drawing/2014/main" id="{A8B0CE14-6B01-B7B8-42E2-E24E3B57CD0C}"/>
              </a:ext>
            </a:extLst>
          </p:cNvPr>
          <p:cNvSpPr>
            <a:spLocks noGrp="1"/>
          </p:cNvSpPr>
          <p:nvPr>
            <p:ph type="body" sz="quarter" idx="10"/>
          </p:nvPr>
        </p:nvSpPr>
        <p:spPr/>
        <p:txBody>
          <a:bodyPr/>
          <a:lstStyle/>
          <a:p>
            <a:r>
              <a:rPr lang="en-US"/>
              <a:t>Community-based organizations and TWG member agencies are invited to review between April 22 – May 2</a:t>
            </a:r>
          </a:p>
          <a:p>
            <a:endParaRPr lang="en-US"/>
          </a:p>
          <a:p>
            <a:r>
              <a:rPr lang="en-US"/>
              <a:t>Report document is attached to the calendar invite</a:t>
            </a:r>
          </a:p>
          <a:p>
            <a:endParaRPr lang="en-US"/>
          </a:p>
          <a:p>
            <a:r>
              <a:rPr lang="en-US"/>
              <a:t>Send comments to: </a:t>
            </a:r>
          </a:p>
          <a:p>
            <a:r>
              <a:rPr lang="en-US">
                <a:hlinkClick r:id="rId2"/>
              </a:rPr>
              <a:t>Karen.Barns@arup.com</a:t>
            </a:r>
            <a:r>
              <a:rPr lang="en-US"/>
              <a:t> and </a:t>
            </a:r>
            <a:r>
              <a:rPr lang="en-US">
                <a:hlinkClick r:id="rId3"/>
              </a:rPr>
              <a:t>mshimizu@fresnocog.org</a:t>
            </a:r>
            <a:endParaRPr lang="en-US"/>
          </a:p>
        </p:txBody>
      </p:sp>
    </p:spTree>
    <p:extLst>
      <p:ext uri="{BB962C8B-B14F-4D97-AF65-F5344CB8AC3E}">
        <p14:creationId xmlns:p14="http://schemas.microsoft.com/office/powerpoint/2010/main" val="571270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3147-F324-995E-B928-73B9D1BCD989}"/>
              </a:ext>
            </a:extLst>
          </p:cNvPr>
          <p:cNvSpPr>
            <a:spLocks noGrp="1"/>
          </p:cNvSpPr>
          <p:nvPr>
            <p:ph type="title"/>
          </p:nvPr>
        </p:nvSpPr>
        <p:spPr/>
        <p:txBody>
          <a:bodyPr/>
          <a:lstStyle/>
          <a:p>
            <a:r>
              <a:rPr lang="en-US"/>
              <a:t>What’s Next?</a:t>
            </a:r>
          </a:p>
        </p:txBody>
      </p:sp>
      <p:graphicFrame>
        <p:nvGraphicFramePr>
          <p:cNvPr id="11" name="Text Placeholder 3">
            <a:extLst>
              <a:ext uri="{FF2B5EF4-FFF2-40B4-BE49-F238E27FC236}">
                <a16:creationId xmlns:a16="http://schemas.microsoft.com/office/drawing/2014/main" id="{E8B9EEB1-3BE4-9350-C31D-317E48DE90A0}"/>
              </a:ext>
            </a:extLst>
          </p:cNvPr>
          <p:cNvGraphicFramePr/>
          <p:nvPr>
            <p:extLst>
              <p:ext uri="{D42A27DB-BD31-4B8C-83A1-F6EECF244321}">
                <p14:modId xmlns:p14="http://schemas.microsoft.com/office/powerpoint/2010/main" val="2653060620"/>
              </p:ext>
            </p:extLst>
          </p:nvPr>
        </p:nvGraphicFramePr>
        <p:xfrm>
          <a:off x="996408" y="1888502"/>
          <a:ext cx="7022880" cy="435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8824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920B4-0729-F838-DBDE-1C9EBDB1EA4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9D29457-D736-D2E1-DF84-A1DEDF5E3CEB}"/>
              </a:ext>
            </a:extLst>
          </p:cNvPr>
          <p:cNvSpPr>
            <a:spLocks noGrp="1"/>
          </p:cNvSpPr>
          <p:nvPr>
            <p:ph type="title"/>
          </p:nvPr>
        </p:nvSpPr>
        <p:spPr>
          <a:xfrm>
            <a:off x="658811" y="657225"/>
            <a:ext cx="9021764" cy="532800"/>
          </a:xfrm>
        </p:spPr>
        <p:txBody>
          <a:bodyPr/>
          <a:lstStyle/>
          <a:p>
            <a:r>
              <a:rPr lang="en-US">
                <a:cs typeface="Times New Roman"/>
              </a:rPr>
              <a:t>Questions</a:t>
            </a:r>
            <a:br>
              <a:rPr lang="en-US">
                <a:cs typeface="Times New Roman"/>
              </a:rPr>
            </a:br>
            <a:endParaRPr lang="en-US"/>
          </a:p>
        </p:txBody>
      </p:sp>
    </p:spTree>
    <p:extLst>
      <p:ext uri="{BB962C8B-B14F-4D97-AF65-F5344CB8AC3E}">
        <p14:creationId xmlns:p14="http://schemas.microsoft.com/office/powerpoint/2010/main" val="685725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47BBB5-2222-0071-E917-C9B2F1EFAA88}"/>
              </a:ext>
            </a:extLst>
          </p:cNvPr>
          <p:cNvPicPr>
            <a:picLocks noChangeAspect="1" noChangeArrowheads="1"/>
          </p:cNvPicPr>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0"/>
            <a:ext cx="12192000" cy="812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FDF68D28-EA61-AAC3-06F2-0C10ED5FCF5D}"/>
              </a:ext>
            </a:extLst>
          </p:cNvPr>
          <p:cNvSpPr>
            <a:spLocks noGrp="1"/>
          </p:cNvSpPr>
          <p:nvPr>
            <p:ph type="body" sz="quarter" idx="11"/>
          </p:nvPr>
        </p:nvSpPr>
        <p:spPr>
          <a:xfrm>
            <a:off x="0" y="1811338"/>
            <a:ext cx="12192000" cy="3077766"/>
          </a:xfrm>
        </p:spPr>
        <p:txBody>
          <a:bodyPr/>
          <a:lstStyle/>
          <a:p>
            <a:pPr algn="ctr"/>
            <a:r>
              <a:rPr lang="en-US"/>
              <a:t>Thank you for your time and input today!</a:t>
            </a:r>
          </a:p>
        </p:txBody>
      </p:sp>
    </p:spTree>
    <p:extLst>
      <p:ext uri="{BB962C8B-B14F-4D97-AF65-F5344CB8AC3E}">
        <p14:creationId xmlns:p14="http://schemas.microsoft.com/office/powerpoint/2010/main" val="135573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82B6D-3EA8-7BB2-BDB6-2A8FC7412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57241-9E8E-1A23-8330-5C03C9C0381F}"/>
              </a:ext>
            </a:extLst>
          </p:cNvPr>
          <p:cNvSpPr>
            <a:spLocks noGrp="1"/>
          </p:cNvSpPr>
          <p:nvPr>
            <p:ph type="title"/>
          </p:nvPr>
        </p:nvSpPr>
        <p:spPr/>
        <p:txBody>
          <a:bodyPr/>
          <a:lstStyle/>
          <a:p>
            <a:r>
              <a:rPr lang="en-US"/>
              <a:t>Agenda</a:t>
            </a:r>
            <a:br>
              <a:rPr lang="en-US"/>
            </a:br>
            <a:r>
              <a:rPr lang="en-US" sz="1600" b="1">
                <a:solidFill>
                  <a:schemeClr val="accent1"/>
                </a:solidFill>
                <a:latin typeface="Arial" panose="020B0604020202020204" pitchFamily="34" charset="0"/>
                <a:ea typeface="+mn-ea"/>
                <a:cs typeface="Arial" panose="020B0604020202020204" pitchFamily="34" charset="0"/>
              </a:rPr>
              <a:t>10:00 a.m.-11:30 a.m.</a:t>
            </a:r>
            <a:br>
              <a:rPr lang="en-US" sz="2400" b="1"/>
            </a:br>
            <a:endParaRPr lang="en-US" sz="2400" b="1"/>
          </a:p>
        </p:txBody>
      </p:sp>
      <p:sp>
        <p:nvSpPr>
          <p:cNvPr id="3" name="TextBox 2">
            <a:extLst>
              <a:ext uri="{FF2B5EF4-FFF2-40B4-BE49-F238E27FC236}">
                <a16:creationId xmlns:a16="http://schemas.microsoft.com/office/drawing/2014/main" id="{11F014DD-9868-C246-EEC5-DDDE6B9C8ABA}"/>
              </a:ext>
            </a:extLst>
          </p:cNvPr>
          <p:cNvSpPr txBox="1"/>
          <p:nvPr/>
        </p:nvSpPr>
        <p:spPr>
          <a:xfrm>
            <a:off x="658811" y="1970200"/>
            <a:ext cx="10758489" cy="3816429"/>
          </a:xfrm>
          <a:prstGeom prst="rect">
            <a:avLst/>
          </a:prstGeom>
          <a:noFill/>
        </p:spPr>
        <p:txBody>
          <a:bodyPr wrap="square" lIns="0" tIns="0" rIns="0" bIns="0" rtlCol="0">
            <a:spAutoFit/>
          </a:bodyPr>
          <a:lstStyle/>
          <a:p>
            <a:pPr marL="457200" indent="-457200">
              <a:buFont typeface="+mj-lt"/>
              <a:buAutoNum type="arabicPeriod"/>
            </a:pPr>
            <a:r>
              <a:rPr lang="en-US" sz="2400">
                <a:latin typeface="Times New Roman" panose="02020603050405020304" pitchFamily="18" charset="0"/>
                <a:cs typeface="Arial" panose="020B0604020202020204" pitchFamily="34" charset="0"/>
              </a:rPr>
              <a:t>Introductions &amp; Overview	(10 min)</a:t>
            </a:r>
          </a:p>
          <a:p>
            <a:pPr marL="457200" indent="-457200">
              <a:buFont typeface="+mj-lt"/>
              <a:buAutoNum type="arabicPeriod"/>
            </a:pPr>
            <a:r>
              <a:rPr lang="en-US" sz="2400">
                <a:latin typeface="Times New Roman" panose="02020603050405020304" pitchFamily="18" charset="0"/>
                <a:cs typeface="Arial" panose="020B0604020202020204" pitchFamily="34" charset="0"/>
              </a:rPr>
              <a:t>Climate Risk Assessment 		(10 min)</a:t>
            </a:r>
          </a:p>
          <a:p>
            <a:pPr marL="457200" indent="-457200">
              <a:buFont typeface="+mj-lt"/>
              <a:buAutoNum type="arabicPeriod"/>
            </a:pPr>
            <a:r>
              <a:rPr lang="en-US" sz="2400">
                <a:latin typeface="Times New Roman" panose="02020603050405020304" pitchFamily="18" charset="0"/>
                <a:cs typeface="Arial" panose="020B0604020202020204" pitchFamily="34" charset="0"/>
              </a:rPr>
              <a:t>Stakeholder Engagement		(10 min)</a:t>
            </a:r>
          </a:p>
          <a:p>
            <a:pPr marL="457200" indent="-457200">
              <a:buFont typeface="+mj-lt"/>
              <a:buAutoNum type="arabicPeriod"/>
            </a:pPr>
            <a:r>
              <a:rPr lang="en-US" sz="2400">
                <a:latin typeface="Times New Roman" panose="02020603050405020304" pitchFamily="18" charset="0"/>
                <a:cs typeface="Arial" panose="020B0604020202020204" pitchFamily="34" charset="0"/>
              </a:rPr>
              <a:t>Project Recommendations	(30 min)</a:t>
            </a:r>
          </a:p>
          <a:p>
            <a:pPr marL="457200" indent="-457200">
              <a:buFont typeface="+mj-lt"/>
              <a:buAutoNum type="arabicPeriod"/>
            </a:pPr>
            <a:r>
              <a:rPr lang="en-US" sz="2400">
                <a:latin typeface="Times New Roman" panose="02020603050405020304" pitchFamily="18" charset="0"/>
                <a:cs typeface="Arial" panose="020B0604020202020204" pitchFamily="34" charset="0"/>
              </a:rPr>
              <a:t>Final Plan Report			(15 min)</a:t>
            </a:r>
          </a:p>
          <a:p>
            <a:pPr marL="457200" indent="-457200">
              <a:buFont typeface="+mj-lt"/>
              <a:buAutoNum type="arabicPeriod"/>
            </a:pPr>
            <a:r>
              <a:rPr lang="en-US" sz="2400">
                <a:latin typeface="Times New Roman" panose="02020603050405020304" pitchFamily="18" charset="0"/>
                <a:cs typeface="Arial" panose="020B0604020202020204" pitchFamily="34" charset="0"/>
              </a:rPr>
              <a:t>Q&amp;A				(15 min) </a:t>
            </a:r>
          </a:p>
          <a:p>
            <a:endParaRPr lang="en-US" sz="2000">
              <a:solidFill>
                <a:srgbClr val="000000"/>
              </a:solidFill>
              <a:latin typeface="Aptos" panose="020B0004020202020204" pitchFamily="34" charset="0"/>
            </a:endParaRPr>
          </a:p>
          <a:p>
            <a:pPr marL="971550" lvl="1" indent="-514350">
              <a:buAutoNum type="arabicPeriod"/>
            </a:pPr>
            <a:endParaRPr lang="en-US" sz="2800"/>
          </a:p>
          <a:p>
            <a:pPr marL="514350" indent="-514350">
              <a:buAutoNum type="romanUcPeriod"/>
            </a:pPr>
            <a:endParaRPr lang="en-US" sz="2800"/>
          </a:p>
          <a:p>
            <a:endParaRPr lang="en-US" sz="2800"/>
          </a:p>
        </p:txBody>
      </p:sp>
    </p:spTree>
    <p:extLst>
      <p:ext uri="{BB962C8B-B14F-4D97-AF65-F5344CB8AC3E}">
        <p14:creationId xmlns:p14="http://schemas.microsoft.com/office/powerpoint/2010/main" val="3840397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E9B7-B116-1E34-D26D-EF334D4F572A}"/>
              </a:ext>
            </a:extLst>
          </p:cNvPr>
          <p:cNvSpPr>
            <a:spLocks noGrp="1"/>
          </p:cNvSpPr>
          <p:nvPr>
            <p:ph type="title"/>
          </p:nvPr>
        </p:nvSpPr>
        <p:spPr/>
        <p:txBody>
          <a:bodyPr/>
          <a:lstStyle/>
          <a:p>
            <a:r>
              <a:rPr lang="en-US"/>
              <a:t>Risk </a:t>
            </a:r>
          </a:p>
        </p:txBody>
      </p:sp>
      <p:sp>
        <p:nvSpPr>
          <p:cNvPr id="3" name="Subtitle 2">
            <a:extLst>
              <a:ext uri="{FF2B5EF4-FFF2-40B4-BE49-F238E27FC236}">
                <a16:creationId xmlns:a16="http://schemas.microsoft.com/office/drawing/2014/main" id="{EE8A53E9-7361-312A-8127-D9E70C1AF305}"/>
              </a:ext>
            </a:extLst>
          </p:cNvPr>
          <p:cNvSpPr>
            <a:spLocks noGrp="1"/>
          </p:cNvSpPr>
          <p:nvPr>
            <p:ph type="subTitle" idx="1"/>
          </p:nvPr>
        </p:nvSpPr>
        <p:spPr/>
        <p:txBody>
          <a:bodyPr/>
          <a:lstStyle/>
          <a:p>
            <a:r>
              <a:rPr lang="en-US"/>
              <a:t>Key Findings</a:t>
            </a:r>
          </a:p>
        </p:txBody>
      </p:sp>
      <p:pic>
        <p:nvPicPr>
          <p:cNvPr id="9" name="Picture 8">
            <a:extLst>
              <a:ext uri="{FF2B5EF4-FFF2-40B4-BE49-F238E27FC236}">
                <a16:creationId xmlns:a16="http://schemas.microsoft.com/office/drawing/2014/main" id="{DAB3C914-7466-DAFF-81C4-074CAF5A116B}"/>
              </a:ext>
            </a:extLst>
          </p:cNvPr>
          <p:cNvPicPr>
            <a:picLocks noChangeAspect="1"/>
          </p:cNvPicPr>
          <p:nvPr/>
        </p:nvPicPr>
        <p:blipFill>
          <a:blip r:embed="rId2"/>
          <a:stretch>
            <a:fillRect/>
          </a:stretch>
        </p:blipFill>
        <p:spPr>
          <a:xfrm>
            <a:off x="775526" y="2144393"/>
            <a:ext cx="891960" cy="646331"/>
          </a:xfrm>
          <a:prstGeom prst="rect">
            <a:avLst/>
          </a:prstGeom>
        </p:spPr>
      </p:pic>
      <p:pic>
        <p:nvPicPr>
          <p:cNvPr id="10" name="Picture 9">
            <a:extLst>
              <a:ext uri="{FF2B5EF4-FFF2-40B4-BE49-F238E27FC236}">
                <a16:creationId xmlns:a16="http://schemas.microsoft.com/office/drawing/2014/main" id="{1B6017AC-F29F-FA72-9F2F-C039FD38737F}"/>
              </a:ext>
            </a:extLst>
          </p:cNvPr>
          <p:cNvPicPr>
            <a:picLocks noChangeAspect="1"/>
          </p:cNvPicPr>
          <p:nvPr/>
        </p:nvPicPr>
        <p:blipFill>
          <a:blip r:embed="rId3"/>
          <a:stretch>
            <a:fillRect/>
          </a:stretch>
        </p:blipFill>
        <p:spPr>
          <a:xfrm>
            <a:off x="794615" y="3240191"/>
            <a:ext cx="872871" cy="870928"/>
          </a:xfrm>
          <a:prstGeom prst="rect">
            <a:avLst/>
          </a:prstGeom>
        </p:spPr>
      </p:pic>
      <p:pic>
        <p:nvPicPr>
          <p:cNvPr id="11" name="Picture 10">
            <a:extLst>
              <a:ext uri="{FF2B5EF4-FFF2-40B4-BE49-F238E27FC236}">
                <a16:creationId xmlns:a16="http://schemas.microsoft.com/office/drawing/2014/main" id="{A5B18914-AA67-691D-7898-EAD989C0B9D1}"/>
              </a:ext>
            </a:extLst>
          </p:cNvPr>
          <p:cNvPicPr>
            <a:picLocks noChangeAspect="1"/>
          </p:cNvPicPr>
          <p:nvPr/>
        </p:nvPicPr>
        <p:blipFill>
          <a:blip r:embed="rId4"/>
          <a:stretch>
            <a:fillRect/>
          </a:stretch>
        </p:blipFill>
        <p:spPr>
          <a:xfrm>
            <a:off x="773992" y="4633988"/>
            <a:ext cx="875933" cy="609267"/>
          </a:xfrm>
          <a:prstGeom prst="rect">
            <a:avLst/>
          </a:prstGeom>
        </p:spPr>
      </p:pic>
      <p:pic>
        <p:nvPicPr>
          <p:cNvPr id="12" name="Picture 11">
            <a:extLst>
              <a:ext uri="{FF2B5EF4-FFF2-40B4-BE49-F238E27FC236}">
                <a16:creationId xmlns:a16="http://schemas.microsoft.com/office/drawing/2014/main" id="{49C1837C-D466-A17D-3F0F-B338055AD2F7}"/>
              </a:ext>
            </a:extLst>
          </p:cNvPr>
          <p:cNvPicPr>
            <a:picLocks noChangeAspect="1"/>
          </p:cNvPicPr>
          <p:nvPr/>
        </p:nvPicPr>
        <p:blipFill>
          <a:blip r:embed="rId5"/>
          <a:stretch>
            <a:fillRect/>
          </a:stretch>
        </p:blipFill>
        <p:spPr>
          <a:xfrm>
            <a:off x="820763" y="5766124"/>
            <a:ext cx="782393" cy="609267"/>
          </a:xfrm>
          <a:prstGeom prst="rect">
            <a:avLst/>
          </a:prstGeom>
        </p:spPr>
      </p:pic>
      <p:sp>
        <p:nvSpPr>
          <p:cNvPr id="14" name="TextBox 13">
            <a:extLst>
              <a:ext uri="{FF2B5EF4-FFF2-40B4-BE49-F238E27FC236}">
                <a16:creationId xmlns:a16="http://schemas.microsoft.com/office/drawing/2014/main" id="{4A9A7C19-0F80-A1FD-349B-A1D70B1B180C}"/>
              </a:ext>
            </a:extLst>
          </p:cNvPr>
          <p:cNvSpPr txBox="1"/>
          <p:nvPr/>
        </p:nvSpPr>
        <p:spPr>
          <a:xfrm>
            <a:off x="1723522" y="2223428"/>
            <a:ext cx="9965970" cy="830997"/>
          </a:xfrm>
          <a:prstGeom prst="rect">
            <a:avLst/>
          </a:prstGeom>
          <a:noFill/>
        </p:spPr>
        <p:txBody>
          <a:bodyPr wrap="square">
            <a:spAutoFit/>
          </a:bodyPr>
          <a:lstStyle/>
          <a:p>
            <a:r>
              <a:rPr lang="en-US" sz="2400" b="1">
                <a:effectLst/>
                <a:latin typeface="Times New Roman" panose="02020603050405020304" pitchFamily="18" charset="0"/>
                <a:ea typeface="SimSun" panose="02010600030101010101" pitchFamily="2" charset="-122"/>
                <a:cs typeface="Gautami" panose="020B0502040204020203" pitchFamily="34" charset="0"/>
              </a:rPr>
              <a:t>Flooding</a:t>
            </a:r>
            <a:r>
              <a:rPr lang="en-US" sz="2400">
                <a:effectLst/>
                <a:latin typeface="Times New Roman" panose="02020603050405020304" pitchFamily="18" charset="0"/>
                <a:ea typeface="SimSun" panose="02010600030101010101" pitchFamily="2" charset="-122"/>
                <a:cs typeface="Gautami" panose="020B0502040204020203" pitchFamily="34" charset="0"/>
              </a:rPr>
              <a:t> has the greatest impact on the county’s transportation assets. The Cities of Fresno and Clovis, and western Fresno County face the highest risk.</a:t>
            </a:r>
            <a:endParaRPr lang="en-US" sz="2400"/>
          </a:p>
        </p:txBody>
      </p:sp>
      <p:sp>
        <p:nvSpPr>
          <p:cNvPr id="16" name="TextBox 15">
            <a:extLst>
              <a:ext uri="{FF2B5EF4-FFF2-40B4-BE49-F238E27FC236}">
                <a16:creationId xmlns:a16="http://schemas.microsoft.com/office/drawing/2014/main" id="{420E1A7A-DCE8-230A-E20C-3131B66E898B}"/>
              </a:ext>
            </a:extLst>
          </p:cNvPr>
          <p:cNvSpPr txBox="1"/>
          <p:nvPr/>
        </p:nvSpPr>
        <p:spPr>
          <a:xfrm>
            <a:off x="1723521" y="3244186"/>
            <a:ext cx="9965970" cy="830997"/>
          </a:xfrm>
          <a:prstGeom prst="rect">
            <a:avLst/>
          </a:prstGeom>
          <a:noFill/>
        </p:spPr>
        <p:txBody>
          <a:bodyPr wrap="square">
            <a:spAutoFit/>
          </a:bodyPr>
          <a:lstStyle/>
          <a:p>
            <a:r>
              <a:rPr lang="en-US" sz="2400" b="1">
                <a:effectLst/>
                <a:latin typeface="Times New Roman" panose="02020603050405020304" pitchFamily="18" charset="0"/>
                <a:ea typeface="SimSun" panose="02010600030101010101" pitchFamily="2" charset="-122"/>
                <a:cs typeface="Gautami" panose="020B0502040204020203" pitchFamily="34" charset="0"/>
              </a:rPr>
              <a:t>Wildfire</a:t>
            </a:r>
            <a:r>
              <a:rPr lang="en-US" sz="2400">
                <a:effectLst/>
                <a:latin typeface="Times New Roman" panose="02020603050405020304" pitchFamily="18" charset="0"/>
                <a:ea typeface="SimSun" panose="02010600030101010101" pitchFamily="2" charset="-122"/>
                <a:cs typeface="Gautami" panose="020B0502040204020203" pitchFamily="34" charset="0"/>
              </a:rPr>
              <a:t> primarily impacts rural and mountainous communities, many of which are also isolated.</a:t>
            </a:r>
            <a:endParaRPr lang="en-US" sz="2400"/>
          </a:p>
        </p:txBody>
      </p:sp>
      <p:sp>
        <p:nvSpPr>
          <p:cNvPr id="18" name="TextBox 17">
            <a:extLst>
              <a:ext uri="{FF2B5EF4-FFF2-40B4-BE49-F238E27FC236}">
                <a16:creationId xmlns:a16="http://schemas.microsoft.com/office/drawing/2014/main" id="{DB7F5E26-3CE4-7206-44E0-A2C18B6D4CF9}"/>
              </a:ext>
            </a:extLst>
          </p:cNvPr>
          <p:cNvSpPr txBox="1"/>
          <p:nvPr/>
        </p:nvSpPr>
        <p:spPr>
          <a:xfrm>
            <a:off x="1723521" y="4265057"/>
            <a:ext cx="9965970" cy="1200329"/>
          </a:xfrm>
          <a:prstGeom prst="rect">
            <a:avLst/>
          </a:prstGeom>
          <a:noFill/>
        </p:spPr>
        <p:txBody>
          <a:bodyPr wrap="square">
            <a:spAutoFit/>
          </a:bodyPr>
          <a:lstStyle/>
          <a:p>
            <a:r>
              <a:rPr lang="en-US" sz="2400" b="1">
                <a:effectLst/>
                <a:latin typeface="Times New Roman" panose="02020603050405020304" pitchFamily="18" charset="0"/>
                <a:ea typeface="SimSun" panose="02010600030101010101" pitchFamily="2" charset="-122"/>
                <a:cs typeface="Gautami" panose="020B0502040204020203" pitchFamily="34" charset="0"/>
              </a:rPr>
              <a:t>Extreme heat </a:t>
            </a:r>
            <a:r>
              <a:rPr lang="en-US" sz="2400">
                <a:effectLst/>
                <a:latin typeface="Times New Roman" panose="02020603050405020304" pitchFamily="18" charset="0"/>
                <a:ea typeface="SimSun" panose="02010600030101010101" pitchFamily="2" charset="-122"/>
                <a:cs typeface="Gautami" panose="020B0502040204020203" pitchFamily="34" charset="0"/>
              </a:rPr>
              <a:t>is already a major issue across the county and has the largest impact on people walking, bicycling, and taking transit, many of whom are low income.</a:t>
            </a:r>
            <a:endParaRPr lang="en-US" sz="2400"/>
          </a:p>
        </p:txBody>
      </p:sp>
      <p:sp>
        <p:nvSpPr>
          <p:cNvPr id="20" name="TextBox 19">
            <a:extLst>
              <a:ext uri="{FF2B5EF4-FFF2-40B4-BE49-F238E27FC236}">
                <a16:creationId xmlns:a16="http://schemas.microsoft.com/office/drawing/2014/main" id="{C06ADE6C-DDA9-6430-4C7F-531AD4CCFB5B}"/>
              </a:ext>
            </a:extLst>
          </p:cNvPr>
          <p:cNvSpPr txBox="1"/>
          <p:nvPr/>
        </p:nvSpPr>
        <p:spPr>
          <a:xfrm>
            <a:off x="1723522" y="5655260"/>
            <a:ext cx="9965969" cy="830997"/>
          </a:xfrm>
          <a:prstGeom prst="rect">
            <a:avLst/>
          </a:prstGeom>
          <a:noFill/>
        </p:spPr>
        <p:txBody>
          <a:bodyPr wrap="square">
            <a:spAutoFit/>
          </a:bodyPr>
          <a:lstStyle/>
          <a:p>
            <a:r>
              <a:rPr lang="en-US" sz="2400">
                <a:effectLst/>
                <a:latin typeface="Times New Roman" panose="02020603050405020304" pitchFamily="18" charset="0"/>
                <a:ea typeface="SimSun" panose="02010600030101010101" pitchFamily="2" charset="-122"/>
                <a:cs typeface="Gautami" panose="020B0502040204020203" pitchFamily="34" charset="0"/>
              </a:rPr>
              <a:t>The risk of all climate hazards is expected to increase in the county in the future.</a:t>
            </a:r>
            <a:endParaRPr lang="en-US" sz="2400"/>
          </a:p>
        </p:txBody>
      </p:sp>
    </p:spTree>
    <p:extLst>
      <p:ext uri="{BB962C8B-B14F-4D97-AF65-F5344CB8AC3E}">
        <p14:creationId xmlns:p14="http://schemas.microsoft.com/office/powerpoint/2010/main" val="250756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E8000-5077-CB17-2C7F-18185436545F}"/>
              </a:ext>
            </a:extLst>
          </p:cNvPr>
          <p:cNvSpPr>
            <a:spLocks noGrp="1"/>
          </p:cNvSpPr>
          <p:nvPr>
            <p:ph type="title"/>
          </p:nvPr>
        </p:nvSpPr>
        <p:spPr/>
        <p:txBody>
          <a:bodyPr/>
          <a:lstStyle/>
          <a:p>
            <a:r>
              <a:rPr lang="en-US"/>
              <a:t>Transportation Impacts</a:t>
            </a:r>
          </a:p>
        </p:txBody>
      </p:sp>
      <p:sp>
        <p:nvSpPr>
          <p:cNvPr id="3" name="Subtitle 2">
            <a:extLst>
              <a:ext uri="{FF2B5EF4-FFF2-40B4-BE49-F238E27FC236}">
                <a16:creationId xmlns:a16="http://schemas.microsoft.com/office/drawing/2014/main" id="{F84AA1E7-64FF-7086-7EA9-4F29D012CDB7}"/>
              </a:ext>
            </a:extLst>
          </p:cNvPr>
          <p:cNvSpPr>
            <a:spLocks noGrp="1"/>
          </p:cNvSpPr>
          <p:nvPr>
            <p:ph type="subTitle" idx="1"/>
          </p:nvPr>
        </p:nvSpPr>
        <p:spPr/>
        <p:txBody>
          <a:bodyPr/>
          <a:lstStyle/>
          <a:p>
            <a:r>
              <a:rPr lang="en-US"/>
              <a:t>Key Findings</a:t>
            </a:r>
          </a:p>
        </p:txBody>
      </p:sp>
      <p:sp>
        <p:nvSpPr>
          <p:cNvPr id="4" name="Text Placeholder 3">
            <a:extLst>
              <a:ext uri="{FF2B5EF4-FFF2-40B4-BE49-F238E27FC236}">
                <a16:creationId xmlns:a16="http://schemas.microsoft.com/office/drawing/2014/main" id="{2B45D64A-7D94-9B53-C502-3C31245054EE}"/>
              </a:ext>
            </a:extLst>
          </p:cNvPr>
          <p:cNvSpPr>
            <a:spLocks noGrp="1"/>
          </p:cNvSpPr>
          <p:nvPr>
            <p:ph type="body" sz="quarter" idx="10"/>
          </p:nvPr>
        </p:nvSpPr>
        <p:spPr/>
        <p:txBody>
          <a:bodyPr/>
          <a:lstStyle/>
          <a:p>
            <a:pPr marL="342900" marR="0" lvl="0" indent="-342900">
              <a:lnSpc>
                <a:spcPct val="100000"/>
              </a:lnSpc>
              <a:spcAft>
                <a:spcPts val="800"/>
              </a:spcAft>
              <a:buSzPts val="1000"/>
              <a:buFont typeface="Symbol" panose="05050102010706020507" pitchFamily="18" charset="2"/>
              <a:buChar char=""/>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Roads and bridges:</a:t>
            </a:r>
            <a:r>
              <a:rPr lang="en-US" sz="1800">
                <a:effectLst/>
                <a:latin typeface="Times New Roman" panose="02020603050405020304" pitchFamily="18" charset="0"/>
                <a:ea typeface="SimSun" panose="02010600030101010101" pitchFamily="2" charset="-122"/>
                <a:cs typeface="Gautami" panose="020B0502040204020203" pitchFamily="34" charset="0"/>
              </a:rPr>
              <a:t> The impacts of flood and wildfire are similar but impact different regions; wildfire and landslides impact mountainous roads while flooding impacts the inland valley.</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Transit network:</a:t>
            </a:r>
            <a:r>
              <a:rPr lang="en-US" sz="1800">
                <a:effectLst/>
                <a:latin typeface="Times New Roman" panose="02020603050405020304" pitchFamily="18" charset="0"/>
                <a:ea typeface="SimSun" panose="02010600030101010101" pitchFamily="2" charset="-122"/>
                <a:cs typeface="Gautami" panose="020B0502040204020203" pitchFamily="34" charset="0"/>
              </a:rPr>
              <a:t>  Flooding primarily impacts urban transit service served by FAX (such as Routes 1, 28, and 38), while rural transit service (such as Coalinga Intercity Transit and Westside Transit Routes) is more susceptible to wildfire risk.</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Bus yards:</a:t>
            </a:r>
            <a:r>
              <a:rPr lang="en-US" sz="1800">
                <a:effectLst/>
                <a:latin typeface="Times New Roman" panose="02020603050405020304" pitchFamily="18" charset="0"/>
                <a:ea typeface="SimSun" panose="02010600030101010101" pitchFamily="2" charset="-122"/>
                <a:cs typeface="Gautami" panose="020B0502040204020203" pitchFamily="34" charset="0"/>
              </a:rPr>
              <a:t> Flooding has the potential to impact about 25 percent of bus yards, with the highest risk at Firebaugh Bus Yard 1, Coalinga Bus Yard, and Orange Cove Bus Yard. Wildfire does not impact any bus yards that were evaluated in this study. </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Rail network:</a:t>
            </a:r>
            <a:r>
              <a:rPr lang="en-US" sz="1800">
                <a:effectLst/>
                <a:latin typeface="Times New Roman" panose="02020603050405020304" pitchFamily="18" charset="0"/>
                <a:ea typeface="SimSun" panose="02010600030101010101" pitchFamily="2" charset="-122"/>
                <a:cs typeface="Gautami" panose="020B0502040204020203" pitchFamily="34" charset="0"/>
              </a:rPr>
              <a:t> Flood impacts are concentrated along the main lines through the City of Fresno and the branch lines in western Fresno County.  </a:t>
            </a:r>
          </a:p>
          <a:p>
            <a:pPr marL="342900" marR="0" lvl="0" indent="-342900">
              <a:lnSpc>
                <a:spcPct val="100000"/>
              </a:lnSpc>
              <a:spcAft>
                <a:spcPts val="800"/>
              </a:spcAft>
              <a:buSzPts val="1000"/>
              <a:buFont typeface="Symbol" panose="05050102010706020507" pitchFamily="18" charset="2"/>
              <a:buChar char=""/>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Airports:</a:t>
            </a:r>
            <a:r>
              <a:rPr lang="en-US" sz="1800">
                <a:effectLst/>
                <a:latin typeface="Times New Roman" panose="02020603050405020304" pitchFamily="18" charset="0"/>
                <a:ea typeface="SimSun" panose="02010600030101010101" pitchFamily="2" charset="-122"/>
                <a:cs typeface="Gautami" panose="020B0502040204020203" pitchFamily="34" charset="0"/>
              </a:rPr>
              <a:t> Flooding could impact five of the nine airports in the county included in the study. These include Fresno Yosemite International Fresno Chandler Executive, Selma, William R. Johnston, and Firebaugh Airport. Wildfire does not impact any airports that were considered in this study. </a:t>
            </a:r>
          </a:p>
          <a:p>
            <a:endParaRPr lang="en-US"/>
          </a:p>
        </p:txBody>
      </p:sp>
    </p:spTree>
    <p:extLst>
      <p:ext uri="{BB962C8B-B14F-4D97-AF65-F5344CB8AC3E}">
        <p14:creationId xmlns:p14="http://schemas.microsoft.com/office/powerpoint/2010/main" val="2751848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B7C413-BABE-FBF4-EFEF-FB55E7DCC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C02F4-45C9-8F9F-7B09-C85822279277}"/>
              </a:ext>
            </a:extLst>
          </p:cNvPr>
          <p:cNvSpPr>
            <a:spLocks noGrp="1"/>
          </p:cNvSpPr>
          <p:nvPr>
            <p:ph type="title"/>
          </p:nvPr>
        </p:nvSpPr>
        <p:spPr/>
        <p:txBody>
          <a:bodyPr/>
          <a:lstStyle/>
          <a:p>
            <a:r>
              <a:rPr lang="en-US"/>
              <a:t>Priority Projects</a:t>
            </a:r>
          </a:p>
        </p:txBody>
      </p:sp>
      <p:sp>
        <p:nvSpPr>
          <p:cNvPr id="3" name="Subtitle 2">
            <a:extLst>
              <a:ext uri="{FF2B5EF4-FFF2-40B4-BE49-F238E27FC236}">
                <a16:creationId xmlns:a16="http://schemas.microsoft.com/office/drawing/2014/main" id="{014FAA0B-CF72-6DFF-AA0E-AE51EDD987CB}"/>
              </a:ext>
            </a:extLst>
          </p:cNvPr>
          <p:cNvSpPr>
            <a:spLocks noGrp="1"/>
          </p:cNvSpPr>
          <p:nvPr>
            <p:ph type="subTitle" idx="1"/>
          </p:nvPr>
        </p:nvSpPr>
        <p:spPr/>
        <p:txBody>
          <a:bodyPr/>
          <a:lstStyle/>
          <a:p>
            <a:r>
              <a:rPr lang="en-US"/>
              <a:t>Descriptions</a:t>
            </a:r>
          </a:p>
        </p:txBody>
      </p:sp>
      <p:graphicFrame>
        <p:nvGraphicFramePr>
          <p:cNvPr id="7" name="Table 6">
            <a:extLst>
              <a:ext uri="{FF2B5EF4-FFF2-40B4-BE49-F238E27FC236}">
                <a16:creationId xmlns:a16="http://schemas.microsoft.com/office/drawing/2014/main" id="{D842A39B-2549-95FE-E008-034149EB0947}"/>
              </a:ext>
            </a:extLst>
          </p:cNvPr>
          <p:cNvGraphicFramePr>
            <a:graphicFrameLocks noGrp="1"/>
          </p:cNvGraphicFramePr>
          <p:nvPr/>
        </p:nvGraphicFramePr>
        <p:xfrm>
          <a:off x="658811" y="1669796"/>
          <a:ext cx="10515600" cy="4827935"/>
        </p:xfrm>
        <a:graphic>
          <a:graphicData uri="http://schemas.openxmlformats.org/drawingml/2006/table">
            <a:tbl>
              <a:tblPr firstRow="1" firstCol="1" bandRow="1"/>
              <a:tblGrid>
                <a:gridCol w="3505200">
                  <a:extLst>
                    <a:ext uri="{9D8B030D-6E8A-4147-A177-3AD203B41FA5}">
                      <a16:colId xmlns:a16="http://schemas.microsoft.com/office/drawing/2014/main" val="845259039"/>
                    </a:ext>
                  </a:extLst>
                </a:gridCol>
                <a:gridCol w="7010400">
                  <a:extLst>
                    <a:ext uri="{9D8B030D-6E8A-4147-A177-3AD203B41FA5}">
                      <a16:colId xmlns:a16="http://schemas.microsoft.com/office/drawing/2014/main" val="3866558844"/>
                    </a:ext>
                  </a:extLst>
                </a:gridCol>
              </a:tblGrid>
              <a:tr h="212683">
                <a:tc>
                  <a:txBody>
                    <a:bodyPr/>
                    <a:lstStyle/>
                    <a:p>
                      <a:pPr marL="0" marR="0">
                        <a:spcAft>
                          <a:spcPts val="800"/>
                        </a:spcAft>
                      </a:pPr>
                      <a:r>
                        <a:rPr lang="en-US" sz="1400" b="1">
                          <a:solidFill>
                            <a:srgbClr val="000000"/>
                          </a:solidFill>
                          <a:effectLst/>
                          <a:latin typeface="Arial" panose="020B0604020202020204" pitchFamily="34" charset="0"/>
                          <a:ea typeface="SimSun" panose="02010600030101010101" pitchFamily="2" charset="-122"/>
                          <a:cs typeface="Gautami" panose="020B0502040204020203" pitchFamily="34" charset="0"/>
                        </a:rPr>
                        <a:t>Priority Project </a:t>
                      </a:r>
                      <a:endParaRPr lang="en-US" sz="1400">
                        <a:effectLst/>
                        <a:latin typeface="Times New Roman" panose="02020603050405020304" pitchFamily="18" charset="0"/>
                        <a:ea typeface="SimSun" panose="02010600030101010101" pitchFamily="2" charset="-122"/>
                        <a:cs typeface="Gautam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b="1">
                          <a:solidFill>
                            <a:srgbClr val="000000"/>
                          </a:solidFill>
                          <a:effectLst/>
                          <a:latin typeface="Arial" panose="020B0604020202020204" pitchFamily="34" charset="0"/>
                          <a:ea typeface="SimSun" panose="02010600030101010101" pitchFamily="2" charset="-122"/>
                          <a:cs typeface="Gautami" panose="020B0502040204020203" pitchFamily="34" charset="0"/>
                        </a:rPr>
                        <a:t>Description</a:t>
                      </a:r>
                      <a:endParaRPr lang="en-US" sz="1400">
                        <a:effectLst/>
                        <a:latin typeface="Times New Roman" panose="02020603050405020304" pitchFamily="18" charset="0"/>
                        <a:ea typeface="SimSun" panose="02010600030101010101" pitchFamily="2" charset="-122"/>
                        <a:cs typeface="Gautam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7877174"/>
                  </a:ext>
                </a:extLst>
              </a:tr>
              <a:tr h="638049">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flooding along CA-99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flooding along CA-99 through stormwater infrastructure improvements and effective flood management to reduce the impacts of stormwater runoff.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9429424"/>
                  </a:ext>
                </a:extLst>
              </a:tr>
              <a:tr h="1424331">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wildfire impact to Fresno County’s mountain road network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the impact of countywide wildfires on the county’s mountain road network through partnering with other agencies to clear ground fuels from forested areas along the high wildfire risk road network, supporting innovative financing approaches for healthy forest management, and enhancing evacuation planning.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739863"/>
                  </a:ext>
                </a:extLst>
              </a:tr>
              <a:tr h="850731">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extreme heat at urban transit stops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Identify urban bus stops served by FAX, Clovis Transit, and FCRTA throughout Fresno and Clovis that need bus shelters, better shading, and tree canopies to provide critical health benefits to those who are transit dependent.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5392194"/>
                  </a:ext>
                </a:extLst>
              </a:tr>
              <a:tr h="638049">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extreme heat at FCRTA transit stops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Identify rural bus stops served by FCRTA transit stops that need bus shelters, better shading, and tree canopies to provide critical health benefits to those who are transit dependent.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2467035"/>
                  </a:ext>
                </a:extLst>
              </a:tr>
              <a:tr h="1063415">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landslides along CA-168 and CA-180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400">
                          <a:effectLst/>
                          <a:latin typeface="Times New Roman" panose="02020603050405020304" pitchFamily="18" charset="0"/>
                          <a:ea typeface="SimSun" panose="02010600030101010101" pitchFamily="2" charset="-122"/>
                          <a:cs typeface="Gautami" panose="020B0502040204020203" pitchFamily="34" charset="0"/>
                        </a:rPr>
                        <a:t>Mitigate landslide risk along 112 road miles of CA-168 and CA-180 through interventions like landslide retention measures, erosion stabilization, and road realignment if needed. CA-168 is specifically a priority as it serves as a vital FCRTA transit route serving Auberry and other isolated mountain communities.​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746857"/>
                  </a:ext>
                </a:extLst>
              </a:tr>
            </a:tbl>
          </a:graphicData>
        </a:graphic>
      </p:graphicFrame>
    </p:spTree>
    <p:extLst>
      <p:ext uri="{BB962C8B-B14F-4D97-AF65-F5344CB8AC3E}">
        <p14:creationId xmlns:p14="http://schemas.microsoft.com/office/powerpoint/2010/main" val="1668645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ECEA-5CE3-D9D2-2F34-6AD4523D3B89}"/>
              </a:ext>
            </a:extLst>
          </p:cNvPr>
          <p:cNvSpPr>
            <a:spLocks noGrp="1"/>
          </p:cNvSpPr>
          <p:nvPr>
            <p:ph type="title"/>
          </p:nvPr>
        </p:nvSpPr>
        <p:spPr/>
        <p:txBody>
          <a:bodyPr/>
          <a:lstStyle/>
          <a:p>
            <a:r>
              <a:rPr lang="en-US"/>
              <a:t>Solutions Toolkit</a:t>
            </a:r>
          </a:p>
        </p:txBody>
      </p:sp>
      <p:sp>
        <p:nvSpPr>
          <p:cNvPr id="3" name="Subtitle 2">
            <a:extLst>
              <a:ext uri="{FF2B5EF4-FFF2-40B4-BE49-F238E27FC236}">
                <a16:creationId xmlns:a16="http://schemas.microsoft.com/office/drawing/2014/main" id="{9285EABA-5FAD-AE3F-A98B-9CC711A739CB}"/>
              </a:ext>
            </a:extLst>
          </p:cNvPr>
          <p:cNvSpPr>
            <a:spLocks noGrp="1"/>
          </p:cNvSpPr>
          <p:nvPr>
            <p:ph type="subTitle" idx="1"/>
          </p:nvPr>
        </p:nvSpPr>
        <p:spPr/>
        <p:txBody>
          <a:bodyPr/>
          <a:lstStyle/>
          <a:p>
            <a:r>
              <a:rPr lang="en-US"/>
              <a:t>Flood</a:t>
            </a:r>
          </a:p>
        </p:txBody>
      </p:sp>
      <p:pic>
        <p:nvPicPr>
          <p:cNvPr id="5" name="Graphic 1">
            <a:extLst>
              <a:ext uri="{FF2B5EF4-FFF2-40B4-BE49-F238E27FC236}">
                <a16:creationId xmlns:a16="http://schemas.microsoft.com/office/drawing/2014/main" id="{1FEB5B2A-05AB-E45C-BFD3-6508B72F65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95" t="18367" r="3262" b="1715"/>
          <a:stretch/>
        </p:blipFill>
        <p:spPr bwMode="auto">
          <a:xfrm>
            <a:off x="1097471" y="1863173"/>
            <a:ext cx="9573555" cy="45135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7344093"/>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E322-7482-97FE-D4FC-83F1F782CB02}"/>
              </a:ext>
            </a:extLst>
          </p:cNvPr>
          <p:cNvSpPr>
            <a:spLocks noGrp="1"/>
          </p:cNvSpPr>
          <p:nvPr>
            <p:ph type="title"/>
          </p:nvPr>
        </p:nvSpPr>
        <p:spPr/>
        <p:txBody>
          <a:bodyPr/>
          <a:lstStyle/>
          <a:p>
            <a:r>
              <a:rPr lang="en-US"/>
              <a:t>Solutions</a:t>
            </a:r>
          </a:p>
        </p:txBody>
      </p:sp>
      <p:sp>
        <p:nvSpPr>
          <p:cNvPr id="3" name="Subtitle 2">
            <a:extLst>
              <a:ext uri="{FF2B5EF4-FFF2-40B4-BE49-F238E27FC236}">
                <a16:creationId xmlns:a16="http://schemas.microsoft.com/office/drawing/2014/main" id="{9F17BB0D-DF32-A31E-396B-3565F900DF04}"/>
              </a:ext>
            </a:extLst>
          </p:cNvPr>
          <p:cNvSpPr>
            <a:spLocks noGrp="1"/>
          </p:cNvSpPr>
          <p:nvPr>
            <p:ph type="subTitle" idx="1"/>
          </p:nvPr>
        </p:nvSpPr>
        <p:spPr/>
        <p:txBody>
          <a:bodyPr/>
          <a:lstStyle/>
          <a:p>
            <a:r>
              <a:rPr lang="en-US"/>
              <a:t>Wildfire</a:t>
            </a:r>
          </a:p>
        </p:txBody>
      </p:sp>
      <p:pic>
        <p:nvPicPr>
          <p:cNvPr id="5" name="Graphic 1">
            <a:extLst>
              <a:ext uri="{FF2B5EF4-FFF2-40B4-BE49-F238E27FC236}">
                <a16:creationId xmlns:a16="http://schemas.microsoft.com/office/drawing/2014/main" id="{07CD6965-AC3B-EF85-421C-4E2F70D7BDB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219" t="17241" r="3449" b="2059"/>
          <a:stretch/>
        </p:blipFill>
        <p:spPr bwMode="auto">
          <a:xfrm>
            <a:off x="1274370" y="1669796"/>
            <a:ext cx="9414657" cy="453097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C8048BF9-F513-9C9D-A3C8-DCFE4EFBCE31}"/>
              </a:ext>
            </a:extLst>
          </p:cNvPr>
          <p:cNvSpPr txBox="1"/>
          <p:nvPr/>
        </p:nvSpPr>
        <p:spPr>
          <a:xfrm>
            <a:off x="1638300" y="4229101"/>
            <a:ext cx="1511300" cy="152400"/>
          </a:xfrm>
          <a:prstGeom prst="rect">
            <a:avLst/>
          </a:prstGeom>
          <a:solidFill>
            <a:srgbClr val="FFFFFF"/>
          </a:solidFill>
          <a:ln>
            <a:solidFill>
              <a:schemeClr val="bg1"/>
            </a:solidFill>
          </a:ln>
        </p:spPr>
        <p:txBody>
          <a:bodyPr wrap="square" lIns="0" tIns="0" rIns="0" bIns="0" rtlCol="0">
            <a:spAutoFit/>
          </a:bodyPr>
          <a:lstStyle/>
          <a:p>
            <a:pPr algn="l"/>
            <a:endParaRPr lang="en-US" sz="2800" err="1"/>
          </a:p>
        </p:txBody>
      </p:sp>
      <p:sp>
        <p:nvSpPr>
          <p:cNvPr id="6" name="TextBox 5">
            <a:extLst>
              <a:ext uri="{FF2B5EF4-FFF2-40B4-BE49-F238E27FC236}">
                <a16:creationId xmlns:a16="http://schemas.microsoft.com/office/drawing/2014/main" id="{8FD0E64F-13FF-0AB7-907A-62667BB1E481}"/>
              </a:ext>
            </a:extLst>
          </p:cNvPr>
          <p:cNvSpPr txBox="1"/>
          <p:nvPr/>
        </p:nvSpPr>
        <p:spPr>
          <a:xfrm>
            <a:off x="2921000" y="4038600"/>
            <a:ext cx="228600" cy="430887"/>
          </a:xfrm>
          <a:prstGeom prst="rect">
            <a:avLst/>
          </a:prstGeom>
          <a:solidFill>
            <a:schemeClr val="bg1"/>
          </a:solidFill>
        </p:spPr>
        <p:txBody>
          <a:bodyPr wrap="square" lIns="0" tIns="0" rIns="0" bIns="0" rtlCol="0">
            <a:spAutoFit/>
          </a:bodyPr>
          <a:lstStyle/>
          <a:p>
            <a:pPr algn="l"/>
            <a:endParaRPr lang="en-US" sz="2800" err="1"/>
          </a:p>
        </p:txBody>
      </p:sp>
      <p:sp>
        <p:nvSpPr>
          <p:cNvPr id="10" name="Rectangle 9">
            <a:extLst>
              <a:ext uri="{FF2B5EF4-FFF2-40B4-BE49-F238E27FC236}">
                <a16:creationId xmlns:a16="http://schemas.microsoft.com/office/drawing/2014/main" id="{285B411C-1687-6C91-BC32-85A28A91CAAF}"/>
              </a:ext>
            </a:extLst>
          </p:cNvPr>
          <p:cNvSpPr/>
          <p:nvPr/>
        </p:nvSpPr>
        <p:spPr>
          <a:xfrm>
            <a:off x="4991099" y="4192300"/>
            <a:ext cx="1816101" cy="13589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3A220A-8B39-F8E3-206F-B0D4020CEE7B}"/>
              </a:ext>
            </a:extLst>
          </p:cNvPr>
          <p:cNvPicPr>
            <a:picLocks noChangeAspect="1"/>
          </p:cNvPicPr>
          <p:nvPr/>
        </p:nvPicPr>
        <p:blipFill>
          <a:blip r:embed="rId5"/>
          <a:stretch>
            <a:fillRect/>
          </a:stretch>
        </p:blipFill>
        <p:spPr>
          <a:xfrm>
            <a:off x="5180603" y="4149150"/>
            <a:ext cx="1437092" cy="1358900"/>
          </a:xfrm>
          <a:prstGeom prst="rect">
            <a:avLst/>
          </a:prstGeom>
        </p:spPr>
      </p:pic>
    </p:spTree>
    <p:extLst>
      <p:ext uri="{BB962C8B-B14F-4D97-AF65-F5344CB8AC3E}">
        <p14:creationId xmlns:p14="http://schemas.microsoft.com/office/powerpoint/2010/main" val="1503926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969B-F919-6917-5553-78DE9B3A3046}"/>
              </a:ext>
            </a:extLst>
          </p:cNvPr>
          <p:cNvSpPr>
            <a:spLocks noGrp="1"/>
          </p:cNvSpPr>
          <p:nvPr>
            <p:ph type="title"/>
          </p:nvPr>
        </p:nvSpPr>
        <p:spPr/>
        <p:txBody>
          <a:bodyPr/>
          <a:lstStyle/>
          <a:p>
            <a:r>
              <a:rPr lang="en-US"/>
              <a:t>Solutions</a:t>
            </a:r>
          </a:p>
        </p:txBody>
      </p:sp>
      <p:sp>
        <p:nvSpPr>
          <p:cNvPr id="3" name="Subtitle 2">
            <a:extLst>
              <a:ext uri="{FF2B5EF4-FFF2-40B4-BE49-F238E27FC236}">
                <a16:creationId xmlns:a16="http://schemas.microsoft.com/office/drawing/2014/main" id="{FEAB9D2E-C8CD-1988-DF40-B82D66A0028A}"/>
              </a:ext>
            </a:extLst>
          </p:cNvPr>
          <p:cNvSpPr>
            <a:spLocks noGrp="1"/>
          </p:cNvSpPr>
          <p:nvPr>
            <p:ph type="subTitle" idx="1"/>
          </p:nvPr>
        </p:nvSpPr>
        <p:spPr/>
        <p:txBody>
          <a:bodyPr/>
          <a:lstStyle/>
          <a:p>
            <a:r>
              <a:rPr lang="en-US"/>
              <a:t>Heat</a:t>
            </a:r>
          </a:p>
        </p:txBody>
      </p:sp>
      <p:pic>
        <p:nvPicPr>
          <p:cNvPr id="5" name="Graphic 1">
            <a:extLst>
              <a:ext uri="{FF2B5EF4-FFF2-40B4-BE49-F238E27FC236}">
                <a16:creationId xmlns:a16="http://schemas.microsoft.com/office/drawing/2014/main" id="{685740E3-DC4A-0814-63FE-7569B063CD6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121" t="21184" r="39440" b="8026"/>
          <a:stretch/>
        </p:blipFill>
        <p:spPr bwMode="auto">
          <a:xfrm>
            <a:off x="2462621" y="1869006"/>
            <a:ext cx="6609190" cy="4663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856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1F7E63-E79D-BF6C-6B1F-1BB032E6D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6029B-0E29-5049-CAB0-F0285E3AAB69}"/>
              </a:ext>
            </a:extLst>
          </p:cNvPr>
          <p:cNvSpPr>
            <a:spLocks noGrp="1"/>
          </p:cNvSpPr>
          <p:nvPr>
            <p:ph type="title"/>
          </p:nvPr>
        </p:nvSpPr>
        <p:spPr/>
        <p:txBody>
          <a:bodyPr/>
          <a:lstStyle/>
          <a:p>
            <a:r>
              <a:rPr lang="en-US"/>
              <a:t>Recommended Treatment</a:t>
            </a:r>
          </a:p>
        </p:txBody>
      </p:sp>
      <p:sp>
        <p:nvSpPr>
          <p:cNvPr id="3" name="Subtitle 2">
            <a:extLst>
              <a:ext uri="{FF2B5EF4-FFF2-40B4-BE49-F238E27FC236}">
                <a16:creationId xmlns:a16="http://schemas.microsoft.com/office/drawing/2014/main" id="{BA58AD31-E3E6-0AC1-EA6E-46E039BA935E}"/>
              </a:ext>
            </a:extLst>
          </p:cNvPr>
          <p:cNvSpPr>
            <a:spLocks noGrp="1"/>
          </p:cNvSpPr>
          <p:nvPr>
            <p:ph type="subTitle" idx="1"/>
          </p:nvPr>
        </p:nvSpPr>
        <p:spPr/>
        <p:txBody>
          <a:bodyPr/>
          <a:lstStyle/>
          <a:p>
            <a:r>
              <a:rPr lang="en-US"/>
              <a:t>Mitigate Extreme Heat at FCRTA Transit Stops</a:t>
            </a:r>
          </a:p>
          <a:p>
            <a:endParaRPr lang="en-US"/>
          </a:p>
        </p:txBody>
      </p:sp>
      <p:sp>
        <p:nvSpPr>
          <p:cNvPr id="6" name="Title 3">
            <a:extLst>
              <a:ext uri="{FF2B5EF4-FFF2-40B4-BE49-F238E27FC236}">
                <a16:creationId xmlns:a16="http://schemas.microsoft.com/office/drawing/2014/main" id="{0BE6962C-BA1E-C487-7274-FA90F7C1BBD3}"/>
              </a:ext>
            </a:extLst>
          </p:cNvPr>
          <p:cNvSpPr txBox="1">
            <a:spLocks/>
          </p:cNvSpPr>
          <p:nvPr/>
        </p:nvSpPr>
        <p:spPr>
          <a:xfrm>
            <a:off x="127418" y="3319041"/>
            <a:ext cx="3031234"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pPr>
              <a:lnSpc>
                <a:spcPct val="100000"/>
              </a:lnSpc>
            </a:pPr>
            <a:r>
              <a:rPr lang="en-US" sz="1400" b="1"/>
              <a:t>Routes with the Highest Frequency and Access to Critical Services</a:t>
            </a:r>
          </a:p>
        </p:txBody>
      </p:sp>
      <p:sp>
        <p:nvSpPr>
          <p:cNvPr id="7" name="Title 3">
            <a:extLst>
              <a:ext uri="{FF2B5EF4-FFF2-40B4-BE49-F238E27FC236}">
                <a16:creationId xmlns:a16="http://schemas.microsoft.com/office/drawing/2014/main" id="{2125DB28-07D1-F9A5-11FF-121E9A93022E}"/>
              </a:ext>
            </a:extLst>
          </p:cNvPr>
          <p:cNvSpPr txBox="1">
            <a:spLocks/>
          </p:cNvSpPr>
          <p:nvPr/>
        </p:nvSpPr>
        <p:spPr>
          <a:xfrm>
            <a:off x="4255611" y="3324952"/>
            <a:ext cx="2602935"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pPr>
              <a:lnSpc>
                <a:spcPct val="100000"/>
              </a:lnSpc>
            </a:pPr>
            <a:r>
              <a:rPr lang="en-US" sz="1400" b="1"/>
              <a:t>Routes with Moderate Frequency and Access to Critical Services</a:t>
            </a:r>
          </a:p>
        </p:txBody>
      </p:sp>
      <p:sp>
        <p:nvSpPr>
          <p:cNvPr id="8" name="Title 3">
            <a:extLst>
              <a:ext uri="{FF2B5EF4-FFF2-40B4-BE49-F238E27FC236}">
                <a16:creationId xmlns:a16="http://schemas.microsoft.com/office/drawing/2014/main" id="{616ABDBD-538E-0D60-E785-66716DB50D36}"/>
              </a:ext>
            </a:extLst>
          </p:cNvPr>
          <p:cNvSpPr txBox="1">
            <a:spLocks/>
          </p:cNvSpPr>
          <p:nvPr/>
        </p:nvSpPr>
        <p:spPr>
          <a:xfrm>
            <a:off x="8124965" y="3319041"/>
            <a:ext cx="3031234" cy="373026"/>
          </a:xfrm>
          <a:prstGeom prst="rect">
            <a:avLst/>
          </a:prstGeom>
        </p:spPr>
        <p:txBody>
          <a:bodyPr vert="horz" lIns="0" tIns="0" rIns="0" bIns="0" rtlCol="0" anchor="t">
            <a:noAutofit/>
          </a:bodyPr>
          <a:lstStyle>
            <a:defPPr>
              <a:defRPr lang="en-US"/>
            </a:defPPr>
            <a:lvl1pPr defTabSz="514350">
              <a:lnSpc>
                <a:spcPct val="100000"/>
              </a:lnSpc>
              <a:spcBef>
                <a:spcPct val="0"/>
              </a:spcBef>
              <a:buNone/>
              <a:defRPr sz="1400" b="1">
                <a:latin typeface="+mj-lt"/>
                <a:ea typeface="+mj-ea"/>
                <a:cs typeface="Times New Roman" panose="02020603050405020304" pitchFamily="18" charset="0"/>
              </a:defRPr>
            </a:lvl1pPr>
          </a:lstStyle>
          <a:p>
            <a:r>
              <a:rPr lang="en-US"/>
              <a:t>Routes with the Lowest Frequency and Access to Critical Services</a:t>
            </a:r>
          </a:p>
        </p:txBody>
      </p:sp>
      <p:pic>
        <p:nvPicPr>
          <p:cNvPr id="9" name="Picture 8" descr="A map of a city&#10;&#10;AI-generated content may be incorrect.">
            <a:extLst>
              <a:ext uri="{FF2B5EF4-FFF2-40B4-BE49-F238E27FC236}">
                <a16:creationId xmlns:a16="http://schemas.microsoft.com/office/drawing/2014/main" id="{929442D1-5239-9336-BB9D-B22FE2CFB52B}"/>
              </a:ext>
            </a:extLst>
          </p:cNvPr>
          <p:cNvPicPr>
            <a:picLocks noChangeAspect="1"/>
          </p:cNvPicPr>
          <p:nvPr/>
        </p:nvPicPr>
        <p:blipFill>
          <a:blip r:embed="rId3"/>
          <a:stretch>
            <a:fillRect/>
          </a:stretch>
        </p:blipFill>
        <p:spPr>
          <a:xfrm>
            <a:off x="127418" y="3848087"/>
            <a:ext cx="3809974" cy="2944072"/>
          </a:xfrm>
          <a:prstGeom prst="rect">
            <a:avLst/>
          </a:prstGeom>
        </p:spPr>
      </p:pic>
      <p:pic>
        <p:nvPicPr>
          <p:cNvPr id="10" name="Picture 9" descr="A map of a large area&#10;&#10;AI-generated content may be incorrect.">
            <a:extLst>
              <a:ext uri="{FF2B5EF4-FFF2-40B4-BE49-F238E27FC236}">
                <a16:creationId xmlns:a16="http://schemas.microsoft.com/office/drawing/2014/main" id="{66CC2C00-2484-ACEF-6BD2-79C8559F83D6}"/>
              </a:ext>
            </a:extLst>
          </p:cNvPr>
          <p:cNvPicPr>
            <a:picLocks noChangeAspect="1"/>
          </p:cNvPicPr>
          <p:nvPr/>
        </p:nvPicPr>
        <p:blipFill>
          <a:blip r:embed="rId4"/>
          <a:stretch>
            <a:fillRect/>
          </a:stretch>
        </p:blipFill>
        <p:spPr>
          <a:xfrm>
            <a:off x="2032405" y="3848086"/>
            <a:ext cx="3809974" cy="2944071"/>
          </a:xfrm>
          <a:prstGeom prst="rect">
            <a:avLst/>
          </a:prstGeom>
        </p:spPr>
      </p:pic>
      <p:pic>
        <p:nvPicPr>
          <p:cNvPr id="11" name="Picture 10">
            <a:extLst>
              <a:ext uri="{FF2B5EF4-FFF2-40B4-BE49-F238E27FC236}">
                <a16:creationId xmlns:a16="http://schemas.microsoft.com/office/drawing/2014/main" id="{4402136D-F785-261C-E7E2-6E921F201D98}"/>
              </a:ext>
            </a:extLst>
          </p:cNvPr>
          <p:cNvPicPr>
            <a:picLocks noChangeAspect="1"/>
          </p:cNvPicPr>
          <p:nvPr/>
        </p:nvPicPr>
        <p:blipFill>
          <a:blip r:embed="rId5"/>
          <a:stretch>
            <a:fillRect/>
          </a:stretch>
        </p:blipFill>
        <p:spPr>
          <a:xfrm>
            <a:off x="8124965" y="3848086"/>
            <a:ext cx="3809975" cy="2944071"/>
          </a:xfrm>
          <a:prstGeom prst="rect">
            <a:avLst/>
          </a:prstGeom>
        </p:spPr>
      </p:pic>
    </p:spTree>
    <p:extLst>
      <p:ext uri="{BB962C8B-B14F-4D97-AF65-F5344CB8AC3E}">
        <p14:creationId xmlns:p14="http://schemas.microsoft.com/office/powerpoint/2010/main" val="203382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777D-A5DC-6578-D970-E588C4DA36BC}"/>
              </a:ext>
            </a:extLst>
          </p:cNvPr>
          <p:cNvSpPr>
            <a:spLocks noGrp="1"/>
          </p:cNvSpPr>
          <p:nvPr>
            <p:ph type="title"/>
          </p:nvPr>
        </p:nvSpPr>
        <p:spPr/>
        <p:txBody>
          <a:bodyPr/>
          <a:lstStyle/>
          <a:p>
            <a:r>
              <a:rPr lang="en-US"/>
              <a:t>Solutions</a:t>
            </a:r>
          </a:p>
        </p:txBody>
      </p:sp>
      <p:sp>
        <p:nvSpPr>
          <p:cNvPr id="3" name="Subtitle 2">
            <a:extLst>
              <a:ext uri="{FF2B5EF4-FFF2-40B4-BE49-F238E27FC236}">
                <a16:creationId xmlns:a16="http://schemas.microsoft.com/office/drawing/2014/main" id="{9CD7C835-3EB5-83E1-3300-8F86C9F37155}"/>
              </a:ext>
            </a:extLst>
          </p:cNvPr>
          <p:cNvSpPr>
            <a:spLocks noGrp="1"/>
          </p:cNvSpPr>
          <p:nvPr>
            <p:ph type="subTitle" idx="1"/>
          </p:nvPr>
        </p:nvSpPr>
        <p:spPr/>
        <p:txBody>
          <a:bodyPr/>
          <a:lstStyle/>
          <a:p>
            <a:r>
              <a:rPr lang="en-US"/>
              <a:t>Landslide</a:t>
            </a:r>
          </a:p>
        </p:txBody>
      </p:sp>
      <p:pic>
        <p:nvPicPr>
          <p:cNvPr id="5" name="Graphic 1">
            <a:extLst>
              <a:ext uri="{FF2B5EF4-FFF2-40B4-BE49-F238E27FC236}">
                <a16:creationId xmlns:a16="http://schemas.microsoft.com/office/drawing/2014/main" id="{B8C591FC-A813-4660-C1F5-2DFD34DB91F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0879" b="21237"/>
          <a:stretch/>
        </p:blipFill>
        <p:spPr bwMode="auto">
          <a:xfrm>
            <a:off x="513649" y="2474452"/>
            <a:ext cx="10936100" cy="29453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3985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A085-0F6E-586E-68C4-6C1E518375FB}"/>
              </a:ext>
            </a:extLst>
          </p:cNvPr>
          <p:cNvSpPr>
            <a:spLocks noGrp="1"/>
          </p:cNvSpPr>
          <p:nvPr>
            <p:ph type="title"/>
          </p:nvPr>
        </p:nvSpPr>
        <p:spPr/>
        <p:txBody>
          <a:bodyPr/>
          <a:lstStyle/>
          <a:p>
            <a:r>
              <a:rPr lang="en-US"/>
              <a:t>Identify Solutions</a:t>
            </a:r>
          </a:p>
        </p:txBody>
      </p:sp>
      <p:sp>
        <p:nvSpPr>
          <p:cNvPr id="3" name="Subtitle 2">
            <a:extLst>
              <a:ext uri="{FF2B5EF4-FFF2-40B4-BE49-F238E27FC236}">
                <a16:creationId xmlns:a16="http://schemas.microsoft.com/office/drawing/2014/main" id="{C5703D15-DAD0-D3AD-E42A-0444957CD54D}"/>
              </a:ext>
            </a:extLst>
          </p:cNvPr>
          <p:cNvSpPr>
            <a:spLocks noGrp="1"/>
          </p:cNvSpPr>
          <p:nvPr>
            <p:ph type="subTitle" idx="1"/>
          </p:nvPr>
        </p:nvSpPr>
        <p:spPr/>
        <p:txBody>
          <a:bodyPr/>
          <a:lstStyle/>
          <a:p>
            <a:r>
              <a:rPr lang="en-US"/>
              <a:t>Criteria</a:t>
            </a:r>
          </a:p>
        </p:txBody>
      </p:sp>
      <p:graphicFrame>
        <p:nvGraphicFramePr>
          <p:cNvPr id="7" name="Diagram 6">
            <a:extLst>
              <a:ext uri="{FF2B5EF4-FFF2-40B4-BE49-F238E27FC236}">
                <a16:creationId xmlns:a16="http://schemas.microsoft.com/office/drawing/2014/main" id="{0EF636DB-045C-3F9C-FC27-28E2D676D380}"/>
              </a:ext>
            </a:extLst>
          </p:cNvPr>
          <p:cNvGraphicFramePr/>
          <p:nvPr>
            <p:extLst>
              <p:ext uri="{D42A27DB-BD31-4B8C-83A1-F6EECF244321}">
                <p14:modId xmlns:p14="http://schemas.microsoft.com/office/powerpoint/2010/main" val="3529978451"/>
              </p:ext>
            </p:extLst>
          </p:nvPr>
        </p:nvGraphicFramePr>
        <p:xfrm>
          <a:off x="658812" y="1429910"/>
          <a:ext cx="10874375" cy="4354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4B6339C9-3FF9-1D39-2046-6AE0E6709D07}"/>
              </a:ext>
            </a:extLst>
          </p:cNvPr>
          <p:cNvGraphicFramePr/>
          <p:nvPr>
            <p:extLst>
              <p:ext uri="{D42A27DB-BD31-4B8C-83A1-F6EECF244321}">
                <p14:modId xmlns:p14="http://schemas.microsoft.com/office/powerpoint/2010/main" val="2630548938"/>
              </p:ext>
            </p:extLst>
          </p:nvPr>
        </p:nvGraphicFramePr>
        <p:xfrm>
          <a:off x="96230" y="6514857"/>
          <a:ext cx="12000520" cy="3146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20461499"/>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0B6624-95F9-BA5B-63DD-9DD8E9EF4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41BF5-E768-F3CF-1180-5463E57FC495}"/>
              </a:ext>
            </a:extLst>
          </p:cNvPr>
          <p:cNvSpPr>
            <a:spLocks noGrp="1"/>
          </p:cNvSpPr>
          <p:nvPr>
            <p:ph type="title"/>
          </p:nvPr>
        </p:nvSpPr>
        <p:spPr/>
        <p:txBody>
          <a:bodyPr/>
          <a:lstStyle/>
          <a:p>
            <a:r>
              <a:rPr lang="en-US"/>
              <a:t>Recommended Treatment</a:t>
            </a:r>
          </a:p>
        </p:txBody>
      </p:sp>
      <p:sp>
        <p:nvSpPr>
          <p:cNvPr id="3" name="Subtitle 2">
            <a:extLst>
              <a:ext uri="{FF2B5EF4-FFF2-40B4-BE49-F238E27FC236}">
                <a16:creationId xmlns:a16="http://schemas.microsoft.com/office/drawing/2014/main" id="{F8E0575A-9A1B-ED30-00AC-B192A0BB5A2E}"/>
              </a:ext>
            </a:extLst>
          </p:cNvPr>
          <p:cNvSpPr>
            <a:spLocks noGrp="1"/>
          </p:cNvSpPr>
          <p:nvPr>
            <p:ph type="subTitle" idx="1"/>
          </p:nvPr>
        </p:nvSpPr>
        <p:spPr/>
        <p:txBody>
          <a:bodyPr/>
          <a:lstStyle/>
          <a:p>
            <a:r>
              <a:rPr lang="en-US"/>
              <a:t>Mitigate Landslides Along CA-168 and CA-180</a:t>
            </a:r>
          </a:p>
          <a:p>
            <a:endParaRPr lang="en-US"/>
          </a:p>
        </p:txBody>
      </p:sp>
      <p:graphicFrame>
        <p:nvGraphicFramePr>
          <p:cNvPr id="5" name="Table 4">
            <a:extLst>
              <a:ext uri="{FF2B5EF4-FFF2-40B4-BE49-F238E27FC236}">
                <a16:creationId xmlns:a16="http://schemas.microsoft.com/office/drawing/2014/main" id="{5992B24D-1923-0CAB-1A4E-F3075E28B6B0}"/>
              </a:ext>
            </a:extLst>
          </p:cNvPr>
          <p:cNvGraphicFramePr>
            <a:graphicFrameLocks noGrp="1"/>
          </p:cNvGraphicFramePr>
          <p:nvPr>
            <p:extLst>
              <p:ext uri="{D42A27DB-BD31-4B8C-83A1-F6EECF244321}">
                <p14:modId xmlns:p14="http://schemas.microsoft.com/office/powerpoint/2010/main" val="174540558"/>
              </p:ext>
            </p:extLst>
          </p:nvPr>
        </p:nvGraphicFramePr>
        <p:xfrm>
          <a:off x="1263316" y="2142596"/>
          <a:ext cx="8867273" cy="4556855"/>
        </p:xfrm>
        <a:graphic>
          <a:graphicData uri="http://schemas.openxmlformats.org/drawingml/2006/table">
            <a:tbl>
              <a:tblPr firstRow="1" firstCol="1" bandRow="1"/>
              <a:tblGrid>
                <a:gridCol w="2251328">
                  <a:extLst>
                    <a:ext uri="{9D8B030D-6E8A-4147-A177-3AD203B41FA5}">
                      <a16:colId xmlns:a16="http://schemas.microsoft.com/office/drawing/2014/main" val="29289387"/>
                    </a:ext>
                  </a:extLst>
                </a:gridCol>
                <a:gridCol w="3859577">
                  <a:extLst>
                    <a:ext uri="{9D8B030D-6E8A-4147-A177-3AD203B41FA5}">
                      <a16:colId xmlns:a16="http://schemas.microsoft.com/office/drawing/2014/main" val="1162699706"/>
                    </a:ext>
                  </a:extLst>
                </a:gridCol>
                <a:gridCol w="2756368">
                  <a:extLst>
                    <a:ext uri="{9D8B030D-6E8A-4147-A177-3AD203B41FA5}">
                      <a16:colId xmlns:a16="http://schemas.microsoft.com/office/drawing/2014/main" val="1079009417"/>
                    </a:ext>
                  </a:extLst>
                </a:gridCol>
              </a:tblGrid>
              <a:tr h="0">
                <a:tc>
                  <a:txBody>
                    <a:bodyPr/>
                    <a:lstStyle/>
                    <a:p>
                      <a:pPr marL="0" marR="0">
                        <a:spcAft>
                          <a:spcPts val="8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Treatment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Application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1491936"/>
                  </a:ext>
                </a:extLst>
              </a:tr>
              <a:tr h="1330621">
                <a:tc>
                  <a:txBody>
                    <a:bodyPr/>
                    <a:lstStyle/>
                    <a:p>
                      <a:pPr marL="0" marR="0">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Landslide retention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514350" rtl="0" eaLnBrk="1" fontAlgn="auto" latinLnBrk="0" hangingPunct="1">
                        <a:lnSpc>
                          <a:spcPct val="100000"/>
                        </a:lnSpc>
                        <a:spcBef>
                          <a:spcPts val="0"/>
                        </a:spcBef>
                        <a:spcAft>
                          <a:spcPts val="800"/>
                        </a:spcAft>
                        <a:buClrTx/>
                        <a:buSzTx/>
                        <a:buFontTx/>
                        <a:buNone/>
                        <a:tabLst/>
                        <a:defRPr/>
                      </a:pPr>
                      <a:r>
                        <a:rPr lang="en-US" sz="1600"/>
                        <a:t>Rock bolts, rock meshes, and rock catch pits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514350" rtl="0" eaLnBrk="1" fontAlgn="auto" latinLnBrk="0" hangingPunct="1">
                        <a:lnSpc>
                          <a:spcPct val="100000"/>
                        </a:lnSpc>
                        <a:spcBef>
                          <a:spcPts val="0"/>
                        </a:spcBef>
                        <a:spcAft>
                          <a:spcPts val="800"/>
                        </a:spcAft>
                        <a:buClrTx/>
                        <a:buSzTx/>
                        <a:buFontTx/>
                        <a:buNone/>
                        <a:tabLst/>
                        <a:defRPr/>
                      </a:pPr>
                      <a:r>
                        <a:rPr lang="en-US" sz="1600" b="1"/>
                        <a:t>Steep Slopes – </a:t>
                      </a:r>
                      <a:r>
                        <a:rPr lang="en-US" sz="1600"/>
                        <a:t>Landslide susceptibility classes VI-X, such as those along Highway 180 in Kings Canyon </a:t>
                      </a:r>
                    </a:p>
                    <a:p>
                      <a:pPr marL="0" marR="0">
                        <a:spcAft>
                          <a:spcPts val="8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4629315"/>
                  </a:ext>
                </a:extLst>
              </a:tr>
              <a:tr h="1429024">
                <a:tc>
                  <a:txBody>
                    <a:bodyPr/>
                    <a:lstStyle/>
                    <a:p>
                      <a:pPr marL="0" marR="0">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Erosion stabilization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600"/>
                        <a:t>Drainage improvements and vegetation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1"/>
                        <a:t>Moderate Slopes – </a:t>
                      </a:r>
                      <a:r>
                        <a:rPr lang="en-US" sz="1600" kern="1200">
                          <a:solidFill>
                            <a:schemeClr val="tx1"/>
                          </a:solidFill>
                          <a:latin typeface="+mn-lt"/>
                          <a:ea typeface="+mn-ea"/>
                          <a:cs typeface="+mn-cs"/>
                        </a:rPr>
                        <a:t>Moderate slopes comprised of soil or weathered rock, </a:t>
                      </a:r>
                      <a:r>
                        <a:rPr lang="en-US" sz="1600"/>
                        <a:t>such as those along the Highway 168 / Auberry Transit Line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7200257"/>
                  </a:ext>
                </a:extLst>
              </a:tr>
              <a:tr h="1629570">
                <a:tc>
                  <a:txBody>
                    <a:bodyPr/>
                    <a:lstStyle/>
                    <a:p>
                      <a:pPr marL="0" marR="0">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Realignment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800"/>
                        </a:spcAft>
                      </a:pPr>
                      <a:r>
                        <a:rPr lang="en-US" sz="1600"/>
                        <a:t>Realignment and/or abandonment of current road</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514350" rtl="0" eaLnBrk="1" fontAlgn="auto" latinLnBrk="0" hangingPunct="1">
                        <a:lnSpc>
                          <a:spcPct val="100000"/>
                        </a:lnSpc>
                        <a:spcBef>
                          <a:spcPts val="0"/>
                        </a:spcBef>
                        <a:spcAft>
                          <a:spcPts val="800"/>
                        </a:spcAft>
                        <a:buClrTx/>
                        <a:buSzTx/>
                        <a:buFontTx/>
                        <a:buNone/>
                        <a:tabLst/>
                        <a:defRPr/>
                      </a:pPr>
                      <a:r>
                        <a:rPr lang="en-US" sz="1600" b="1"/>
                        <a:t>Worst-case scenarios</a:t>
                      </a:r>
                      <a:r>
                        <a:rPr lang="en-US" sz="1600"/>
                        <a:t>, where maintenance is continuously problematic </a:t>
                      </a:r>
                    </a:p>
                    <a:p>
                      <a:pPr marL="0" marR="0">
                        <a:spcAft>
                          <a:spcPts val="8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225134"/>
                  </a:ext>
                </a:extLst>
              </a:tr>
            </a:tbl>
          </a:graphicData>
        </a:graphic>
      </p:graphicFrame>
      <p:pic>
        <p:nvPicPr>
          <p:cNvPr id="6" name="Picture 11">
            <a:extLst>
              <a:ext uri="{FF2B5EF4-FFF2-40B4-BE49-F238E27FC236}">
                <a16:creationId xmlns:a16="http://schemas.microsoft.com/office/drawing/2014/main" id="{2942C718-859D-CD7F-B398-BBCD58AB1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862" y="2594030"/>
            <a:ext cx="1293106" cy="998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6B13936-30B3-A26A-39A4-C2A90F16BF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1576" y="3884976"/>
            <a:ext cx="1480028" cy="1242593"/>
          </a:xfrm>
          <a:prstGeom prst="rect">
            <a:avLst/>
          </a:prstGeom>
        </p:spPr>
      </p:pic>
      <p:pic>
        <p:nvPicPr>
          <p:cNvPr id="8" name="Picture 9">
            <a:extLst>
              <a:ext uri="{FF2B5EF4-FFF2-40B4-BE49-F238E27FC236}">
                <a16:creationId xmlns:a16="http://schemas.microsoft.com/office/drawing/2014/main" id="{7CE5E8C2-C45A-F567-A4AD-949AA49A7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677" y="5580859"/>
            <a:ext cx="1293107" cy="99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4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FAF9-138A-C48E-A184-FF2125F4FCB4}"/>
              </a:ext>
            </a:extLst>
          </p:cNvPr>
          <p:cNvSpPr>
            <a:spLocks noGrp="1"/>
          </p:cNvSpPr>
          <p:nvPr>
            <p:ph type="title"/>
          </p:nvPr>
        </p:nvSpPr>
        <p:spPr/>
        <p:txBody>
          <a:bodyPr/>
          <a:lstStyle/>
          <a:p>
            <a:r>
              <a:rPr lang="en-US"/>
              <a:t>WELCOME!</a:t>
            </a:r>
          </a:p>
        </p:txBody>
      </p:sp>
      <p:sp>
        <p:nvSpPr>
          <p:cNvPr id="4" name="Text Placeholder 3">
            <a:extLst>
              <a:ext uri="{FF2B5EF4-FFF2-40B4-BE49-F238E27FC236}">
                <a16:creationId xmlns:a16="http://schemas.microsoft.com/office/drawing/2014/main" id="{3D3D7DC5-1135-7ED2-E008-1CC71B27CB01}"/>
              </a:ext>
            </a:extLst>
          </p:cNvPr>
          <p:cNvSpPr>
            <a:spLocks noGrp="1"/>
          </p:cNvSpPr>
          <p:nvPr>
            <p:ph type="body" sz="quarter" idx="10"/>
          </p:nvPr>
        </p:nvSpPr>
        <p:spPr/>
        <p:txBody>
          <a:bodyPr/>
          <a:lstStyle/>
          <a:p>
            <a:pPr marL="0" marR="0">
              <a:lnSpc>
                <a:spcPct val="107000"/>
              </a:lnSpc>
              <a:spcBef>
                <a:spcPts val="0"/>
              </a:spcBef>
              <a:spcAft>
                <a:spcPts val="800"/>
              </a:spcAft>
            </a:pPr>
            <a:r>
              <a:rPr lang="en-US" sz="2400">
                <a:effectLst/>
                <a:latin typeface="Times New Roman" panose="02020603050405020304" pitchFamily="18" charset="0"/>
                <a:ea typeface="Aptos" panose="020B0004020202020204" pitchFamily="34" charset="0"/>
                <a:cs typeface="Arial" panose="020B0604020202020204" pitchFamily="34" charset="0"/>
              </a:rPr>
              <a:t>Please type</a:t>
            </a:r>
            <a:r>
              <a:rPr lang="en-US" sz="2400">
                <a:latin typeface="Times New Roman" panose="02020603050405020304" pitchFamily="18" charset="0"/>
                <a:ea typeface="Aptos" panose="020B0004020202020204" pitchFamily="34" charset="0"/>
                <a:cs typeface="Arial" panose="020B0604020202020204" pitchFamily="34" charset="0"/>
              </a:rPr>
              <a:t> </a:t>
            </a:r>
            <a:r>
              <a:rPr lang="en-US" sz="2400">
                <a:effectLst/>
                <a:latin typeface="Times New Roman" panose="02020603050405020304" pitchFamily="18" charset="0"/>
                <a:ea typeface="Aptos" panose="020B0004020202020204" pitchFamily="34" charset="0"/>
                <a:cs typeface="Arial" panose="020B0604020202020204" pitchFamily="34" charset="0"/>
              </a:rPr>
              <a:t>your name and organization in the chat</a:t>
            </a:r>
          </a:p>
          <a:p>
            <a:pPr>
              <a:lnSpc>
                <a:spcPct val="107000"/>
              </a:lnSpc>
              <a:spcAft>
                <a:spcPts val="800"/>
              </a:spcAft>
            </a:pPr>
            <a:endParaRPr lang="en-US" sz="2400" b="1">
              <a:latin typeface="Times New Roman" panose="02020603050405020304" pitchFamily="18" charset="0"/>
              <a:ea typeface="Aptos" panose="020B0004020202020204" pitchFamily="34" charset="0"/>
              <a:cs typeface="Arial" panose="020B0604020202020204" pitchFamily="34" charset="0"/>
            </a:endParaRPr>
          </a:p>
          <a:p>
            <a:pPr>
              <a:lnSpc>
                <a:spcPct val="107000"/>
              </a:lnSpc>
              <a:spcAft>
                <a:spcPts val="80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400">
              <a:latin typeface="Times New Roman" panose="02020603050405020304" pitchFamily="18" charset="0"/>
              <a:ea typeface="Calibri" panose="020F0502020204030204" pitchFamily="34" charset="0"/>
              <a:cs typeface="Arial" panose="020B0604020202020204" pitchFamily="34" charset="0"/>
            </a:endParaRPr>
          </a:p>
          <a:p>
            <a:endParaRPr lang="en-US"/>
          </a:p>
        </p:txBody>
      </p:sp>
      <p:pic>
        <p:nvPicPr>
          <p:cNvPr id="3" name="Picture 2">
            <a:extLst>
              <a:ext uri="{FF2B5EF4-FFF2-40B4-BE49-F238E27FC236}">
                <a16:creationId xmlns:a16="http://schemas.microsoft.com/office/drawing/2014/main" id="{1269E5ED-4CC6-CFFB-EF30-16D995A52EE0}"/>
              </a:ext>
            </a:extLst>
          </p:cNvPr>
          <p:cNvPicPr>
            <a:picLocks noChangeAspect="1"/>
          </p:cNvPicPr>
          <p:nvPr/>
        </p:nvPicPr>
        <p:blipFill>
          <a:blip r:embed="rId3"/>
          <a:srcRect l="646"/>
          <a:stretch/>
        </p:blipFill>
        <p:spPr>
          <a:xfrm>
            <a:off x="7347890" y="536713"/>
            <a:ext cx="4461037" cy="5784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ED67702C-EC76-EBAE-83A6-38E87E07FF20}"/>
              </a:ext>
            </a:extLst>
          </p:cNvPr>
          <p:cNvSpPr txBox="1"/>
          <p:nvPr/>
        </p:nvSpPr>
        <p:spPr>
          <a:xfrm>
            <a:off x="751907" y="4666065"/>
            <a:ext cx="5433848" cy="1077218"/>
          </a:xfrm>
          <a:prstGeom prst="rect">
            <a:avLst/>
          </a:prstGeom>
          <a:noFill/>
        </p:spPr>
        <p:txBody>
          <a:bodyPr wrap="square" lIns="0" tIns="0" rIns="0" bIns="0" rtlCol="0">
            <a:spAutoFit/>
          </a:bodyPr>
          <a:lstStyle/>
          <a:p>
            <a:pPr algn="l"/>
            <a:r>
              <a:rPr lang="en-US" sz="1400" b="1"/>
              <a:t>Presenting for the Arup Project Team </a:t>
            </a:r>
          </a:p>
          <a:p>
            <a:pPr algn="l"/>
            <a:r>
              <a:rPr lang="en-US" sz="1400"/>
              <a:t>Brooke DuBose</a:t>
            </a:r>
          </a:p>
          <a:p>
            <a:pPr algn="l"/>
            <a:r>
              <a:rPr lang="en-US" sz="1400"/>
              <a:t>Karen Barns</a:t>
            </a:r>
          </a:p>
          <a:p>
            <a:pPr algn="l"/>
            <a:r>
              <a:rPr lang="en-US" sz="1400"/>
              <a:t>Maggie Messerschmidt</a:t>
            </a:r>
          </a:p>
          <a:p>
            <a:pPr algn="l"/>
            <a:r>
              <a:rPr lang="en-US" sz="1400"/>
              <a:t>Sheila Hakimipour</a:t>
            </a:r>
          </a:p>
        </p:txBody>
      </p:sp>
    </p:spTree>
    <p:extLst>
      <p:ext uri="{BB962C8B-B14F-4D97-AF65-F5344CB8AC3E}">
        <p14:creationId xmlns:p14="http://schemas.microsoft.com/office/powerpoint/2010/main" val="870696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F83C-0F79-693F-2E38-4F735E0E33EE}"/>
              </a:ext>
            </a:extLst>
          </p:cNvPr>
          <p:cNvSpPr>
            <a:spLocks noGrp="1"/>
          </p:cNvSpPr>
          <p:nvPr>
            <p:ph type="title"/>
          </p:nvPr>
        </p:nvSpPr>
        <p:spPr/>
        <p:txBody>
          <a:bodyPr/>
          <a:lstStyle/>
          <a:p>
            <a:r>
              <a:rPr lang="en-US"/>
              <a:t>Recommended Treatment</a:t>
            </a:r>
          </a:p>
        </p:txBody>
      </p:sp>
      <p:sp>
        <p:nvSpPr>
          <p:cNvPr id="3" name="Subtitle 2">
            <a:extLst>
              <a:ext uri="{FF2B5EF4-FFF2-40B4-BE49-F238E27FC236}">
                <a16:creationId xmlns:a16="http://schemas.microsoft.com/office/drawing/2014/main" id="{30435599-30C8-6B8E-4C6D-A2F7B5469E44}"/>
              </a:ext>
            </a:extLst>
          </p:cNvPr>
          <p:cNvSpPr>
            <a:spLocks noGrp="1"/>
          </p:cNvSpPr>
          <p:nvPr>
            <p:ph type="subTitle" idx="1"/>
          </p:nvPr>
        </p:nvSpPr>
        <p:spPr/>
        <p:txBody>
          <a:bodyPr/>
          <a:lstStyle/>
          <a:p>
            <a:r>
              <a:rPr lang="en-US"/>
              <a:t>Mitigate Flooding at CA-99 Highway</a:t>
            </a:r>
          </a:p>
          <a:p>
            <a:endParaRPr lang="en-US"/>
          </a:p>
        </p:txBody>
      </p:sp>
      <p:pic>
        <p:nvPicPr>
          <p:cNvPr id="8" name="Picture 7">
            <a:extLst>
              <a:ext uri="{FF2B5EF4-FFF2-40B4-BE49-F238E27FC236}">
                <a16:creationId xmlns:a16="http://schemas.microsoft.com/office/drawing/2014/main" id="{9FA8BCA1-53C0-AE16-3006-CDA2A9293770}"/>
              </a:ext>
            </a:extLst>
          </p:cNvPr>
          <p:cNvPicPr>
            <a:picLocks noChangeAspect="1"/>
          </p:cNvPicPr>
          <p:nvPr/>
        </p:nvPicPr>
        <p:blipFill>
          <a:blip r:embed="rId2"/>
          <a:srcRect l="-181" t="-170" r="-1" b="62147"/>
          <a:stretch/>
        </p:blipFill>
        <p:spPr>
          <a:xfrm>
            <a:off x="563336" y="1861788"/>
            <a:ext cx="7237407" cy="1950933"/>
          </a:xfrm>
          <a:prstGeom prst="rect">
            <a:avLst/>
          </a:prstGeom>
        </p:spPr>
      </p:pic>
      <p:pic>
        <p:nvPicPr>
          <p:cNvPr id="9" name="Picture 8">
            <a:extLst>
              <a:ext uri="{FF2B5EF4-FFF2-40B4-BE49-F238E27FC236}">
                <a16:creationId xmlns:a16="http://schemas.microsoft.com/office/drawing/2014/main" id="{070D5EB8-8896-F6AC-7DFD-EB94DE09D32C}"/>
              </a:ext>
            </a:extLst>
          </p:cNvPr>
          <p:cNvPicPr>
            <a:picLocks noChangeAspect="1"/>
          </p:cNvPicPr>
          <p:nvPr/>
        </p:nvPicPr>
        <p:blipFill>
          <a:blip r:embed="rId3"/>
          <a:srcRect l="-128" r="2" b="57722"/>
          <a:stretch/>
        </p:blipFill>
        <p:spPr>
          <a:xfrm>
            <a:off x="481693" y="4435947"/>
            <a:ext cx="7319051" cy="1556803"/>
          </a:xfrm>
          <a:prstGeom prst="rect">
            <a:avLst/>
          </a:prstGeom>
        </p:spPr>
      </p:pic>
    </p:spTree>
    <p:extLst>
      <p:ext uri="{BB962C8B-B14F-4D97-AF65-F5344CB8AC3E}">
        <p14:creationId xmlns:p14="http://schemas.microsoft.com/office/powerpoint/2010/main" val="2487533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E78E5-8699-8CFD-328E-515B1FF91305}"/>
              </a:ext>
            </a:extLst>
          </p:cNvPr>
          <p:cNvSpPr>
            <a:spLocks noGrp="1"/>
          </p:cNvSpPr>
          <p:nvPr>
            <p:ph type="title"/>
          </p:nvPr>
        </p:nvSpPr>
        <p:spPr/>
        <p:txBody>
          <a:bodyPr/>
          <a:lstStyle/>
          <a:p>
            <a:r>
              <a:rPr lang="en-US"/>
              <a:t>Project Opportunities</a:t>
            </a:r>
          </a:p>
        </p:txBody>
      </p:sp>
      <p:sp>
        <p:nvSpPr>
          <p:cNvPr id="3" name="Subtitle 2">
            <a:extLst>
              <a:ext uri="{FF2B5EF4-FFF2-40B4-BE49-F238E27FC236}">
                <a16:creationId xmlns:a16="http://schemas.microsoft.com/office/drawing/2014/main" id="{110586FC-3959-2B1C-EA6E-4B6AB8F1C604}"/>
              </a:ext>
            </a:extLst>
          </p:cNvPr>
          <p:cNvSpPr>
            <a:spLocks noGrp="1"/>
          </p:cNvSpPr>
          <p:nvPr>
            <p:ph type="subTitle" idx="1"/>
          </p:nvPr>
        </p:nvSpPr>
        <p:spPr/>
        <p:txBody>
          <a:bodyPr/>
          <a:lstStyle/>
          <a:p>
            <a:r>
              <a:rPr lang="en-US"/>
              <a:t>Methodology</a:t>
            </a:r>
          </a:p>
        </p:txBody>
      </p:sp>
      <p:graphicFrame>
        <p:nvGraphicFramePr>
          <p:cNvPr id="6" name="Diagram 5">
            <a:extLst>
              <a:ext uri="{FF2B5EF4-FFF2-40B4-BE49-F238E27FC236}">
                <a16:creationId xmlns:a16="http://schemas.microsoft.com/office/drawing/2014/main" id="{01CD26A3-2C4E-06E3-A4AF-AD3C50F2BF71}"/>
              </a:ext>
            </a:extLst>
          </p:cNvPr>
          <p:cNvGraphicFramePr/>
          <p:nvPr>
            <p:extLst>
              <p:ext uri="{D42A27DB-BD31-4B8C-83A1-F6EECF244321}">
                <p14:modId xmlns:p14="http://schemas.microsoft.com/office/powerpoint/2010/main" val="4158055841"/>
              </p:ext>
            </p:extLst>
          </p:nvPr>
        </p:nvGraphicFramePr>
        <p:xfrm>
          <a:off x="1756611" y="1973179"/>
          <a:ext cx="9021764"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935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752-ED1C-7D37-B552-8BC6051F0AD2}"/>
              </a:ext>
            </a:extLst>
          </p:cNvPr>
          <p:cNvSpPr>
            <a:spLocks noGrp="1"/>
          </p:cNvSpPr>
          <p:nvPr>
            <p:ph type="title"/>
          </p:nvPr>
        </p:nvSpPr>
        <p:spPr/>
        <p:txBody>
          <a:bodyPr/>
          <a:lstStyle/>
          <a:p>
            <a:r>
              <a:rPr lang="en-US"/>
              <a:t>Recommended Treatment</a:t>
            </a:r>
          </a:p>
        </p:txBody>
      </p:sp>
      <p:sp>
        <p:nvSpPr>
          <p:cNvPr id="3" name="Subtitle 2">
            <a:extLst>
              <a:ext uri="{FF2B5EF4-FFF2-40B4-BE49-F238E27FC236}">
                <a16:creationId xmlns:a16="http://schemas.microsoft.com/office/drawing/2014/main" id="{29D91F1F-0C55-EB86-0F8F-402C9C577C51}"/>
              </a:ext>
            </a:extLst>
          </p:cNvPr>
          <p:cNvSpPr>
            <a:spLocks noGrp="1"/>
          </p:cNvSpPr>
          <p:nvPr>
            <p:ph type="subTitle" idx="1"/>
          </p:nvPr>
        </p:nvSpPr>
        <p:spPr>
          <a:xfrm>
            <a:off x="658814" y="1306800"/>
            <a:ext cx="6093994" cy="245521"/>
          </a:xfrm>
        </p:spPr>
        <p:txBody>
          <a:bodyPr/>
          <a:lstStyle/>
          <a:p>
            <a:r>
              <a:rPr lang="en-US"/>
              <a:t>Mitigate Wildfire Impacts to the Countywide Road Network</a:t>
            </a:r>
          </a:p>
          <a:p>
            <a:endParaRPr lang="en-US"/>
          </a:p>
        </p:txBody>
      </p:sp>
      <p:pic>
        <p:nvPicPr>
          <p:cNvPr id="5" name="Picture 4">
            <a:extLst>
              <a:ext uri="{FF2B5EF4-FFF2-40B4-BE49-F238E27FC236}">
                <a16:creationId xmlns:a16="http://schemas.microsoft.com/office/drawing/2014/main" id="{A3FE16CB-B510-EBB3-0841-3BEB45BD6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97" y="2151105"/>
            <a:ext cx="1720888" cy="144481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474DA36F-7426-FA2B-8D6D-745C2AEE1993}"/>
              </a:ext>
            </a:extLst>
          </p:cNvPr>
          <p:cNvSpPr txBox="1">
            <a:spLocks/>
          </p:cNvSpPr>
          <p:nvPr/>
        </p:nvSpPr>
        <p:spPr>
          <a:xfrm>
            <a:off x="3320256" y="1860886"/>
            <a:ext cx="4415732"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r>
              <a:rPr lang="en-US" sz="1400" b="1"/>
              <a:t>Complement Projects to Clear Ground Fuels</a:t>
            </a:r>
          </a:p>
          <a:p>
            <a:endParaRPr lang="en-US" sz="1400" b="1"/>
          </a:p>
        </p:txBody>
      </p:sp>
      <p:sp>
        <p:nvSpPr>
          <p:cNvPr id="8" name="TextBox 7">
            <a:extLst>
              <a:ext uri="{FF2B5EF4-FFF2-40B4-BE49-F238E27FC236}">
                <a16:creationId xmlns:a16="http://schemas.microsoft.com/office/drawing/2014/main" id="{166E6712-EE4F-19A7-8BA4-F31496280F93}"/>
              </a:ext>
            </a:extLst>
          </p:cNvPr>
          <p:cNvSpPr txBox="1"/>
          <p:nvPr/>
        </p:nvSpPr>
        <p:spPr>
          <a:xfrm>
            <a:off x="3218238" y="5033457"/>
            <a:ext cx="7766593" cy="646331"/>
          </a:xfrm>
          <a:prstGeom prst="rect">
            <a:avLst/>
          </a:prstGeom>
          <a:noFill/>
        </p:spPr>
        <p:txBody>
          <a:bodyPr wrap="square">
            <a:spAutoFit/>
          </a:bodyPr>
          <a:lstStyle/>
          <a:p>
            <a:r>
              <a:rPr lang="en-US" sz="1200"/>
              <a:t>support efforts like those led by SRCD to improve alternative emergency routes, to mitigate risks along evacuation corridors, strengthen route redundancy, and routinely assess emergency management systems to ensure seamless communication between emergency responders, isolated communities, and road network managers</a:t>
            </a:r>
            <a:endParaRPr lang="en-US" sz="1200">
              <a:latin typeface="+mj-lt"/>
              <a:ea typeface="+mj-ea"/>
              <a:cs typeface="Times New Roman" panose="02020603050405020304" pitchFamily="18" charset="0"/>
            </a:endParaRPr>
          </a:p>
        </p:txBody>
      </p:sp>
      <p:sp>
        <p:nvSpPr>
          <p:cNvPr id="9" name="Title 3">
            <a:extLst>
              <a:ext uri="{FF2B5EF4-FFF2-40B4-BE49-F238E27FC236}">
                <a16:creationId xmlns:a16="http://schemas.microsoft.com/office/drawing/2014/main" id="{957651F5-D428-D956-71F8-37C58BB7B337}"/>
              </a:ext>
            </a:extLst>
          </p:cNvPr>
          <p:cNvSpPr txBox="1">
            <a:spLocks/>
          </p:cNvSpPr>
          <p:nvPr/>
        </p:nvSpPr>
        <p:spPr>
          <a:xfrm>
            <a:off x="3320256" y="3419176"/>
            <a:ext cx="4388268"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pPr>
              <a:lnSpc>
                <a:spcPct val="100000"/>
              </a:lnSpc>
            </a:pPr>
            <a:r>
              <a:rPr lang="en-US" sz="1400" b="1"/>
              <a:t>Support Unfunded Priority Areas &amp; Seek Innovative Financing</a:t>
            </a:r>
          </a:p>
        </p:txBody>
      </p:sp>
      <p:sp>
        <p:nvSpPr>
          <p:cNvPr id="10" name="Title 3">
            <a:extLst>
              <a:ext uri="{FF2B5EF4-FFF2-40B4-BE49-F238E27FC236}">
                <a16:creationId xmlns:a16="http://schemas.microsoft.com/office/drawing/2014/main" id="{5070EE42-392A-E2D7-ED8A-0C7CB6700A93}"/>
              </a:ext>
            </a:extLst>
          </p:cNvPr>
          <p:cNvSpPr txBox="1">
            <a:spLocks/>
          </p:cNvSpPr>
          <p:nvPr/>
        </p:nvSpPr>
        <p:spPr>
          <a:xfrm>
            <a:off x="3320256" y="4671161"/>
            <a:ext cx="4388268" cy="373026"/>
          </a:xfrm>
          <a:prstGeom prst="rect">
            <a:avLst/>
          </a:prstGeom>
        </p:spPr>
        <p:txBody>
          <a:bodyPr vert="horz" lIns="0" tIns="0" rIns="0" bIns="0" rtlCol="0" anchor="t">
            <a:noAutofit/>
          </a:bodyPr>
          <a:lstStyle>
            <a:lvl1pPr algn="l" defTabSz="514350" rtl="0" eaLnBrk="1" latinLnBrk="0" hangingPunct="1">
              <a:lnSpc>
                <a:spcPts val="2475"/>
              </a:lnSpc>
              <a:spcBef>
                <a:spcPct val="0"/>
              </a:spcBef>
              <a:buNone/>
              <a:defRPr lang="en-AU" sz="2250" kern="1200">
                <a:solidFill>
                  <a:schemeClr val="tx1"/>
                </a:solidFill>
                <a:latin typeface="+mj-lt"/>
                <a:ea typeface="+mj-ea"/>
                <a:cs typeface="Times New Roman" panose="02020603050405020304" pitchFamily="18" charset="0"/>
              </a:defRPr>
            </a:lvl1pPr>
          </a:lstStyle>
          <a:p>
            <a:r>
              <a:rPr lang="en-US" sz="1400" b="1"/>
              <a:t>Evacuation Planning</a:t>
            </a:r>
          </a:p>
        </p:txBody>
      </p:sp>
      <p:sp>
        <p:nvSpPr>
          <p:cNvPr id="11" name="TextBox 10">
            <a:extLst>
              <a:ext uri="{FF2B5EF4-FFF2-40B4-BE49-F238E27FC236}">
                <a16:creationId xmlns:a16="http://schemas.microsoft.com/office/drawing/2014/main" id="{2C535426-8191-E5EB-9CEB-682053E9A4CA}"/>
              </a:ext>
            </a:extLst>
          </p:cNvPr>
          <p:cNvSpPr txBox="1"/>
          <p:nvPr/>
        </p:nvSpPr>
        <p:spPr>
          <a:xfrm>
            <a:off x="3320256" y="3946358"/>
            <a:ext cx="7099091" cy="184666"/>
          </a:xfrm>
          <a:prstGeom prst="rect">
            <a:avLst/>
          </a:prstGeom>
          <a:noFill/>
        </p:spPr>
        <p:txBody>
          <a:bodyPr wrap="square" lIns="0" tIns="0" rIns="0" bIns="0" rtlCol="0">
            <a:spAutoFit/>
          </a:bodyPr>
          <a:lstStyle/>
          <a:p>
            <a:pPr algn="l"/>
            <a:r>
              <a:rPr lang="en-US" sz="1200"/>
              <a:t>Identify innovative financing approaches to healthy forest management and fuels reduction</a:t>
            </a:r>
          </a:p>
        </p:txBody>
      </p:sp>
      <p:sp>
        <p:nvSpPr>
          <p:cNvPr id="13" name="TextBox 12">
            <a:extLst>
              <a:ext uri="{FF2B5EF4-FFF2-40B4-BE49-F238E27FC236}">
                <a16:creationId xmlns:a16="http://schemas.microsoft.com/office/drawing/2014/main" id="{F9BDD474-35F7-DEA0-3B95-149AF76F8B75}"/>
              </a:ext>
            </a:extLst>
          </p:cNvPr>
          <p:cNvSpPr txBox="1"/>
          <p:nvPr/>
        </p:nvSpPr>
        <p:spPr>
          <a:xfrm>
            <a:off x="3218238" y="2151105"/>
            <a:ext cx="6093994" cy="738664"/>
          </a:xfrm>
          <a:prstGeom prst="rect">
            <a:avLst/>
          </a:prstGeom>
          <a:noFill/>
        </p:spPr>
        <p:txBody>
          <a:bodyPr wrap="square">
            <a:spAutoFit/>
          </a:bodyPr>
          <a:lstStyle/>
          <a:p>
            <a:r>
              <a:rPr lang="en-US" sz="1200"/>
              <a:t>Partner with </a:t>
            </a:r>
            <a:r>
              <a:rPr lang="en-US" sz="1200" err="1"/>
              <a:t>CalFIRE</a:t>
            </a:r>
            <a:r>
              <a:rPr lang="en-US" sz="1200"/>
              <a:t>, USFS, and SRCD to clear ground fuels from forested areas along the high wildfire risk road network and create fuel breaks, prioritizing those areas that have been impacted by beetles, including along Highway 168</a:t>
            </a:r>
            <a:r>
              <a:rPr lang="en-US" sz="1800"/>
              <a:t>. </a:t>
            </a:r>
            <a:endParaRPr lang="en-US"/>
          </a:p>
        </p:txBody>
      </p:sp>
      <p:pic>
        <p:nvPicPr>
          <p:cNvPr id="14" name="Picture 2">
            <a:extLst>
              <a:ext uri="{FF2B5EF4-FFF2-40B4-BE49-F238E27FC236}">
                <a16:creationId xmlns:a16="http://schemas.microsoft.com/office/drawing/2014/main" id="{3D92186D-B75C-A2BB-8C9A-3BC94938C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1" y="4131024"/>
            <a:ext cx="1926861" cy="161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48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46F5DF-B9EC-2EB9-2F86-F76D1CBE1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8450E-82AF-016B-BFF4-F708CB9C6D41}"/>
              </a:ext>
            </a:extLst>
          </p:cNvPr>
          <p:cNvSpPr>
            <a:spLocks noGrp="1"/>
          </p:cNvSpPr>
          <p:nvPr>
            <p:ph type="title"/>
          </p:nvPr>
        </p:nvSpPr>
        <p:spPr/>
        <p:txBody>
          <a:bodyPr/>
          <a:lstStyle/>
          <a:p>
            <a:r>
              <a:rPr lang="en-US"/>
              <a:t>We want to hear from you</a:t>
            </a:r>
          </a:p>
        </p:txBody>
      </p:sp>
      <p:sp>
        <p:nvSpPr>
          <p:cNvPr id="3" name="Subtitle 2">
            <a:extLst>
              <a:ext uri="{FF2B5EF4-FFF2-40B4-BE49-F238E27FC236}">
                <a16:creationId xmlns:a16="http://schemas.microsoft.com/office/drawing/2014/main" id="{75D3811D-26D9-AE19-0C2A-ECC8EFC330A0}"/>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7B3DC9F-9BFB-E607-0107-55D803A37EE1}"/>
              </a:ext>
            </a:extLst>
          </p:cNvPr>
          <p:cNvSpPr>
            <a:spLocks noGrp="1"/>
          </p:cNvSpPr>
          <p:nvPr>
            <p:ph type="body" sz="quarter" idx="10"/>
          </p:nvPr>
        </p:nvSpPr>
        <p:spPr/>
        <p:txBody>
          <a:bodyPr/>
          <a:lstStyle/>
          <a:p>
            <a:r>
              <a:rPr lang="en-US"/>
              <a:t>Does this resonate?</a:t>
            </a:r>
          </a:p>
          <a:p>
            <a:r>
              <a:rPr lang="en-US"/>
              <a:t>Does anything surprise you?</a:t>
            </a:r>
          </a:p>
          <a:p>
            <a:r>
              <a:rPr lang="en-US"/>
              <a:t>Is there anything missing?</a:t>
            </a:r>
          </a:p>
        </p:txBody>
      </p:sp>
    </p:spTree>
    <p:extLst>
      <p:ext uri="{BB962C8B-B14F-4D97-AF65-F5344CB8AC3E}">
        <p14:creationId xmlns:p14="http://schemas.microsoft.com/office/powerpoint/2010/main" val="3295788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07D6-A892-40D3-1608-458AAFBEA1B3}"/>
              </a:ext>
            </a:extLst>
          </p:cNvPr>
          <p:cNvSpPr>
            <a:spLocks noGrp="1"/>
          </p:cNvSpPr>
          <p:nvPr>
            <p:ph type="title"/>
          </p:nvPr>
        </p:nvSpPr>
        <p:spPr/>
        <p:txBody>
          <a:bodyPr/>
          <a:lstStyle/>
          <a:p>
            <a:r>
              <a:rPr lang="en-US"/>
              <a:t>Climate Projections + Risk </a:t>
            </a:r>
          </a:p>
        </p:txBody>
      </p:sp>
      <p:sp>
        <p:nvSpPr>
          <p:cNvPr id="3" name="Subtitle 2">
            <a:extLst>
              <a:ext uri="{FF2B5EF4-FFF2-40B4-BE49-F238E27FC236}">
                <a16:creationId xmlns:a16="http://schemas.microsoft.com/office/drawing/2014/main" id="{B79B9675-2C98-FB54-4802-1DA10D841E5E}"/>
              </a:ext>
            </a:extLst>
          </p:cNvPr>
          <p:cNvSpPr>
            <a:spLocks noGrp="1"/>
          </p:cNvSpPr>
          <p:nvPr>
            <p:ph type="subTitle" idx="1"/>
          </p:nvPr>
        </p:nvSpPr>
        <p:spPr/>
        <p:txBody>
          <a:bodyPr/>
          <a:lstStyle/>
          <a:p>
            <a:r>
              <a:rPr lang="en-US"/>
              <a:t>Key Findings</a:t>
            </a:r>
          </a:p>
        </p:txBody>
      </p:sp>
      <p:sp>
        <p:nvSpPr>
          <p:cNvPr id="4" name="Content Placeholder 3">
            <a:extLst>
              <a:ext uri="{FF2B5EF4-FFF2-40B4-BE49-F238E27FC236}">
                <a16:creationId xmlns:a16="http://schemas.microsoft.com/office/drawing/2014/main" id="{0EF30DB2-5056-1C58-8710-C953D8CB3E5F}"/>
              </a:ext>
            </a:extLst>
          </p:cNvPr>
          <p:cNvSpPr>
            <a:spLocks noGrp="1"/>
          </p:cNvSpPr>
          <p:nvPr>
            <p:ph sz="quarter" idx="16"/>
          </p:nvPr>
        </p:nvSpPr>
        <p:spPr>
          <a:xfrm>
            <a:off x="1515597" y="1852013"/>
            <a:ext cx="10042440" cy="4640392"/>
          </a:xfrm>
        </p:spPr>
        <p:txBody>
          <a:bodyPr vert="horz" lIns="0" tIns="0" rIns="0" bIns="0" rtlCol="0" anchor="t">
            <a:noAutofit/>
          </a:bodyPr>
          <a:lstStyle/>
          <a:p>
            <a:pPr marL="0" marR="0" lvl="0" indent="0">
              <a:spcAft>
                <a:spcPts val="800"/>
              </a:spcAft>
              <a:buSzPts val="1000"/>
              <a:buNone/>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Flooding: </a:t>
            </a:r>
            <a:r>
              <a:rPr lang="en-US" sz="1800">
                <a:effectLst/>
                <a:latin typeface="Times New Roman" panose="02020603050405020304" pitchFamily="18" charset="0"/>
                <a:ea typeface="SimSun" panose="02010600030101010101" pitchFamily="2" charset="-122"/>
                <a:cs typeface="Gautami" panose="020B0502040204020203" pitchFamily="34" charset="0"/>
              </a:rPr>
              <a:t>Flooding has the greatest impact on the county’s transportation assets, especially in cities of Fresno, Clovis and western Fresno County.   </a:t>
            </a:r>
          </a:p>
          <a:p>
            <a:pPr marL="0" marR="0" lvl="0" indent="0">
              <a:spcAft>
                <a:spcPts val="800"/>
              </a:spcAft>
              <a:buSzPts val="1000"/>
              <a:buNone/>
              <a:tabLst>
                <a:tab pos="457200" algn="l"/>
              </a:tabLst>
            </a:pPr>
            <a:endParaRPr lang="en-US" sz="1800">
              <a:effectLst/>
              <a:latin typeface="Times New Roman" panose="02020603050405020304" pitchFamily="18" charset="0"/>
              <a:ea typeface="SimSun" panose="02010600030101010101" pitchFamily="2" charset="-122"/>
              <a:cs typeface="Gautami" panose="020B0502040204020203" pitchFamily="34" charset="0"/>
            </a:endParaRPr>
          </a:p>
          <a:p>
            <a:pPr marL="0" marR="0" lvl="0" indent="0">
              <a:spcAft>
                <a:spcPts val="800"/>
              </a:spcAft>
              <a:buSzPts val="1000"/>
              <a:buNone/>
              <a:tabLst>
                <a:tab pos="457200" algn="l"/>
              </a:tabLst>
            </a:pPr>
            <a:endParaRPr lang="en-US" sz="1800" b="1">
              <a:effectLst/>
              <a:latin typeface="Times New Roman" panose="02020603050405020304" pitchFamily="18" charset="0"/>
              <a:ea typeface="SimSun" panose="02010600030101010101" pitchFamily="2" charset="-122"/>
              <a:cs typeface="Gautami" panose="020B0502040204020203" pitchFamily="34" charset="0"/>
            </a:endParaRPr>
          </a:p>
          <a:p>
            <a:pPr marL="0" marR="0" lvl="0" indent="0">
              <a:spcAft>
                <a:spcPts val="800"/>
              </a:spcAft>
              <a:buSzPts val="1000"/>
              <a:buNone/>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Extreme Heat: </a:t>
            </a:r>
            <a:r>
              <a:rPr lang="en-US" sz="1800">
                <a:effectLst/>
                <a:latin typeface="Times New Roman" panose="02020603050405020304" pitchFamily="18" charset="0"/>
                <a:ea typeface="SimSun" panose="02010600030101010101" pitchFamily="2" charset="-122"/>
                <a:cs typeface="Gautami" panose="020B0502040204020203" pitchFamily="34" charset="0"/>
              </a:rPr>
              <a:t>Extreme heat across the county</a:t>
            </a:r>
            <a:r>
              <a:rPr lang="en-US" sz="1800" b="1">
                <a:effectLst/>
                <a:latin typeface="Times New Roman" panose="02020603050405020304" pitchFamily="18" charset="0"/>
                <a:ea typeface="SimSun" panose="02010600030101010101" pitchFamily="2" charset="-122"/>
                <a:cs typeface="Gautami" panose="020B0502040204020203" pitchFamily="34" charset="0"/>
              </a:rPr>
              <a:t> </a:t>
            </a:r>
            <a:r>
              <a:rPr lang="en-US" sz="1800">
                <a:effectLst/>
                <a:latin typeface="Times New Roman" panose="02020603050405020304" pitchFamily="18" charset="0"/>
                <a:ea typeface="SimSun" panose="02010600030101010101" pitchFamily="2" charset="-122"/>
                <a:cs typeface="Gautami" panose="020B0502040204020203" pitchFamily="34" charset="0"/>
              </a:rPr>
              <a:t>is already a serious concern, it’s getting even hotter, and </a:t>
            </a:r>
            <a:r>
              <a:rPr lang="en-US" sz="1800">
                <a:latin typeface="Times New Roman" panose="02020603050405020304" pitchFamily="18" charset="0"/>
                <a:ea typeface="SimSun" panose="02010600030101010101" pitchFamily="2" charset="-122"/>
                <a:cs typeface="Gautami" panose="020B0502040204020203" pitchFamily="34" charset="0"/>
              </a:rPr>
              <a:t>has the </a:t>
            </a:r>
            <a:r>
              <a:rPr lang="en-US" sz="1800">
                <a:effectLst/>
                <a:latin typeface="Times New Roman" panose="02020603050405020304" pitchFamily="18" charset="0"/>
                <a:ea typeface="SimSun" panose="02010600030101010101" pitchFamily="2" charset="-122"/>
                <a:cs typeface="Gautami" panose="020B0502040204020203" pitchFamily="34" charset="0"/>
              </a:rPr>
              <a:t>largest impact on people walking, bicycling, and taking transit, many of whom are low income.</a:t>
            </a:r>
          </a:p>
          <a:p>
            <a:pPr marL="0" marR="0" lvl="0" indent="0">
              <a:spcAft>
                <a:spcPts val="800"/>
              </a:spcAft>
              <a:buSzPts val="1000"/>
              <a:buNone/>
              <a:tabLst>
                <a:tab pos="457200" algn="l"/>
              </a:tabLst>
            </a:pPr>
            <a:endParaRPr lang="en-US" sz="1800">
              <a:latin typeface="Times New Roman" panose="02020603050405020304" pitchFamily="18" charset="0"/>
              <a:ea typeface="SimSun" panose="02010600030101010101" pitchFamily="2" charset="-122"/>
              <a:cs typeface="Gautami" panose="020B0502040204020203" pitchFamily="34" charset="0"/>
            </a:endParaRPr>
          </a:p>
          <a:p>
            <a:pPr marL="0" marR="0" lvl="0" indent="0">
              <a:spcAft>
                <a:spcPts val="800"/>
              </a:spcAft>
              <a:buSzPts val="1000"/>
              <a:buNone/>
              <a:tabLst>
                <a:tab pos="457200" algn="l"/>
              </a:tabLst>
            </a:pPr>
            <a:endParaRPr lang="en-US" sz="1800">
              <a:effectLst/>
              <a:latin typeface="Times New Roman" panose="02020603050405020304" pitchFamily="18" charset="0"/>
              <a:ea typeface="SimSun" panose="02010600030101010101" pitchFamily="2" charset="-122"/>
              <a:cs typeface="Gautami" panose="020B0502040204020203" pitchFamily="34" charset="0"/>
            </a:endParaRPr>
          </a:p>
          <a:p>
            <a:pPr marL="0" marR="0" lvl="0" indent="0">
              <a:spcAft>
                <a:spcPts val="800"/>
              </a:spcAft>
              <a:buSzPts val="1000"/>
              <a:buNone/>
              <a:tabLst>
                <a:tab pos="457200" algn="l"/>
              </a:tabLst>
            </a:pPr>
            <a:endParaRPr lang="en-US" sz="1800">
              <a:effectLst/>
              <a:latin typeface="Times New Roman" panose="02020603050405020304" pitchFamily="18" charset="0"/>
              <a:ea typeface="SimSun" panose="02010600030101010101" pitchFamily="2" charset="-122"/>
              <a:cs typeface="Gautami" panose="020B0502040204020203" pitchFamily="34" charset="0"/>
            </a:endParaRPr>
          </a:p>
          <a:p>
            <a:pPr marL="0" marR="0" lvl="0" indent="0">
              <a:spcAft>
                <a:spcPts val="800"/>
              </a:spcAft>
              <a:buSzPts val="1000"/>
              <a:buNone/>
              <a:tabLst>
                <a:tab pos="457200" algn="l"/>
              </a:tabLst>
            </a:pPr>
            <a:r>
              <a:rPr lang="en-US" sz="1800" b="1">
                <a:effectLst/>
                <a:latin typeface="Times New Roman" panose="02020603050405020304" pitchFamily="18" charset="0"/>
                <a:ea typeface="SimSun" panose="02010600030101010101" pitchFamily="2" charset="-122"/>
                <a:cs typeface="Gautami" panose="020B0502040204020203" pitchFamily="34" charset="0"/>
              </a:rPr>
              <a:t>Wildfires</a:t>
            </a:r>
            <a:r>
              <a:rPr lang="en-US" sz="1800">
                <a:effectLst/>
                <a:latin typeface="Times New Roman" panose="02020603050405020304" pitchFamily="18" charset="0"/>
                <a:ea typeface="SimSun" panose="02010600030101010101" pitchFamily="2" charset="-122"/>
                <a:cs typeface="Gautami" panose="020B0502040204020203" pitchFamily="34" charset="0"/>
              </a:rPr>
              <a:t>: Wildfire </a:t>
            </a:r>
            <a:r>
              <a:rPr lang="en-US" sz="1800">
                <a:latin typeface="Times New Roman" panose="02020603050405020304" pitchFamily="18" charset="0"/>
                <a:ea typeface="SimSun" panose="02010600030101010101" pitchFamily="2" charset="-122"/>
                <a:cs typeface="Gautami" panose="020B0502040204020203" pitchFamily="34" charset="0"/>
              </a:rPr>
              <a:t>likelihood and severity is expected to increase with climate change, and </a:t>
            </a:r>
            <a:r>
              <a:rPr lang="en-US" sz="1800">
                <a:effectLst/>
                <a:latin typeface="Times New Roman" panose="02020603050405020304" pitchFamily="18" charset="0"/>
                <a:ea typeface="SimSun" panose="02010600030101010101" pitchFamily="2" charset="-122"/>
                <a:cs typeface="Gautami" panose="020B0502040204020203" pitchFamily="34" charset="0"/>
              </a:rPr>
              <a:t>predominantly impact rural and mountainous regions, many of which are also isolated. </a:t>
            </a:r>
          </a:p>
          <a:p>
            <a:pPr marL="0" indent="0">
              <a:buNone/>
            </a:pPr>
            <a:endParaRPr lang="en-US"/>
          </a:p>
        </p:txBody>
      </p:sp>
      <p:pic>
        <p:nvPicPr>
          <p:cNvPr id="5" name="Picture 4">
            <a:extLst>
              <a:ext uri="{FF2B5EF4-FFF2-40B4-BE49-F238E27FC236}">
                <a16:creationId xmlns:a16="http://schemas.microsoft.com/office/drawing/2014/main" id="{C4A3E0E5-F195-60A6-4DDB-C16037129601}"/>
              </a:ext>
            </a:extLst>
          </p:cNvPr>
          <p:cNvPicPr>
            <a:picLocks noChangeAspect="1"/>
          </p:cNvPicPr>
          <p:nvPr/>
        </p:nvPicPr>
        <p:blipFill>
          <a:blip r:embed="rId3"/>
          <a:stretch>
            <a:fillRect/>
          </a:stretch>
        </p:blipFill>
        <p:spPr>
          <a:xfrm>
            <a:off x="703811" y="1850713"/>
            <a:ext cx="712161" cy="646331"/>
          </a:xfrm>
          <a:prstGeom prst="rect">
            <a:avLst/>
          </a:prstGeom>
        </p:spPr>
      </p:pic>
      <p:pic>
        <p:nvPicPr>
          <p:cNvPr id="6" name="Picture 5">
            <a:extLst>
              <a:ext uri="{FF2B5EF4-FFF2-40B4-BE49-F238E27FC236}">
                <a16:creationId xmlns:a16="http://schemas.microsoft.com/office/drawing/2014/main" id="{81F0FC47-E6C3-8E46-0751-227F6F37D6C2}"/>
              </a:ext>
            </a:extLst>
          </p:cNvPr>
          <p:cNvPicPr>
            <a:picLocks noChangeAspect="1"/>
          </p:cNvPicPr>
          <p:nvPr/>
        </p:nvPicPr>
        <p:blipFill>
          <a:blip r:embed="rId4"/>
          <a:stretch>
            <a:fillRect/>
          </a:stretch>
        </p:blipFill>
        <p:spPr>
          <a:xfrm>
            <a:off x="658811" y="3225470"/>
            <a:ext cx="699364" cy="609267"/>
          </a:xfrm>
          <a:prstGeom prst="rect">
            <a:avLst/>
          </a:prstGeom>
        </p:spPr>
      </p:pic>
      <p:pic>
        <p:nvPicPr>
          <p:cNvPr id="7" name="Picture 6">
            <a:extLst>
              <a:ext uri="{FF2B5EF4-FFF2-40B4-BE49-F238E27FC236}">
                <a16:creationId xmlns:a16="http://schemas.microsoft.com/office/drawing/2014/main" id="{3C6C0F9A-4A08-89AB-187C-A6B3C3854A69}"/>
              </a:ext>
            </a:extLst>
          </p:cNvPr>
          <p:cNvPicPr>
            <a:picLocks noChangeAspect="1"/>
          </p:cNvPicPr>
          <p:nvPr/>
        </p:nvPicPr>
        <p:blipFill>
          <a:blip r:embed="rId5"/>
          <a:stretch>
            <a:fillRect/>
          </a:stretch>
        </p:blipFill>
        <p:spPr>
          <a:xfrm>
            <a:off x="638723" y="4846847"/>
            <a:ext cx="696920" cy="870928"/>
          </a:xfrm>
          <a:prstGeom prst="rect">
            <a:avLst/>
          </a:prstGeom>
        </p:spPr>
      </p:pic>
    </p:spTree>
    <p:extLst>
      <p:ext uri="{BB962C8B-B14F-4D97-AF65-F5344CB8AC3E}">
        <p14:creationId xmlns:p14="http://schemas.microsoft.com/office/powerpoint/2010/main" val="282014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41C17C-EC29-0BC2-C975-918849EA0C73}"/>
              </a:ext>
            </a:extLst>
          </p:cNvPr>
          <p:cNvSpPr>
            <a:spLocks noGrp="1"/>
          </p:cNvSpPr>
          <p:nvPr>
            <p:ph type="title"/>
          </p:nvPr>
        </p:nvSpPr>
        <p:spPr>
          <a:xfrm>
            <a:off x="658811" y="657225"/>
            <a:ext cx="9021764" cy="532800"/>
          </a:xfrm>
        </p:spPr>
        <p:txBody>
          <a:bodyPr/>
          <a:lstStyle/>
          <a:p>
            <a:r>
              <a:rPr lang="en-US"/>
              <a:t>Project Overview</a:t>
            </a:r>
            <a:br>
              <a:rPr lang="en-US">
                <a:cs typeface="Times New Roman"/>
              </a:rPr>
            </a:br>
            <a:endParaRPr lang="en-US"/>
          </a:p>
        </p:txBody>
      </p:sp>
    </p:spTree>
    <p:extLst>
      <p:ext uri="{BB962C8B-B14F-4D97-AF65-F5344CB8AC3E}">
        <p14:creationId xmlns:p14="http://schemas.microsoft.com/office/powerpoint/2010/main" val="324374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A631-A2AF-C95F-1E12-750814788C14}"/>
              </a:ext>
            </a:extLst>
          </p:cNvPr>
          <p:cNvSpPr>
            <a:spLocks noGrp="1"/>
          </p:cNvSpPr>
          <p:nvPr>
            <p:ph type="title"/>
          </p:nvPr>
        </p:nvSpPr>
        <p:spPr/>
        <p:txBody>
          <a:bodyPr/>
          <a:lstStyle/>
          <a:p>
            <a:r>
              <a:rPr lang="en-US"/>
              <a:t>Project Overview </a:t>
            </a:r>
          </a:p>
        </p:txBody>
      </p:sp>
      <p:sp>
        <p:nvSpPr>
          <p:cNvPr id="4" name="Content Placeholder 3">
            <a:extLst>
              <a:ext uri="{FF2B5EF4-FFF2-40B4-BE49-F238E27FC236}">
                <a16:creationId xmlns:a16="http://schemas.microsoft.com/office/drawing/2014/main" id="{B21A5A93-7763-3350-47B1-EE13819A87D6}"/>
              </a:ext>
            </a:extLst>
          </p:cNvPr>
          <p:cNvSpPr>
            <a:spLocks noGrp="1"/>
          </p:cNvSpPr>
          <p:nvPr>
            <p:ph sz="quarter" idx="16"/>
          </p:nvPr>
        </p:nvSpPr>
        <p:spPr>
          <a:xfrm>
            <a:off x="658812" y="1811339"/>
            <a:ext cx="10138376" cy="764884"/>
          </a:xfrm>
        </p:spPr>
        <p:txBody>
          <a:bodyPr/>
          <a:lstStyle/>
          <a:p>
            <a:pPr marL="0" indent="0">
              <a:buNone/>
            </a:pPr>
            <a:r>
              <a:rPr lang="en-US" sz="2000" b="1"/>
              <a:t>Objectives: </a:t>
            </a:r>
          </a:p>
          <a:p>
            <a:r>
              <a:rPr lang="en-US" sz="2000"/>
              <a:t>Develop the Fresno Countywide Climate Resiliency Plan that reflects local &amp; regional needs</a:t>
            </a:r>
          </a:p>
          <a:p>
            <a:r>
              <a:rPr lang="en-US" sz="2000"/>
              <a:t>Identify a list of projects that will become candidate projects for the 2026 Regional Transportation Plan/Sustainable Community Strategy</a:t>
            </a:r>
          </a:p>
          <a:p>
            <a:r>
              <a:rPr lang="en-US" sz="2000"/>
              <a:t>Advance a set of implementable projects that demonstrably reduce risk to the transportation network and its users </a:t>
            </a:r>
          </a:p>
          <a:p>
            <a:endParaRPr lang="en-US"/>
          </a:p>
          <a:p>
            <a:endParaRPr lang="en-US"/>
          </a:p>
        </p:txBody>
      </p:sp>
      <p:graphicFrame>
        <p:nvGraphicFramePr>
          <p:cNvPr id="8" name="Diagram 7">
            <a:extLst>
              <a:ext uri="{FF2B5EF4-FFF2-40B4-BE49-F238E27FC236}">
                <a16:creationId xmlns:a16="http://schemas.microsoft.com/office/drawing/2014/main" id="{3796F008-0E6D-995F-D813-E9437CDA48A9}"/>
              </a:ext>
            </a:extLst>
          </p:cNvPr>
          <p:cNvGraphicFramePr/>
          <p:nvPr>
            <p:extLst>
              <p:ext uri="{D42A27DB-BD31-4B8C-83A1-F6EECF244321}">
                <p14:modId xmlns:p14="http://schemas.microsoft.com/office/powerpoint/2010/main" val="1926389493"/>
              </p:ext>
            </p:extLst>
          </p:nvPr>
        </p:nvGraphicFramePr>
        <p:xfrm>
          <a:off x="516835" y="3713258"/>
          <a:ext cx="10519575" cy="2911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BF2D7788-8216-E519-501A-EFF2A994BF85}"/>
              </a:ext>
            </a:extLst>
          </p:cNvPr>
          <p:cNvSpPr/>
          <p:nvPr/>
        </p:nvSpPr>
        <p:spPr>
          <a:xfrm>
            <a:off x="446366" y="4404430"/>
            <a:ext cx="429031" cy="429031"/>
          </a:xfrm>
          <a:prstGeom prst="ellipse">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224132D7-FFF1-248E-60D1-2A9724E2AB29}"/>
              </a:ext>
            </a:extLst>
          </p:cNvPr>
          <p:cNvSpPr/>
          <p:nvPr/>
        </p:nvSpPr>
        <p:spPr>
          <a:xfrm>
            <a:off x="2635582" y="4404430"/>
            <a:ext cx="429031" cy="429031"/>
          </a:xfrm>
          <a:prstGeom prst="ellipse">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F86A6FAB-34E5-21BA-0537-9C41C38942E4}"/>
              </a:ext>
            </a:extLst>
          </p:cNvPr>
          <p:cNvSpPr/>
          <p:nvPr/>
        </p:nvSpPr>
        <p:spPr>
          <a:xfrm>
            <a:off x="4794461" y="4404430"/>
            <a:ext cx="429031" cy="429031"/>
          </a:xfrm>
          <a:prstGeom prst="ellipse">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3</a:t>
            </a:r>
          </a:p>
        </p:txBody>
      </p:sp>
      <p:sp>
        <p:nvSpPr>
          <p:cNvPr id="9" name="Oval 8">
            <a:extLst>
              <a:ext uri="{FF2B5EF4-FFF2-40B4-BE49-F238E27FC236}">
                <a16:creationId xmlns:a16="http://schemas.microsoft.com/office/drawing/2014/main" id="{287F57F9-4E38-4B32-4685-EC6665852068}"/>
              </a:ext>
            </a:extLst>
          </p:cNvPr>
          <p:cNvSpPr/>
          <p:nvPr/>
        </p:nvSpPr>
        <p:spPr>
          <a:xfrm>
            <a:off x="6953340" y="4404430"/>
            <a:ext cx="429031" cy="429031"/>
          </a:xfrm>
          <a:prstGeom prst="ellipse">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4</a:t>
            </a:r>
          </a:p>
        </p:txBody>
      </p:sp>
      <p:sp>
        <p:nvSpPr>
          <p:cNvPr id="10" name="Oval 9">
            <a:extLst>
              <a:ext uri="{FF2B5EF4-FFF2-40B4-BE49-F238E27FC236}">
                <a16:creationId xmlns:a16="http://schemas.microsoft.com/office/drawing/2014/main" id="{F9314766-2F6B-1F04-1BCC-24B06B7511AE}"/>
              </a:ext>
            </a:extLst>
          </p:cNvPr>
          <p:cNvSpPr/>
          <p:nvPr/>
        </p:nvSpPr>
        <p:spPr>
          <a:xfrm>
            <a:off x="9127387" y="4404430"/>
            <a:ext cx="429031" cy="429031"/>
          </a:xfrm>
          <a:prstGeom prst="ellipse">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5</a:t>
            </a:r>
          </a:p>
        </p:txBody>
      </p:sp>
      <p:sp>
        <p:nvSpPr>
          <p:cNvPr id="11" name="Arrow: Right 10">
            <a:extLst>
              <a:ext uri="{FF2B5EF4-FFF2-40B4-BE49-F238E27FC236}">
                <a16:creationId xmlns:a16="http://schemas.microsoft.com/office/drawing/2014/main" id="{D3274970-6085-10D8-22B0-F43B875624E9}"/>
              </a:ext>
            </a:extLst>
          </p:cNvPr>
          <p:cNvSpPr/>
          <p:nvPr/>
        </p:nvSpPr>
        <p:spPr>
          <a:xfrm>
            <a:off x="658811" y="5970496"/>
            <a:ext cx="9820677" cy="654130"/>
          </a:xfrm>
          <a:prstGeom prst="rightArrow">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Arial" panose="020B0604020202020204" pitchFamily="34" charset="0"/>
                <a:cs typeface="Arial" panose="020B0604020202020204" pitchFamily="34" charset="0"/>
              </a:rPr>
              <a:t>Stakeholder &amp; Community Engagement </a:t>
            </a:r>
          </a:p>
        </p:txBody>
      </p:sp>
    </p:spTree>
    <p:extLst>
      <p:ext uri="{BB962C8B-B14F-4D97-AF65-F5344CB8AC3E}">
        <p14:creationId xmlns:p14="http://schemas.microsoft.com/office/powerpoint/2010/main" val="2283814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 name="Table 117">
            <a:extLst>
              <a:ext uri="{FF2B5EF4-FFF2-40B4-BE49-F238E27FC236}">
                <a16:creationId xmlns:a16="http://schemas.microsoft.com/office/drawing/2014/main" id="{E484CD2A-32B2-F509-8756-5AF3B523E91C}"/>
              </a:ext>
            </a:extLst>
          </p:cNvPr>
          <p:cNvGraphicFramePr>
            <a:graphicFrameLocks noGrp="1"/>
          </p:cNvGraphicFramePr>
          <p:nvPr>
            <p:extLst>
              <p:ext uri="{D42A27DB-BD31-4B8C-83A1-F6EECF244321}">
                <p14:modId xmlns:p14="http://schemas.microsoft.com/office/powerpoint/2010/main" val="922511910"/>
              </p:ext>
            </p:extLst>
          </p:nvPr>
        </p:nvGraphicFramePr>
        <p:xfrm>
          <a:off x="374905" y="1427291"/>
          <a:ext cx="10525187" cy="4790440"/>
        </p:xfrm>
        <a:graphic>
          <a:graphicData uri="http://schemas.openxmlformats.org/drawingml/2006/table">
            <a:tbl>
              <a:tblPr firstRow="1" bandRow="1">
                <a:tableStyleId>{2D5ABB26-0587-4C30-8999-92F81FD0307C}</a:tableStyleId>
              </a:tblPr>
              <a:tblGrid>
                <a:gridCol w="3567860">
                  <a:extLst>
                    <a:ext uri="{9D8B030D-6E8A-4147-A177-3AD203B41FA5}">
                      <a16:colId xmlns:a16="http://schemas.microsoft.com/office/drawing/2014/main" val="4246938092"/>
                    </a:ext>
                  </a:extLst>
                </a:gridCol>
                <a:gridCol w="535179">
                  <a:extLst>
                    <a:ext uri="{9D8B030D-6E8A-4147-A177-3AD203B41FA5}">
                      <a16:colId xmlns:a16="http://schemas.microsoft.com/office/drawing/2014/main" val="2702086275"/>
                    </a:ext>
                  </a:extLst>
                </a:gridCol>
                <a:gridCol w="535179">
                  <a:extLst>
                    <a:ext uri="{9D8B030D-6E8A-4147-A177-3AD203B41FA5}">
                      <a16:colId xmlns:a16="http://schemas.microsoft.com/office/drawing/2014/main" val="880913132"/>
                    </a:ext>
                  </a:extLst>
                </a:gridCol>
                <a:gridCol w="565169">
                  <a:extLst>
                    <a:ext uri="{9D8B030D-6E8A-4147-A177-3AD203B41FA5}">
                      <a16:colId xmlns:a16="http://schemas.microsoft.com/office/drawing/2014/main" val="1427532087"/>
                    </a:ext>
                  </a:extLst>
                </a:gridCol>
                <a:gridCol w="505189">
                  <a:extLst>
                    <a:ext uri="{9D8B030D-6E8A-4147-A177-3AD203B41FA5}">
                      <a16:colId xmlns:a16="http://schemas.microsoft.com/office/drawing/2014/main" val="496085172"/>
                    </a:ext>
                  </a:extLst>
                </a:gridCol>
                <a:gridCol w="535179">
                  <a:extLst>
                    <a:ext uri="{9D8B030D-6E8A-4147-A177-3AD203B41FA5}">
                      <a16:colId xmlns:a16="http://schemas.microsoft.com/office/drawing/2014/main" val="797670708"/>
                    </a:ext>
                  </a:extLst>
                </a:gridCol>
                <a:gridCol w="535179">
                  <a:extLst>
                    <a:ext uri="{9D8B030D-6E8A-4147-A177-3AD203B41FA5}">
                      <a16:colId xmlns:a16="http://schemas.microsoft.com/office/drawing/2014/main" val="3084385422"/>
                    </a:ext>
                  </a:extLst>
                </a:gridCol>
                <a:gridCol w="535179">
                  <a:extLst>
                    <a:ext uri="{9D8B030D-6E8A-4147-A177-3AD203B41FA5}">
                      <a16:colId xmlns:a16="http://schemas.microsoft.com/office/drawing/2014/main" val="845467975"/>
                    </a:ext>
                  </a:extLst>
                </a:gridCol>
                <a:gridCol w="535179">
                  <a:extLst>
                    <a:ext uri="{9D8B030D-6E8A-4147-A177-3AD203B41FA5}">
                      <a16:colId xmlns:a16="http://schemas.microsoft.com/office/drawing/2014/main" val="3075597445"/>
                    </a:ext>
                  </a:extLst>
                </a:gridCol>
                <a:gridCol w="535179">
                  <a:extLst>
                    <a:ext uri="{9D8B030D-6E8A-4147-A177-3AD203B41FA5}">
                      <a16:colId xmlns:a16="http://schemas.microsoft.com/office/drawing/2014/main" val="1557301811"/>
                    </a:ext>
                  </a:extLst>
                </a:gridCol>
                <a:gridCol w="535179">
                  <a:extLst>
                    <a:ext uri="{9D8B030D-6E8A-4147-A177-3AD203B41FA5}">
                      <a16:colId xmlns:a16="http://schemas.microsoft.com/office/drawing/2014/main" val="759792853"/>
                    </a:ext>
                  </a:extLst>
                </a:gridCol>
                <a:gridCol w="535179">
                  <a:extLst>
                    <a:ext uri="{9D8B030D-6E8A-4147-A177-3AD203B41FA5}">
                      <a16:colId xmlns:a16="http://schemas.microsoft.com/office/drawing/2014/main" val="4179201806"/>
                    </a:ext>
                  </a:extLst>
                </a:gridCol>
                <a:gridCol w="535179">
                  <a:extLst>
                    <a:ext uri="{9D8B030D-6E8A-4147-A177-3AD203B41FA5}">
                      <a16:colId xmlns:a16="http://schemas.microsoft.com/office/drawing/2014/main" val="1499213781"/>
                    </a:ext>
                  </a:extLst>
                </a:gridCol>
                <a:gridCol w="535179">
                  <a:extLst>
                    <a:ext uri="{9D8B030D-6E8A-4147-A177-3AD203B41FA5}">
                      <a16:colId xmlns:a16="http://schemas.microsoft.com/office/drawing/2014/main" val="209610375"/>
                    </a:ext>
                  </a:extLst>
                </a:gridCol>
              </a:tblGrid>
              <a:tr h="370840">
                <a:tc>
                  <a:txBody>
                    <a:bodyPr/>
                    <a:lstStyle/>
                    <a:p>
                      <a:r>
                        <a:rPr lang="en-US" sz="1200" b="1">
                          <a:latin typeface="Arial" panose="020B0604020202020204" pitchFamily="34" charset="0"/>
                          <a:cs typeface="Arial" panose="020B0604020202020204" pitchFamily="34" charset="0"/>
                        </a:rPr>
                        <a:t>TASK</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JUNE</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JULY</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AUG</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SEPT</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OCT</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NOV</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DEC</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JAN</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FEB</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MAR</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APR</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MAY</a:t>
                      </a:r>
                    </a:p>
                  </a:txBody>
                  <a:tcPr anchor="b">
                    <a:lnB w="12700" cap="flat" cmpd="sng" algn="ctr">
                      <a:solidFill>
                        <a:schemeClr val="bg1">
                          <a:lumMod val="65000"/>
                        </a:schemeClr>
                      </a:solidFill>
                      <a:prstDash val="solid"/>
                      <a:round/>
                      <a:headEnd type="none" w="med" len="med"/>
                      <a:tailEnd type="none" w="med" len="med"/>
                    </a:lnB>
                  </a:tcPr>
                </a:tc>
                <a:tc>
                  <a:txBody>
                    <a:bodyPr/>
                    <a:lstStyle/>
                    <a:p>
                      <a:r>
                        <a:rPr lang="en-US" sz="900" b="1">
                          <a:latin typeface="Arial" panose="020B0604020202020204" pitchFamily="34" charset="0"/>
                          <a:cs typeface="Arial" panose="020B0604020202020204" pitchFamily="34" charset="0"/>
                        </a:rPr>
                        <a:t>JUN</a:t>
                      </a:r>
                    </a:p>
                  </a:txBody>
                  <a:tcPr anchor="b">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12083608"/>
                  </a:ext>
                </a:extLst>
              </a:tr>
              <a:tr h="0">
                <a:tc>
                  <a:txBody>
                    <a:bodyPr/>
                    <a:lstStyle/>
                    <a:p>
                      <a:r>
                        <a:rPr lang="en-US" sz="1200" b="1">
                          <a:solidFill>
                            <a:schemeClr val="tx1"/>
                          </a:solidFill>
                          <a:latin typeface="Arial" panose="020B0604020202020204" pitchFamily="34" charset="0"/>
                          <a:cs typeface="Arial" panose="020B0604020202020204" pitchFamily="34" charset="0"/>
                        </a:rPr>
                        <a:t>Task 1. Plan &amp; Policy review</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7284375"/>
                  </a:ext>
                </a:extLst>
              </a:tr>
              <a:tr h="0">
                <a:tc>
                  <a:txBody>
                    <a:bodyPr/>
                    <a:lstStyle/>
                    <a:p>
                      <a:r>
                        <a:rPr lang="en-US" sz="1200" b="1">
                          <a:solidFill>
                            <a:schemeClr val="tx1"/>
                          </a:solidFill>
                          <a:latin typeface="Arial" panose="020B0604020202020204" pitchFamily="34" charset="0"/>
                          <a:cs typeface="Arial" panose="020B0604020202020204" pitchFamily="34" charset="0"/>
                        </a:rPr>
                        <a:t>Task 2. Update Weather &amp; Climate Projections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66E23"/>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066885"/>
                  </a:ext>
                </a:extLst>
              </a:tr>
              <a:tr h="0">
                <a:tc>
                  <a:txBody>
                    <a:bodyPr/>
                    <a:lstStyle/>
                    <a:p>
                      <a:r>
                        <a:rPr lang="en-US" sz="1200" b="1">
                          <a:solidFill>
                            <a:schemeClr val="tx1"/>
                          </a:solidFill>
                          <a:latin typeface="Arial" panose="020B0604020202020204" pitchFamily="34" charset="0"/>
                          <a:cs typeface="Arial" panose="020B0604020202020204" pitchFamily="34" charset="0"/>
                        </a:rPr>
                        <a:t>Task 3. Risk Analysis &amp; Project Identification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579511"/>
                  </a:ext>
                </a:extLst>
              </a:tr>
              <a:tr h="0">
                <a:tc>
                  <a:txBody>
                    <a:bodyPr/>
                    <a:lstStyle/>
                    <a:p>
                      <a:r>
                        <a:rPr lang="en-US" sz="1200" b="1">
                          <a:solidFill>
                            <a:schemeClr val="tx1"/>
                          </a:solidFill>
                          <a:latin typeface="Arial" panose="020B0604020202020204" pitchFamily="34" charset="0"/>
                          <a:cs typeface="Arial" panose="020B0604020202020204" pitchFamily="34" charset="0"/>
                        </a:rPr>
                        <a:t>Task 5. Draft Project List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488804"/>
                  </a:ext>
                </a:extLst>
              </a:tr>
              <a:tr h="0">
                <a:tc>
                  <a:txBody>
                    <a:bodyPr/>
                    <a:lstStyle/>
                    <a:p>
                      <a:r>
                        <a:rPr lang="en-US" sz="1200" b="1">
                          <a:solidFill>
                            <a:schemeClr val="tx1"/>
                          </a:solidFill>
                          <a:latin typeface="Arial" panose="020B0604020202020204" pitchFamily="34" charset="0"/>
                          <a:cs typeface="Arial" panose="020B0604020202020204" pitchFamily="34" charset="0"/>
                        </a:rPr>
                        <a:t>Task 6. Cost Estimates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562244"/>
                  </a:ext>
                </a:extLst>
              </a:tr>
              <a:tr h="0">
                <a:tc>
                  <a:txBody>
                    <a:bodyPr/>
                    <a:lstStyle/>
                    <a:p>
                      <a:r>
                        <a:rPr lang="en-US" sz="1200" b="1">
                          <a:solidFill>
                            <a:schemeClr val="tx1"/>
                          </a:solidFill>
                          <a:latin typeface="Arial" panose="020B0604020202020204" pitchFamily="34" charset="0"/>
                          <a:cs typeface="Arial" panose="020B0604020202020204" pitchFamily="34" charset="0"/>
                        </a:rPr>
                        <a:t>Task 7. Priority Projects for Risk Assessments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AAA"/>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890314"/>
                  </a:ext>
                </a:extLst>
              </a:tr>
              <a:tr h="0">
                <a:tc>
                  <a:txBody>
                    <a:bodyPr/>
                    <a:lstStyle/>
                    <a:p>
                      <a:r>
                        <a:rPr lang="en-US" sz="1200" b="1">
                          <a:solidFill>
                            <a:schemeClr val="tx1"/>
                          </a:solidFill>
                          <a:latin typeface="Arial" panose="020B0604020202020204" pitchFamily="34" charset="0"/>
                          <a:cs typeface="Arial" panose="020B0604020202020204" pitchFamily="34" charset="0"/>
                        </a:rPr>
                        <a:t>Task 8. Draft Plan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8209669"/>
                  </a:ext>
                </a:extLst>
              </a:tr>
              <a:tr h="0">
                <a:tc>
                  <a:txBody>
                    <a:bodyPr/>
                    <a:lstStyle/>
                    <a:p>
                      <a:r>
                        <a:rPr lang="en-US" sz="1200" b="1">
                          <a:solidFill>
                            <a:schemeClr val="tx1"/>
                          </a:solidFill>
                          <a:latin typeface="Arial" panose="020B0604020202020204" pitchFamily="34" charset="0"/>
                          <a:cs typeface="Arial" panose="020B0604020202020204" pitchFamily="34" charset="0"/>
                        </a:rPr>
                        <a:t>Task 9. Final Plan &amp; Board Adoption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25062879"/>
                  </a:ext>
                </a:extLst>
              </a:tr>
              <a:tr h="0">
                <a:tc>
                  <a:txBody>
                    <a:bodyPr/>
                    <a:lstStyle/>
                    <a:p>
                      <a:endParaRPr lang="en-US" sz="1200" b="1">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79929121"/>
                  </a:ext>
                </a:extLst>
              </a:tr>
              <a:tr h="0">
                <a:tc>
                  <a:txBody>
                    <a:bodyPr/>
                    <a:lstStyle/>
                    <a:p>
                      <a:r>
                        <a:rPr lang="en-US" sz="1200" b="1">
                          <a:latin typeface="Arial" panose="020B0604020202020204" pitchFamily="34" charset="0"/>
                          <a:cs typeface="Arial" panose="020B0604020202020204" pitchFamily="34" charset="0"/>
                        </a:rPr>
                        <a:t>Task 4. Collaboration &amp; Outreach </a:t>
                      </a:r>
                    </a:p>
                  </a:txBody>
                  <a:tcPr>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853977"/>
                  </a:ext>
                </a:extLst>
              </a:tr>
              <a:tr h="0">
                <a:tc>
                  <a:txBody>
                    <a:bodyPr/>
                    <a:lstStyle/>
                    <a:p>
                      <a:r>
                        <a:rPr lang="en-US" sz="1200" b="1" kern="1200">
                          <a:solidFill>
                            <a:schemeClr val="tx1"/>
                          </a:solidFill>
                          <a:latin typeface="Arial" panose="020B0604020202020204" pitchFamily="34" charset="0"/>
                          <a:ea typeface="+mn-ea"/>
                          <a:cs typeface="Arial" panose="020B0604020202020204" pitchFamily="34" charset="0"/>
                        </a:rPr>
                        <a:t>   Outreach Plan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1274356"/>
                  </a:ext>
                </a:extLst>
              </a:tr>
              <a:tr h="0">
                <a:tc>
                  <a:txBody>
                    <a:bodyPr/>
                    <a:lstStyle/>
                    <a:p>
                      <a:r>
                        <a:rPr lang="en-US" sz="1200" b="1" kern="1200">
                          <a:solidFill>
                            <a:schemeClr val="tx1"/>
                          </a:solidFill>
                          <a:latin typeface="Arial" panose="020B0604020202020204" pitchFamily="34" charset="0"/>
                          <a:ea typeface="+mn-ea"/>
                          <a:cs typeface="Arial" panose="020B0604020202020204" pitchFamily="34" charset="0"/>
                        </a:rPr>
                        <a:t>   Technical Working Group Meetings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100" b="1">
                          <a:latin typeface="Arial" panose="020B0604020202020204" pitchFamily="34" charset="0"/>
                          <a:cs typeface="Arial" panose="020B0604020202020204" pitchFamily="34" charset="0"/>
                        </a:rPr>
                        <a:t>M1</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r>
                        <a:rPr lang="en-US" sz="1100" b="1">
                          <a:latin typeface="Arial" panose="020B0604020202020204" pitchFamily="34" charset="0"/>
                          <a:cs typeface="Arial" panose="020B0604020202020204" pitchFamily="34" charset="0"/>
                        </a:rPr>
                        <a:t>M2</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M3</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Arial" panose="020B0604020202020204" pitchFamily="34" charset="0"/>
                          <a:ea typeface="+mn-ea"/>
                          <a:cs typeface="Arial" panose="020B0604020202020204" pitchFamily="34" charset="0"/>
                        </a:rPr>
                        <a:t>M4</a:t>
                      </a:r>
                    </a:p>
                    <a:p>
                      <a:pPr algn="ctr"/>
                      <a:endParaRPr lang="en-US" sz="1100" b="1"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r>
                        <a:rPr lang="en-US" sz="800">
                          <a:latin typeface="Arial" panose="020B0604020202020204" pitchFamily="34" charset="0"/>
                          <a:cs typeface="Arial" panose="020B0604020202020204" pitchFamily="34" charset="0"/>
                        </a:rPr>
                        <a:t>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33772428"/>
                  </a:ext>
                </a:extLst>
              </a:tr>
              <a:tr h="0">
                <a:tc>
                  <a:txBody>
                    <a:bodyPr/>
                    <a:lstStyle/>
                    <a:p>
                      <a:r>
                        <a:rPr lang="en-US" sz="1200" b="1" kern="1200">
                          <a:solidFill>
                            <a:schemeClr val="tx1"/>
                          </a:solidFill>
                          <a:latin typeface="Arial" panose="020B0604020202020204" pitchFamily="34" charset="0"/>
                          <a:ea typeface="+mn-ea"/>
                          <a:cs typeface="Arial" panose="020B0604020202020204" pitchFamily="34" charset="0"/>
                        </a:rPr>
                        <a:t>   Community Working Group Meetings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r>
                        <a:rPr lang="en-US" sz="1100" b="1">
                          <a:latin typeface="Arial" panose="020B0604020202020204" pitchFamily="34" charset="0"/>
                          <a:cs typeface="Arial" panose="020B0604020202020204" pitchFamily="34" charset="0"/>
                        </a:rPr>
                        <a:t>M1</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Arial" panose="020B0604020202020204" pitchFamily="34" charset="0"/>
                          <a:ea typeface="+mn-ea"/>
                          <a:cs typeface="Arial" panose="020B0604020202020204" pitchFamily="34" charset="0"/>
                        </a:rPr>
                        <a:t>M2</a:t>
                      </a:r>
                    </a:p>
                    <a:p>
                      <a:pPr algn="ctr"/>
                      <a:endParaRPr lang="en-US" sz="1100" b="1"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13922004"/>
                  </a:ext>
                </a:extLst>
              </a:tr>
              <a:tr h="0">
                <a:tc>
                  <a:txBody>
                    <a:bodyPr/>
                    <a:lstStyle/>
                    <a:p>
                      <a:r>
                        <a:rPr lang="en-US" sz="1200" b="1" kern="1200">
                          <a:solidFill>
                            <a:schemeClr val="tx1"/>
                          </a:solidFill>
                          <a:latin typeface="Arial" panose="020B0604020202020204" pitchFamily="34" charset="0"/>
                          <a:ea typeface="+mn-ea"/>
                          <a:cs typeface="Arial" panose="020B0604020202020204" pitchFamily="34" charset="0"/>
                        </a:rPr>
                        <a:t>   Public Outreach </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800">
                        <a:latin typeface="Arial" panose="020B0604020202020204" pitchFamily="34" charset="0"/>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58874282"/>
                  </a:ext>
                </a:extLst>
              </a:tr>
              <a:tr h="0">
                <a:tc>
                  <a:txBody>
                    <a:bodyPr/>
                    <a:lstStyle/>
                    <a:p>
                      <a:endParaRPr lang="en-US" sz="12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tc>
                  <a:txBody>
                    <a:bodyPr/>
                    <a:lstStyle/>
                    <a:p>
                      <a:endParaRPr lang="en-US" sz="800">
                        <a:latin typeface="Arial" panose="020B0604020202020204" pitchFamily="34" charset="0"/>
                        <a:cs typeface="Arial" panose="020B0604020202020204" pitchFamily="34" charset="0"/>
                      </a:endParaRPr>
                    </a:p>
                  </a:txBody>
                  <a:tcPr>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833122953"/>
                  </a:ext>
                </a:extLst>
              </a:tr>
            </a:tbl>
          </a:graphicData>
        </a:graphic>
      </p:graphicFrame>
      <p:sp>
        <p:nvSpPr>
          <p:cNvPr id="119" name="Title 1">
            <a:extLst>
              <a:ext uri="{FF2B5EF4-FFF2-40B4-BE49-F238E27FC236}">
                <a16:creationId xmlns:a16="http://schemas.microsoft.com/office/drawing/2014/main" id="{B56FC1F8-2904-F432-424E-9AF5E1CBF563}"/>
              </a:ext>
            </a:extLst>
          </p:cNvPr>
          <p:cNvSpPr>
            <a:spLocks noGrp="1"/>
          </p:cNvSpPr>
          <p:nvPr>
            <p:ph type="title"/>
          </p:nvPr>
        </p:nvSpPr>
        <p:spPr>
          <a:xfrm>
            <a:off x="658811" y="657225"/>
            <a:ext cx="9021764" cy="532800"/>
          </a:xfrm>
        </p:spPr>
        <p:txBody>
          <a:bodyPr/>
          <a:lstStyle/>
          <a:p>
            <a:r>
              <a:rPr lang="en-US"/>
              <a:t>Schedule</a:t>
            </a:r>
          </a:p>
        </p:txBody>
      </p:sp>
      <p:sp>
        <p:nvSpPr>
          <p:cNvPr id="120" name="TextBox 119">
            <a:extLst>
              <a:ext uri="{FF2B5EF4-FFF2-40B4-BE49-F238E27FC236}">
                <a16:creationId xmlns:a16="http://schemas.microsoft.com/office/drawing/2014/main" id="{34E89BFA-B954-818E-8741-EED7FCC2B797}"/>
              </a:ext>
            </a:extLst>
          </p:cNvPr>
          <p:cNvSpPr txBox="1"/>
          <p:nvPr/>
        </p:nvSpPr>
        <p:spPr>
          <a:xfrm>
            <a:off x="8362783" y="6368902"/>
            <a:ext cx="2537309" cy="276999"/>
          </a:xfrm>
          <a:prstGeom prst="rect">
            <a:avLst/>
          </a:prstGeom>
          <a:noFill/>
        </p:spPr>
        <p:txBody>
          <a:bodyPr wrap="square" lIns="0" tIns="0" rIns="0" bIns="0" rtlCol="0">
            <a:spAutoFit/>
          </a:bodyPr>
          <a:lstStyle/>
          <a:p>
            <a:pPr algn="ctr"/>
            <a:r>
              <a:rPr lang="en-US">
                <a:solidFill>
                  <a:schemeClr val="tx2"/>
                </a:solidFill>
                <a:latin typeface="Arial" panose="020B0604020202020204" pitchFamily="34" charset="0"/>
                <a:cs typeface="Arial" panose="020B0604020202020204" pitchFamily="34" charset="0"/>
              </a:rPr>
              <a:t>We are here</a:t>
            </a:r>
          </a:p>
        </p:txBody>
      </p:sp>
      <p:cxnSp>
        <p:nvCxnSpPr>
          <p:cNvPr id="122" name="Straight Arrow Connector 121">
            <a:extLst>
              <a:ext uri="{FF2B5EF4-FFF2-40B4-BE49-F238E27FC236}">
                <a16:creationId xmlns:a16="http://schemas.microsoft.com/office/drawing/2014/main" id="{0574D4D6-5DDD-FB46-8C27-4C9D37FE9423}"/>
              </a:ext>
            </a:extLst>
          </p:cNvPr>
          <p:cNvCxnSpPr>
            <a:cxnSpLocks/>
          </p:cNvCxnSpPr>
          <p:nvPr/>
        </p:nvCxnSpPr>
        <p:spPr>
          <a:xfrm flipV="1">
            <a:off x="9558933" y="5554165"/>
            <a:ext cx="0" cy="814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8245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FE2BD-51A8-ED4A-8DD9-61259D23B37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A8ABA51-272F-52DA-F81C-01A00538F0CE}"/>
              </a:ext>
            </a:extLst>
          </p:cNvPr>
          <p:cNvSpPr>
            <a:spLocks noGrp="1"/>
          </p:cNvSpPr>
          <p:nvPr>
            <p:ph type="title"/>
          </p:nvPr>
        </p:nvSpPr>
        <p:spPr>
          <a:xfrm>
            <a:off x="658811" y="657225"/>
            <a:ext cx="9021764" cy="532800"/>
          </a:xfrm>
        </p:spPr>
        <p:txBody>
          <a:bodyPr/>
          <a:lstStyle/>
          <a:p>
            <a:r>
              <a:rPr lang="en-US"/>
              <a:t>Climate Risk Assessment </a:t>
            </a:r>
            <a:br>
              <a:rPr lang="en-US">
                <a:cs typeface="Times New Roman"/>
              </a:rPr>
            </a:br>
            <a:endParaRPr lang="en-US"/>
          </a:p>
        </p:txBody>
      </p:sp>
    </p:spTree>
    <p:extLst>
      <p:ext uri="{BB962C8B-B14F-4D97-AF65-F5344CB8AC3E}">
        <p14:creationId xmlns:p14="http://schemas.microsoft.com/office/powerpoint/2010/main" val="4009737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SlideNumber"/>
</p:tagLst>
</file>

<file path=ppt/theme/theme1.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Times New Roman"/>
        <a:font script="Hebr" typeface="Times New Roman"/>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Times New Roman"/>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rup PPT template">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Custom 8">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ct:contentTypeSchema xmlns:ct="http://schemas.microsoft.com/office/2006/metadata/contentType" xmlns:ma="http://schemas.microsoft.com/office/2006/metadata/properties/metaAttributes" ct:_="" ma:_="" ma:contentTypeName="External Project Document" ma:contentTypeID="0x0101002392094CBAD04C3AB0B65532217FA45A030040A8BC8E12DA544594F0A1AFF5252722" ma:contentTypeVersion="22" ma:contentTypeDescription="" ma:contentTypeScope="" ma:versionID="b32ecfa3d2a81383bce2207dead3df91">
  <xsd:schema xmlns:xsd="http://www.w3.org/2001/XMLSchema" xmlns:xs="http://www.w3.org/2001/XMLSchema" xmlns:p="http://schemas.microsoft.com/office/2006/metadata/properties" xmlns:ns1="http://schemas.microsoft.com/sharepoint/v3" xmlns:ns2="65c041dd-26c8-4717-aaa9-a43fe1deb0e5" xmlns:ns3="25cf65af-4e4d-4fa6-a490-96b98fd335d6" targetNamespace="http://schemas.microsoft.com/office/2006/metadata/properties" ma:root="true" ma:fieldsID="d2755d6975826817c8d91c3023f8e3da" ns1:_="" ns2:_="" ns3:_="">
    <xsd:import namespace="http://schemas.microsoft.com/sharepoint/v3"/>
    <xsd:import namespace="65c041dd-26c8-4717-aaa9-a43fe1deb0e5"/>
    <xsd:import namespace="25cf65af-4e4d-4fa6-a490-96b98fd335d6"/>
    <xsd:element name="properties">
      <xsd:complexType>
        <xsd:sequence>
          <xsd:element name="documentManagement">
            <xsd:complexType>
              <xsd:all>
                <xsd:element ref="ns2:CO_Description" minOccurs="0"/>
                <xsd:element ref="ns2:m720c857f92247b4b2f03df6cb5d2bc9" minOccurs="0"/>
                <xsd:element ref="ns2:TaxCatchAll" minOccurs="0"/>
                <xsd:element ref="ns2:TaxCatchAllLabel" minOccurs="0"/>
                <xsd:element ref="ns2:nc695c5aeb184e52bf78fb52672e0b9d" minOccurs="0"/>
                <xsd:element ref="ns2:ja38ea1158ed452e9308a795972805b9" minOccurs="0"/>
                <xsd:element ref="ns2:o9707bc871d6428696dc7fdce2fc1966" minOccurs="0"/>
                <xsd:element ref="ns2:Arup_TeamSpaceProjectStage" minOccurs="0"/>
                <xsd:element ref="ns1:Arup_TeamSpaceDocumentStatus" minOccurs="0"/>
                <xsd:element ref="ns2:Arup_TeamSpaceWorkstreamInternal" minOccurs="0"/>
                <xsd:element ref="ns2:Arup_TeamSpaceMustRead" minOccurs="0"/>
                <xsd:element ref="ns2:Arup_TeamSpaceOrganisation" minOccurs="0"/>
                <xsd:element ref="ns2:Arup_TeamSpaceSourcePerson" minOccurs="0"/>
                <xsd:element ref="ns2:Arup_TeamSpaceDateReceived" minOccurs="0"/>
                <xsd:element ref="ns2:TeamSpaceRevision" minOccurs="0"/>
                <xsd:element ref="ns3:MediaServiceMetadata" minOccurs="0"/>
                <xsd:element ref="ns3:MediaServiceFastMetadata" minOccurs="0"/>
                <xsd:element ref="ns3:MediaServiceSearchProperties" minOccurs="0"/>
                <xsd:element ref="ns3:MediaServiceObjectDetectorVersions" minOccurs="0"/>
                <xsd:element ref="ns3:ArchiverLinkFileType"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rup_TeamSpaceDocumentStatus" ma:index="20" nillable="true" ma:displayName="Status" ma:format="Dropdown" ma:internalName="Arup_TeamSpaceDocumentStatus">
      <xsd:simpleType>
        <xsd:restriction base="dms:Choice">
          <xsd:enumeration value="Draft"/>
          <xsd:enumeration value="Issued"/>
        </xsd:restriction>
      </xsd:simpleType>
    </xsd:element>
  </xsd:schema>
  <xsd:schema xmlns:xsd="http://www.w3.org/2001/XMLSchema" xmlns:xs="http://www.w3.org/2001/XMLSchema" xmlns:dms="http://schemas.microsoft.com/office/2006/documentManagement/types" xmlns:pc="http://schemas.microsoft.com/office/infopath/2007/PartnerControls" targetNamespace="65c041dd-26c8-4717-aaa9-a43fe1deb0e5" elementFormDefault="qualified">
    <xsd:import namespace="http://schemas.microsoft.com/office/2006/documentManagement/types"/>
    <xsd:import namespace="http://schemas.microsoft.com/office/infopath/2007/PartnerControls"/>
    <xsd:element name="CO_Description" ma:index="8" nillable="true" ma:displayName="Description" ma:hidden="true" ma:internalName="CO_Description" ma:readOnly="false">
      <xsd:simpleType>
        <xsd:restriction base="dms:Note"/>
      </xsd:simpleType>
    </xsd:element>
    <xsd:element name="m720c857f92247b4b2f03df6cb5d2bc9" ma:index="9" nillable="true" ma:taxonomy="true" ma:internalName="m720c857f92247b4b2f03df6cb5d2bc9" ma:taxonomyFieldName="Arup_Tags" ma:displayName="Tags" ma:fieldId="{6720c857-f922-47b4-b2f0-3df6cb5d2bc9}"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TaxCatchAll" ma:index="10" nillable="true" ma:displayName="Taxonomy Catch All Column" ma:hidden="true" ma:list="{dd9cd8ce-a3e7-4e98-8977-76792d6deb64}" ma:internalName="TaxCatchAll" ma:showField="CatchAllData" ma:web="65c041dd-26c8-4717-aaa9-a43fe1deb0e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dd9cd8ce-a3e7-4e98-8977-76792d6deb64}" ma:internalName="TaxCatchAllLabel" ma:readOnly="true" ma:showField="CatchAllDataLabel" ma:web="65c041dd-26c8-4717-aaa9-a43fe1deb0e5">
      <xsd:complexType>
        <xsd:complexContent>
          <xsd:extension base="dms:MultiChoiceLookup">
            <xsd:sequence>
              <xsd:element name="Value" type="dms:Lookup" maxOccurs="unbounded" minOccurs="0" nillable="true"/>
            </xsd:sequence>
          </xsd:extension>
        </xsd:complexContent>
      </xsd:complexType>
    </xsd:element>
    <xsd:element name="nc695c5aeb184e52bf78fb52672e0b9d" ma:index="13" nillable="true" ma:taxonomy="true" ma:internalName="nc695c5aeb184e52bf78fb52672e0b9d" ma:taxonomyFieldName="CO_Communities" ma:displayName="Community" ma:fieldId="{7c695c5a-eb18-4e52-bf78-fb52672e0b9d}"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ja38ea1158ed452e9308a795972805b9" ma:index="15" nillable="true" ma:taxonomy="true" ma:internalName="ja38ea1158ed452e9308a795972805b9" ma:taxonomyFieldName="CO_Topics" ma:displayName="Topic" ma:fieldId="{3a38ea11-58ed-452e-9308-a795972805b9}" ma:taxonomyMulti="true" ma:sspId="00000000-0000-0000-0000-000000000000" ma:termSetId="00000000-0000-0000-0000-000000000000" ma:anchorId="00000000-0000-0000-0000-000000000000" ma:open="true" ma:isKeyword="false">
      <xsd:complexType>
        <xsd:sequence>
          <xsd:element ref="pc:Terms" minOccurs="0" maxOccurs="1"/>
        </xsd:sequence>
      </xsd:complexType>
    </xsd:element>
    <xsd:element name="o9707bc871d6428696dc7fdce2fc1966" ma:index="17" nillable="true" ma:taxonomy="true" ma:internalName="o9707bc871d6428696dc7fdce2fc1966" ma:taxonomyFieldName="Arup_TypeOfContent" ma:displayName="Content Category" ma:fieldId="{89707bc8-71d6-4286-96dc-7fdce2fc1966}"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Arup_TeamSpaceProjectStage" ma:index="19" nillable="true" ma:displayName="Project Stage" ma:format="Dropdown" ma:internalName="Arup_TeamSpaceProjectStage">
      <xsd:simpleType>
        <xsd:restriction base="dms:Choice">
          <xsd:enumeration value="Not Specified"/>
          <xsd:enumeration value="Concept"/>
          <xsd:enumeration value="Scheme"/>
          <xsd:enumeration value="Detailed Design"/>
          <xsd:enumeration value="Tender"/>
          <xsd:enumeration value="Construction"/>
          <xsd:enumeration value="Handover"/>
          <xsd:enumeration value="As-Built"/>
        </xsd:restriction>
      </xsd:simpleType>
    </xsd:element>
    <xsd:element name="Arup_TeamSpaceWorkstreamInternal" ma:index="21" nillable="true" ma:displayName="Workstream" ma:format="Dropdown" ma:internalName="Arup_TeamSpaceWorkstreamInternal">
      <xsd:simpleType>
        <xsd:restriction base="dms:Choice">
          <xsd:enumeration value="Architecture"/>
          <xsd:enumeration value="Structures"/>
          <xsd:enumeration value="MEP"/>
          <xsd:enumeration value="Rail"/>
          <xsd:enumeration value="Highways and Civils"/>
          <xsd:enumeration value="Commission &amp; Scope"/>
          <xsd:enumeration value="Costs &amp; Fees"/>
          <xsd:enumeration value="Health &amp; Safety"/>
          <xsd:enumeration value="Project Controls"/>
          <xsd:enumeration value="Schedule"/>
          <xsd:enumeration value="Team"/>
          <xsd:enumeration value="Quality Assurance"/>
        </xsd:restriction>
      </xsd:simpleType>
    </xsd:element>
    <xsd:element name="Arup_TeamSpaceMustRead" ma:index="22" nillable="true" ma:displayName="Must Read" ma:default="0" ma:description="Indicates that the current document is important and must be read. This may take up to 15 minutes to appear in the 'Must Read' panel" ma:internalName="Arup_TeamSpaceMustRead">
      <xsd:simpleType>
        <xsd:restriction base="dms:Boolean"/>
      </xsd:simpleType>
    </xsd:element>
    <xsd:element name="Arup_TeamSpaceOrganisation" ma:index="23" nillable="true" ma:displayName="Organisation" ma:format="Dropdown" ma:internalName="Arup_TeamSpaceOrganisation">
      <xsd:simpleType>
        <xsd:union memberTypes="dms:Text">
          <xsd:simpleType>
            <xsd:restriction base="dms:Choice">
              <xsd:enumeration value=""/>
            </xsd:restriction>
          </xsd:simpleType>
        </xsd:union>
      </xsd:simpleType>
    </xsd:element>
    <xsd:element name="Arup_TeamSpaceSourcePerson" ma:index="24" nillable="true" ma:displayName="Source Person" ma:internalName="Arup_TeamSpaceSourcePerson">
      <xsd:simpleType>
        <xsd:restriction base="dms:Text">
          <xsd:maxLength value="255"/>
        </xsd:restriction>
      </xsd:simpleType>
    </xsd:element>
    <xsd:element name="Arup_TeamSpaceDateReceived" ma:index="25" nillable="true" ma:displayName="Date Received" ma:format="DateOnly" ma:internalName="Arup_TeamSpaceDateReceived">
      <xsd:simpleType>
        <xsd:restriction base="dms:DateTime"/>
      </xsd:simpleType>
    </xsd:element>
    <xsd:element name="TeamSpaceRevision" ma:index="26" nillable="true" ma:displayName="Revision" ma:description="User-editable version number" ma:internalName="TeamSpaceRevi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cf65af-4e4d-4fa6-a490-96b98fd335d6"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ArchiverLinkFileType" ma:index="31" nillable="true" ma:displayName="ArchiverLinkFileType" ma:hidden="true" ma:internalName="ArchiverLinkFileTyp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MediaServiceDateTaken" ma:index="35" nillable="true" ma:displayName="MediaServiceDateTaken" ma:hidden="true" ma:indexed="true" ma:internalName="MediaServiceDateTaken"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5f907feb-2135-424b-9e5e-2a3ef7dbb37b" ma:termSetId="09814cd3-568e-fe90-9814-8d621ff8fb84" ma:anchorId="fba54fb3-c3e1-fe81-a776-ca4b69148c4d" ma:open="true" ma:isKeyword="false">
      <xsd:complexType>
        <xsd:sequence>
          <xsd:element ref="pc:Terms" minOccurs="0" maxOccurs="1"/>
        </xsd:sequence>
      </xsd:complexType>
    </xsd:element>
    <xsd:element name="MediaServiceOCR" ma:index="3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TemplafyFormConfiguration><![CDATA[{"formFields":[],"formDataEntries":[]}]]></TemplafyFormConfiguration>
</file>

<file path=customXml/item12.xml><?xml version="1.0" encoding="utf-8"?>
<TemplafySlideTemplateConfiguration><![CDATA[{"slideVersion":1,"isValidatorEnabled":false,"isLocked":false,"elementsMetadata":[],"slideId":"638297860850126920","enableDocumentContentUpdater":false,"version":"2.0"}]]></TemplafySlideTemplateConfiguration>
</file>

<file path=customXml/item13.xml><?xml version="1.0" encoding="utf-8"?>
<p:properties xmlns:p="http://schemas.microsoft.com/office/2006/metadata/properties" xmlns:xsi="http://www.w3.org/2001/XMLSchema-instance" xmlns:pc="http://schemas.microsoft.com/office/infopath/2007/PartnerControls">
  <documentManagement>
    <ja38ea1158ed452e9308a795972805b9 xmlns="65c041dd-26c8-4717-aaa9-a43fe1deb0e5">
      <Terms xmlns="http://schemas.microsoft.com/office/infopath/2007/PartnerControls"/>
    </ja38ea1158ed452e9308a795972805b9>
    <Arup_TeamSpaceWorkstreamInternal xmlns="65c041dd-26c8-4717-aaa9-a43fe1deb0e5" xsi:nil="true"/>
    <m720c857f92247b4b2f03df6cb5d2bc9 xmlns="65c041dd-26c8-4717-aaa9-a43fe1deb0e5">
      <Terms xmlns="http://schemas.microsoft.com/office/infopath/2007/PartnerControls"/>
    </m720c857f92247b4b2f03df6cb5d2bc9>
    <o9707bc871d6428696dc7fdce2fc1966 xmlns="65c041dd-26c8-4717-aaa9-a43fe1deb0e5">
      <Terms xmlns="http://schemas.microsoft.com/office/infopath/2007/PartnerControls"/>
    </o9707bc871d6428696dc7fdce2fc1966>
    <Arup_TeamSpaceDocumentStatus xmlns="http://schemas.microsoft.com/sharepoint/v3" xsi:nil="true"/>
    <nc695c5aeb184e52bf78fb52672e0b9d xmlns="65c041dd-26c8-4717-aaa9-a43fe1deb0e5">
      <Terms xmlns="http://schemas.microsoft.com/office/infopath/2007/PartnerControls"/>
    </nc695c5aeb184e52bf78fb52672e0b9d>
    <CO_Description xmlns="65c041dd-26c8-4717-aaa9-a43fe1deb0e5" xsi:nil="true"/>
    <Arup_TeamSpaceProjectStage xmlns="65c041dd-26c8-4717-aaa9-a43fe1deb0e5" xsi:nil="true"/>
    <Arup_TeamSpaceMustRead xmlns="65c041dd-26c8-4717-aaa9-a43fe1deb0e5">false</Arup_TeamSpaceMustRead>
    <TaxCatchAll xmlns="65c041dd-26c8-4717-aaa9-a43fe1deb0e5" xsi:nil="true"/>
    <TeamSpaceRevision xmlns="65c041dd-26c8-4717-aaa9-a43fe1deb0e5" xsi:nil="true"/>
    <ArchiverLinkFileType xmlns="25cf65af-4e4d-4fa6-a490-96b98fd335d6" xsi:nil="true"/>
    <lcf76f155ced4ddcb4097134ff3c332f xmlns="25cf65af-4e4d-4fa6-a490-96b98fd335d6">
      <Terms xmlns="http://schemas.microsoft.com/office/infopath/2007/PartnerControls"/>
    </lcf76f155ced4ddcb4097134ff3c332f>
    <Arup_TeamSpaceOrganisation xmlns="65c041dd-26c8-4717-aaa9-a43fe1deb0e5" xsi:nil="true"/>
    <Arup_TeamSpaceSourcePerson xmlns="65c041dd-26c8-4717-aaa9-a43fe1deb0e5" xsi:nil="true"/>
    <Arup_TeamSpaceDateReceived xmlns="65c041dd-26c8-4717-aaa9-a43fe1deb0e5" xsi:nil="true"/>
  </documentManagement>
</p:properties>
</file>

<file path=customXml/item14.xml><?xml version="1.0" encoding="utf-8"?>
<TemplafySlideTemplateConfiguration><![CDATA[{"slideVersion":1,"isValidatorEnabled":false,"isLocked":false,"elementsMetadata":[],"slideId":"638297860850115978","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PpStyles><![CDATA[{"Styles":[{"Base64Png":"data:image/png;base64,iVBORw0KGgoAAAANSUhEUgAAAK0AAAAbCAYAAAAOPA8rAAAAAXNSR0IArs4c6QAAAARnQU1BAACxjwv8YQUAAAAJcEhZcwAAFiUAABYlAUlSJPAAAAVTSURBVHhe7ZtBUuswDIa5IPfgEByBE3AB9uxZs2XLkiU7btCXX1iav65kK3Gaprx+M5rWiRLLsiwrKdzduHHjP+fn5+fw8vJymL5CXDI6N64PndBZ8vT0dHh+fj68v78fEBjTsc34+vqSvqevLEdkdK4F+Bj+nr6aoP329jZ7TOqXh4cHu9f9/b0c+/j4mH2/i/L9/X14fHy0gUA+Pz8POI7zDAYOR7I+stlWwYsJY6cXOSKjs3fge2cMR4KAywabBj4+Mbe/R3/70QWOOd06CQ1RjGXpgsHDcdNX+fSC/BxkbF0ynqVQX6sAP6pfM9ILXE0wJXBdNHBLv1eFGF4kRQlUkY0HbP1KyyejMwx2nuljtT40wyLI6oBEotCsyRIljFJGNHUAz2N5DrgazHBpJWHHLKm1FmJ9SssnozMMbePDlCCVEuz3iM/r66v2KVIy5QlV2ddD9K4t284ZoMFbcZnALbA+peWT0RlCg6zIMAi+7MLXLR3SCDTTKfPUwnSldSWMGD1y7RIy/WV0FuPUnsPMWfR4KJ4+ev3b+dZi4MRTsvPVYIZLK8mWDz1Epr+MziIQMFXArt5HEuk7yrScjSFRXUt1uf9gh4jXOgifG9aBPcxwaSXh+iqorew8iUdWD6ylI2CiYDsHIh54vNqyDgRPWk/qKyP9BX4/ycYYH7/yUnTcrt1VYWyyk5TMNqWoajrXIaDWwzGPsoC7ehOr6GCXgO8hZYLlGC9EJJbGk7fpSWtD+InfzY6F+qENUo4JugjdwHcm5Eh2kHHZni61MxKvSli/RUZvFR1kmKiO5Iwabb8TpiOtDdEtPVMH08/ZJsiqejyMPS0JIsl0fmbMFs06NTiOAfI2iu/JBWfXSCsmozeso+87oyzFmQwSjJF1NkXjKZqrGme3E+m9Xju5wJFL4tnTFEx84lWKwte2yOgN6VS1XgvTC0o4Oy+tjdAAjGrZiGrcJn8i00orAAOH0zRTQeC8Rt2nmL60YjJ6QzredpmUmta5s9EqayIwP1q/c+mj4j6ElWgOJbnFnhO2JwUCmEuF1gPBhOlJKyajN6RTsqZ7biZr3ScNAg4+TyQJA/OCa3i34NdcKu5uUjnLxFXeHrYpTb3lNJzJei0yeqM6rXNzWOs+KTTxdZLDEVpKIGjrUo7/6EnFjUV0rKUCPneQYRUzXFozqEsFOXiK6UgrJqM3qmPnyqJbit1HWmdEg29OwPIPP1GcIcnUgTunj0vDhs9CMwCkOMDDdKQVk9Eb1bFzvafnDnYfaZ2JJQELuHZvlRPlnMlOdv4UbPgsOGiLePTOKxm9IR1+KM480OiPEKXJ2H2kdQaWBiyoMmiT5BzujsUG84AbQWA60orJ6A3p1G8PetkW47tE0I4EbGGufXP1L85ig7mm5Z8ImRmrPqM3pFN+bjaBba3tE+eDwOb7rAoWFvqNfhpnENTeoirHRJLv00X3z5cHmg0gJTBdOLC9zAGnsg6k4WjWi2jq8ISqIKNyn7ATO0djXHz9amjAthYSwHnd5bxFxXNT9EK4rvXmZ3eUiWJJwe/6ek6udTmDwKEIDnYcBMcGtuWmDvoqwdiVaBI58DVo8Om+qE/iLaaMRAtcS6He/GjCKPr7BgOpHQXH41WQ5wgcx/lSu4pgwC2HKNGEUMACO47XZ/UrKc0sKl4GyegA9Mnj8KSVdep+IJkM6ZGxJZLeItE/boJtsJnnFclD5yUq7faEGLpEMEg4Cg6YO0G69U1fZZKcgGr9W7pcF4jinVNxwSLkBQW7YENmbLBfx4NFFmW8HnqPJZLZzjEWjKlOHGgjWI/tvrv7B0hjottNBcgrAAAAAElFTkSuQmCC","Name":"Bullet 28","Paragraph":{"Font":{"Name":"Times New Roman","NameFarEast":"+mn-ea","NameComplexScript":"+mn-cs","Size":28.0,"Bold":false,"Italic":false,"Underline":false,"Color":"Black","SmallCaps":false,"AllCaps":false},"Alignment":0,"IndentBefore":28.3464565,"FirstLineIndent":-28.3464565,"ParagraphSpacing":{"Before":0.0,"After":9.0,"LineSpacing":1.0,"MeasureInLines":true}},"List":{"Visible":true,"BulletType":1,"StartValue":1,"IndentLevel":1,"Character":8226,"CharacterFont":"Arial","BulletStyle":0,"BulletSize":1.0,"BulletColor":"Black"}},{"Base64Png":"data:image/png;base64,iVBORw0KGgoAAAANSUhEUgAAAPMAAAAbCAYAAACp4bnQAAAAAXNSR0IArs4c6QAAAARnQU1BAACxjwv8YQUAAAAJcEhZcwAAFiUAABYlAUlSJPAAAAb4SURBVHhe7Zo/UvQ8DMa5IPfgEByBE3ABenpqWlpKSjpuwJtHn6V51kiOHDvZ3fn2N6NZnCj+I0uynXB348aNGzcKPz8/vy8vL7/Ln5AbFRn73Gz4P0Qn/fHxUSde5Onp6ff19fX38/NTnOHr60vv7QbaeH5+tj4U2Yu6nZTALujj+/v7L2y3XDuMjH0OtuHuwM6w+fKnCcpvb2/d41LbPDw8WF339/dy7ePjo7u+iwLBuvzI4HgwcFKUedAku4GE4rS5K9/f338SGRIYruM+A2eAc7E+EuFRQQ0nXrNPRucagP0D/zNBIGaDUBMCfnWBAmhHkx/m9egEPQXdghXHDNGAJ9mVYszD2gNb2oRDwJmWP+XXC/49yPT1SBtSW9OALdW2GVkLaE2+JaBdNKBLu9cDVpjlR4SzVASdvVZ1J3F0e6C7zRLAIgc7gbUrJZ+MzjDYqSw/U9vQFRnBVwcq/FVXWZYomZbteFMH8FwWf78OqjNVCsqUR9DdvwlsapOdZcs5biPWppR8MjrD0FZ4CiV45Tjz3xWfesdYfPoP1RFqDdG7ttW5Z4ACGe8Iuvs3gU1t8pa2OPYRWJtS8snoDKGBV2QKCMpsUuRFqRGAplPmqoXpSulKsE5nDUdb8yOw/knpGEbaHHl2C5n2Mjqbcc61U+hJiHxcLOJh91u+zkl57T3SRVG/Jcy+EVw4apDcv6PY1OaRL5uITHsZnU0giKpAnt5GB9J+tDJXR8rw3Exn/554OD98zlMZOPT/qWsRj6we+KMDA/P5p/7EMAGrW0pJ+OwWnNvsPolHVg/M0hFgW/SdAxT29c6tdXB40nprvAPSZmD7P6s3xuj5jY794L7PwcmscubbEiDV2Sl83kkiESc6LQea+OaR601Rjzuy3d72CVjVwa4CCRJSnF6ucYKCTzTeApuelA6G30AXG7s4n1d1jIL6V5QQLh7nzGOC7KST2wHX0SKjZzroC4ysDgVnq4M7e+5fgetcpXaQRFJh/RYZvSk6mP/ojMo2Ln7iYTpSOhjdGmfO2dXnVRH4ll6f5EPnA4FRthWudK56/GyLjJ7pRJ8o6skpZ9cRrK4okeE6Jp2TIP5OOoI9I6WYjN6wjs57tKLxqgcJxsg6h6PvfrILj7NDEln7DHZVYJDRKo3rycHycy0yehmdkxd5vG3aiNWVFQRERxLhZ1tk9IZ0ivO79ypML3jDa/eldCAamL1b42rsJle/Mtd4ZwuVC9xGnryBLCvNCFaXlALgDHAk3tHwMaCB6UspJqM3pONtOZNS07q3K1hkMttrBnOk7wjqoxpkgg9dFt6ZVGUloFm3RUYvo+Nl2RG660H7vKOJtqwF05NSTEZvSKessu69TmbV0wX8E3ZPJFBDd5+8w+DFQCXYgVw3cFTexqqUAPJgvRYZvYyO0qPbYlM9dUJpOBjrtcjojeq07vUwq540ZTvc9S1Yt+QI5vpYhC8QnJAhdUCf3ByUs1JvyRpnFNZrkdHL6Cg9ui0211NvueXiX0xHSjEZvVEdu9dIzhmsHintjAZlTyCX4BWJzsVIwHVA97Rxbro6Wm3LomfX7isZvYyOInq95yeHnjZP0NUCUpzCw3SkFJPRG9Wxe4Nvcq0eKe3IlkAGvBi1tuXlnsk1bbe7/jmk6LJ4rN1XMnoZHUX0Gitilp42T+BgLuKxdl/J6A3p8PEpkwSxugXObfVIaSe2BjKoVtwmyXm8OHq/IQMZYGPy1QBr9Wb0Mjon59UJ2yKrS0odsBNckH1CnfrotLY6Y3znCuaRQC709rFX/+y0toMRMsAoCXRkwIxeRsc+pU3YYoNUmx58Zo6+d5/BPqFOvdNC31pbUNwPAp7rmQ58DW1ndpEIdi/h8BEx+T8BontV22xIdnXW7AiJDMIO7WVRPMc6kIZxWS9EA6TnyNAg1WYN26b0x+UM9mnqsJOrYAXmNtFPJMrGuPj5qWggt5IMwH3dGXkJh+en6IXwudmbo0vFOr0W0BigBk1rgPzNDvocYDAinIKNBcG1te1b1Gbp9xSjFwdmSVGPueV4e9lHSj5NHZ7XNYlszAlBAwm/JSltxks0GYmSn/rK2hxpMs0ucpeCdFoFg4RD8UBhGEwi7kEyQRNNAjkqsOt4aeV9GkFf2NGgp8+jXyjj/owVGfXW/YZDol+ec+A67mNMS1EETtByEmWGfcrqYlLKJ2R0ANrkcXjSmve6HQjmJWMLj0x/IllLIHokQ//Qb55b+JHOzYR/Cz4cMzicBYOD49SGhIEiR4jQ7dHyp9TnPC+ZL8qiDBxJA3cpisDougoMYnX2Cvqgtul13EH7yHOBKN49FRfYkxMN+oU+ZMaG/ut4MFeZeY3gee6VzGKD8WBcdVJFGUF82ve7u3+EAGTgkfE9JQAAAABJRU5ErkJggg==","Name":"Sub Bullet 28","Paragraph":{"Font":{"Name":"Times New Roman","NameFarEast":"+mn-ea","NameComplexScript":"+mn-cs","Size":28.0,"Bold":false,"Italic":false,"Underline":false,"Color":"Black","SmallCaps":false,"AllCaps":false},"Alignment":0,"IndentBefore":56.6929131,"FirstLineIndent":-28.3464565,"ParagraphSpacing":{"Before":0.0,"After":9.0,"LineSpacing":1.0,"MeasureInLines":true}},"List":{"Visible":true,"BulletType":1,"StartValue":1,"IndentLevel":2,"Character":8211,"CharacterFont":"Times New Roman","BulletStyle":0,"BulletSize":1.0,"BulletColor":"Black"}},{"Base64Png":"data:image/png;base64,iVBORw0KGgoAAAANSUhEUgAAAM8AAAAjCAYAAAAzB16mAAAAAXNSR0IArs4c6QAAAARnQU1BAACxjwv8YQUAAAAJcEhZcwAAFiUAABYlAUlSJPAAAAd/SURBVHhe7Zk7shQ9DIXvBu8+WARLYAVsgJycmJSUkJCMHdx/jtBxndbIsvsxFP/gr0rV427Z7Yceds/LYrFYNL58+fJ2u7z5dbF4KGZsmXz69AnX03z+/Pmu7SBX8qh2F38ZX79+ffvw4YOut5WPBM4fP368ffz48e3du3etrdfXV7v37du3ur3v37+/vX//vlWk/Pr1q644ATpxuzTBAH/+/Hm63YyVeZ4f2I4aeSawuaHRO3RAXOEHv+/+fg+c5/bTfKP0BTfojZw1Qh/ARq5wyMW/CWw0BuNKRg7EhOEOlEIH8veWmCJlpkJFJ0IsFoegPcHYo2MgazCLqPR2OdylQHo6QJPK6ChjStqJo9kH+8jbJRvQYrEb7mJw1vl9JyeesT1z3BGOKSNMb5RMTImGDzmafZjukq3bYrEb2NNsIKftQQr7bToTR4mma6UOTeFM9vHO8GAHWltWWix2IrY0RIO/S0Z7Xtk3bRni2aoLFTeH/T0dB9xPSqdaW1ZaLB6P2Vsv82h2gvTOPb5NNBl9gKCioQf+UUXFO6z6rR0rFeA9GJi0YR6PvewoveK5H+q6ej0dODrHi3df9T9XhP8p6PhQ1s+kFey/rg1+455H3BLWV6Nin24/TTDfcb2TaL6RLHpndaoofzH2Ph/XHbFvmI9sDbhOvhMrYWPGkezDOsH4WjtW6uB1rKN0FAySA8A1ixBx8V029HTQnhqiyihN7wXjwhjUMDWyhTm7g4dh6HF+cNVDcmUsnF+RzfujxP6gjXDQ7r5PQR2MG/X91kPRL2QxCCjZH/h+z6C9zIwRsJGGGlbVEcLJDUbe2rBSArd6LhvUibOB4J2JA2zIdOg4+gUHC0xnhYy+7szCeckMiIsE6b2Phq+Lq6gT+Ls2ZOPHvOI++xQdERIzhRomZCaTIGjM2M5VcC58vCVJQLHgzft7MiUbaKjhjjrji5CluNaGlRLUYO2G4FHWxPXuiIuKexFtB5L009Ax93T2QOeIkZxo4MjmmMbQGzvxvppkTjY7/uhAXq+h/R3ND+rOGPGVMEjMZjpdb5W9gZMVN6hhVx2ityZRptW3Us5IZ/QcXKITjQz3jqJO3TvXMOiIbOD8j7YPsZ1o9I7qdNE1z4xo1ibgaHui91noCLNbLZKsgcmpzANmIg0NrhNlWn0rJfAdRWeHbdy4SgfM6pWEKN6lN36NisXcNBh1IZ0tXntupQ7a72zN2V9IL6MC9KfjxA8BTr030yHAYfsK0S00ZZRdCSvcMYo0vcV3Wl0r7QBRz/fwM21cpQNm9UpC33fjC2cy4zxq9P7uSHtupQ6jbBizc+YgyLR7M8AZ8C7YqWf7KRCcUEfnittklc5cbqDyHRppMk8U58poda00AIPnFhDXmfOMc5UOmNUbcaodDVozn7OT/XukehYpdblGkCz7wJhnP8GfhfaZHBm6cK4wx9H50W+de8jIgaiYoo1p9mEnivTd6lmpAwbAtJlsOWbauEoHzOqNaO0c3L60+tXZgowyxo3qWaTUrbIPfu/dPh2F9rfHcbTvvYyOoB0dqHoHlVJ6kYZbkyJdtnpWSkCn0FFIx0iGbdy4SgfM6o1o7exZXKHVn/n6o87jCx9pz61UU7Vj9GwCfZ3ZZp7liOMA7Xe1zYu7nir7UCklizRcrMGhSuvdoQteTELTsVLOVTpgVq+EgQUys//HYukCaf3OB4ANOped97XnVqoxvWpto03gHvgTHwqOOg4IGaVEjywuKeVDECMNy4MBtDpWCqiB2I2cP6kDZvVKdL4gVZQD0Fejn/gAsMHPGCadNWnPrdRBI+4o48WPGnDgQTA9zRnHcVqfrTRmqD9sLIk0M3tb1c8YPQd/UgfM6pVoJoBUDkCDVYOI8+3tdaGzFVut1paVOtA4IaMMomPEe+H8J4x6CAIM3jP7ASWbcw3YkxnSdKv1Y4MlMZpO7G1VP6M9zyZdF9Klx1U6YFZviEZmCIKNLjwWD2PE/czoNfuMIroHsipbtLaqLMg+z2wVgY6xcNzT0HFGGRzPud3K5kJtamS/moUz+9xEuJEnamMuXbRdSNY2v7BBMDGMrngPFiUaH56jHXdiRfV6zOiAWb0hGIcb1FB60VQjZW+xaSzJvCitnd4ZjIZVRdmIZp9Zh9uLzsEe6dkzk8DIGWl/6bzSSG8/TTCpVWOgbNCJ7UJQjm17ORUaCiMqJQ6YhkPJDGxGB8zq7QF9jWNQwXjSqCZokMFvGgWu7POE4bY28M641mxnj+MQGnfPWI8ymrtK3P666DYXY9e+I5BxTNm82oMJuYORRide0LojMdCeRpa4qDAsDPD20xw2LFCrlwjJnlGU7DnlNFggHSd+Y2FmDQ7zhLnhXEB2ttHqoYC5VMOEsY2cuAe2RyNjPYKOda/MjAV2hnnQdYHsXZvF86MGcikwwKOOt1j8H3iY83gGWyyeloc4DzJOdf5dLJ6BhzgPzged8+9i8TRc7jz4iPGIDwWLxd/GKefhp104C5wGX6Lwe2WdxVPD/3AoXt7Lpg3I+sK2eHbujF5kGjgK/3eJ/8X9G7y8/Ae0FB4UYBvzkAAAAABJRU5ErkJggg==","Name":"Main copy 28","Paragraph":{"Font":{"Name":"Times New Roman","NameFarEast":"+mn-ea","NameComplexScript":"+mn-cs","Size":28.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QgAAAAjCAYAAABo6pS+AAAAAXNSR0IArs4c6QAAAARnQU1BAACxjwv8YQUAAAAJcEhZcwAAFiUAABYlAUlSJPAAAAmTSURBVHhe7Zq7ji1XEYbPkzjmuZz5FYjInRATOCRwRkCERIaIEJHlyCKxnAASsgXGFzTwbdW/9Xd1rUv37n18zrA+qTTTtWrdq2qt7pk3i8Vi8X/Fv//wx5evPvjZCz9DtVg8nf98/c3Lv37z25vvhep1wIRawoTD7CG+/d3vy/YlYXYJz2p3saj48cuvXv7560+f5s/f/enPL9/86pNN+zyfOQA11n/8/Bf3tv7+4Uc33feffd5v74cv/vLy9ce/3AwEITOGyWkYhLfJBH/869+eEsDrBrF4mxAzHnBIFD0E8ZHbzUJcDQM7UJLhJ7Ee6ls/SnDMpRvvGPsAkEcDjQnkNq9IOovFu0KOm1CfhvbyodqTUZLQwU9yCNUOJQn6DVWNdzxVYUCVBaNosXg1XOnfihkCOgc/p79uAy4klTDZoBt1zwY8yXU/LcjIB3H2FsE7T24LieLF4tVwlX/rxs23h1CV5O963ACiaIN/NghVE9l1LwUyUnAPK3TQtSW/ZkTxYvFquMq/iZnZA1nxhbRi1Mc1erV321DtcYNHbhEMhnpcl3hWO8jNYLF4RVzl34qXGfwQb/Xr5b0YVrwi3DpCvUdG/O4n/5GBg959NCi1g9wMFotXxE/l3+qzdYPwWwbS+g7BK41suh89ZRSPm4+M3YoJBuztqA3XtaAfJqY2ELIa712jaxLlo39YadmQzDRf+r7q/0Ay+nu0z49n//NTD43f94bf0dF2mDVRfXcqjUntsd55v/OJlaU6oao6vZNshmr/9MycWn5a+RW35NH7vsj7xs+f+gBUn4wrVBvy+jPmys80J9YjVDVqKB5P3SJUh00L1fQCaqMZKI6Ajkn6plRZUJvX66dlQ3sebC7d69YJmBdzcCf27O1rVqGPU9hpffjpH616zqL1laD3/rPk8dCGf/hCWv051Lnt3f/qh+owrf3L45FesD7YIOo/rxn73/vKL1s/pLQWuf9bhbeA/+WhlRTB5ylBF8X3W8bMPu4SBHjw9AYitGC+4KqPhGoH2bhl44mqmgh95iCPojuVjZKDnyJsvBISMnvCjLivSxEk7vit/hTcvrmOBzp9hfpONX/WFX0rcJB84rtjVuUVJMYZ3+nB2PP4WTe1q3HnpMZeUi8eN/i6YxfqDVr31jzzmEL9dLTfrbk5+WBA2JPR3Haocjze8OAcDQZHwy5fVVQfCdUOD8pQ3cFxVdbayOy4od7g7SB5nMLn3LI5ghwxO6/w5FitsZyhNXfBWNVOlUhm55+ThE5N4eMdrQ91Z5x4hjz+6rBwtB6t5DRKdlzH0ffG776ChPrpMCb6qw6cijxOyaEDUJXi8Y4Hb29Aykh5Q1QXCdWOkc2oHK6yyY4Y6lO4E7a+MyixtvrT+o8CIreTAxu8PFQlvueVE836BEE3fUJNoD6Ran7C1yJUJd5evnkpCHtBdKWvzKJgH/lDJvuHZHp/VCEe78ycGFqoKtuqLhKqHeqjNdiZNq6ygVm7EX4ah6qkNX/P/K21ceTUSHWLUBkSqhIfd7XnGi/SuhkB4+kF8lHUJxKqkupaPSNRfbPuJPlQl1T1nwnJuYqzHsyBBIj4q5VkdBO8IeN43DA6MVoODqqHhGoasjeTmmnjKhuYtRvhYw/VIXRNRmYShAd2PhFBZUioSvJpE+o7+eSskgA3pqOn3AjvM1Qlj667J5hQNZHd2b6OwHoSi6Ok5ZDsqOP+oNdWl8pfNsgwHjf4iVFlGyWQeNygeq3yDJPXBvHTr+m9Nq6ygVm7EY+244l55k+hfvJVffbKMiNbDyJ+D/UdnHlmzEcYjUnM2rXwm1iomjza1yyKQfY4VEPkD/hRTuLsjfsX0k0SMorHHd6Y3yI0iMpJQHWQUJUwAV1/8vV4po2rbGDWboS3c+aq7fWrm1tmdPL3yjIj294tgt+PXoNn8P5CVeJ2M+uW8fqhanLE9iyKsSPJwfendfvk8M1JotmHDOJxR+vE0HWude1RHSRUOxgUA0WqDZ1p4yobmLUb4e0c2Vzh9We+OHuCYC1DfcfbC1WTXjui5ROMdeaV6CjqCwlVidvNrFvG648Su9uG6lLOJAfwvem9kuQbevMWIYN43FGdGHLI3kcOrxOqDe7UrUUYtQFX2cCs3QglT2TmfZzN8g3y+tVHx4yvZdWfypBQNZFdb2+zT4T68o+Touqrwl8RZm4yjNXX3U/V0WuS7JBQXcbZ5AA+h1A18U8ITfuZxvKJoefeBGSPhGqDB0GodozagKtsYNZuhK8X0svkgL0H9uijYwZnln21JypDQlXip8roBM4fUklSvaTyCOoHCVVJXvfRHBi3r6/PibZCXeL9hOoSHkkOcHRcQ/uZxvKJgYwytNuGasOoHN6mDczajfATHekFuYLSHSKvN+1FUYkSSuu1wNsKVYmcExndBHyO9EuCO+vUI9QPEqoST5QI4+olZ8o9ifC71++tgduF6mFISoxp5iMva135lR+8oz0E2TZ9VAbx2CRn59G7ptuGaoOXV47lzoqEesdVNjBrN4OfRggJ1TeezWOO6KvA9lvE6GTW1bp1YqodpBcwGvPMaw34HKs5XIX6QELVxANEgq96sPTWHZ3qtYImJ5LRDXEGJYdRW5Tr1aDab4+bUYzSlmyrGNycVKNs440hoS7xdpGqbf3lArktTJyS9IPj5QCjnHby1c9tQrVjxgZm7WZgHu5sPWmdGO7src2Ws/SuxGoDaX0TkWM1T5ICv0XMJpUzqA8kVE2OrHsVFPkWkhM76519ExskTA5TJbUZacWsDvNRwtE8St9RIKozHKfXGHQbDHK7CM+5bZ7dxkXBoJNRkies4JBUQTRjA7N2R2CseQ4uzKfM3IYnUn6XU/BTYx4Fp+oj9Jn3Wu0cSQ5Czt1y1kc5sy+jdUd6665kWYnWyHU3/x68BlbMjLMl9BnNlPhrJ2vm+0PC077tfMc76UmYb9CJ4c4lcv2eRJVbe549s+OyUUyQMpKST1J1KgmTKRuoyiVh8hBskM+T39mY2aBinVgbrcXRNlQH4Zm1dMfE2UaJqgXX3JGznsXHnSVMujA2X3fmzNwr/81gg63WnLoeTOiyTx7F9/OozOyX5uBrgBz1v8Urx50jVJeBA55NLovF4h3gmQmCkzV+XSwW7yPPShDcHLhBxONisXgfeVaC4F125n1+sVi8wzwjQfDh9FkfJxeLxVvk0QTBF2/q6s95fP2+/b5uD4vF+82Z/yPIeH3J+svFYvGeUwW2JEymIBnob/b5f1UWr4U3b/4LB+sgNDPXdIEAAAAASUVORK5CYII=","Name":"Main copy red 28","Paragraph":{"Font":{"Name":"Times New Roman","NameFarEast":"+mn-ea","NameComplexScript":"+mn-cs","Size":28.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oAAAAaCAYAAABPT0XPAAAAAXNSR0IArs4c6QAAAARnQU1BAACxjwv8YQUAAAAJcEhZcwAAFiUAABYlAUlSJPAAAATnSURBVGhD7VoLkuMqDJxz+UA5j0+Ty/gwXrVkIYElIDvOvnkTdxU1GTD6NgKcfN24cWMC+77t23Pd18ey49/Hc8ffgtH4jf8ASMqTErLQR/zLbVkoOZSsnYCE0Qd++AcA9q5kn7fXE2k0fsNAq3F/UKzwURrF7bHulPphvNq5y/LI5xGL6GFRAGId3YcQU/6TiKZg29m+mEij8U/HtnqCtQ18yGNGlUkWMj3ExegoViFXZOWL4Ezo8yFKb6L9LuzbykRZViEK94EsFfmoQh1jHjr3a1nLXMD41MwrExKBgCTrJtpvA6pPFhNUK/xBWyjx3OkgxSceK1WShEsPwQT2ibStj5tovwhceTwRGvidriIMwYpTzJmweFkntc5B7qddBhQ30d6HrGrZuS7ZVqOYV8zlVl8IMmCevToQZuPyoK8S0HBzQTeex7N2scCYnQs8IPd0+yX5+fPvI1pkS/dWRdhwQG7imdm+PSVekI9knvVRLlySMV7nSpr3y295aK/6rPC6WhlKwJxoNrciqU9GaRzQnHBQ5gOygnTHoZIJpwHBNZm2XSWvv8m2K8XssJJcBZc8Rp/Hu4imld6TBCTCkLdPUex0RESf3MLOc+r4QQ8tRPdKgeOk485vkanz4uOM2H628RWUuKWH/fOYopszHixBsdZ7n+K33TaJtrLODpfS2xia9Zus8wp6B9HKnCZIvQBK8uPkZltNK8/7DGTxNZ9ifYhXdEh/BRLzs/xvE03RbnHS6hKusEAEBvXIoWMBobSKHF2Mrp4Bkf6GaEqMUF5gY7EvDbzZ4AngE5IRo1SvbFG2sWKZMQFnofZGNl1GNAAPYruT5Fo7bXUXE63FTlt3bcf7iWZBmk9WlnSPiDA+IRnRsjiaX00/cjKI6wjsT+LLpURTMOGq7TRwivuvJZqc46D3OEhTlU31lIBfRTR9fp5ohUSdoEbb53eIBqhePxd6MlkzgL4RUbMqq/AxL7aALNG26GFBqpN1NdE8sf0hvKvHOXUt0eaeB2aIFvn8XaJZXGRM5M0vkBYsb0AyIFo0HmEMWXgnQEAW/KuJliXs3xJtruz794qjFQ4Un53Ml4iWyFbd8G2WKBFkbkycFr18ADbu5ElnfxVYQOrnegpfJVqPEF09AyK9SjSgECcLJMfD/DJfcx1aBfz4DNF03gwR8R1l9lwPHN8BybbmVZfGKNJXKh45Kz2EksSZ1dg8YwQIyFGCf05WVHqvIFrk9Gg8gvcLOqtftFAEooT2qlohVBs/7U/nqe05CSoZnecyjEjG/tJxJs1J6lMjswoq7e/6+zMZJVIQYUTg2RgjTJ1EMe6QGYxZYEAqG7M5pIuMQB/02++dhGi4HPhxGaMWJGs0ngELxcjWtJAUNWnUPlxsuD+IXxuL+lxKJOOxuKp6lEXtK8gE6gXVazERVa/++sP8CWyGMr0MbAgKsbdSDvK5n5EAbYBK4wRYBakalkTimBKR5bpbrnzdA80+iUJCX6naBlWjcfo7hN1+j7lBLDxgJ7+O8bHpzPF+IVlcKXUeJWv6x4eHr7N+AThjzpGMWofAzB/n76zNN/4haqJZZX8VTLTO9nfjw3EZ0bDNd6rOjQ/HVUSLDus3bhRcQTS+7LxwybnxgbCv1tDkkiMjOc634fGt9MaHoncjHr2i8Df3/8cN7+vrD4VtmI39R4ItAAAAAElFTkSuQmCC","Name":"Small copy 20","Paragraph":{"Font":{"Name":"Times New Roman","NameFarEast":"+mn-ea","NameComplexScript":"+mn-cs","Size":20.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MMAAAAaCAYAAAAKTuhNAAAAAXNSR0IArs4c6QAAAARnQU1BAACxjwv8YQUAAAAJcEhZcwAAFiUAABYlAUlSJPAAAAYTSURBVHhe7Vo7ciMhEPVJdtO9i8M9iiMfRYFv4tqjeDMHChw4UaCA5TV0T8N0A2ONVPIWr4pkGKA/7zUD0sPExMR/ghD+hvPrS/h8+h3ef/wKH68h5C5Cr3/itghvf8Pp8Bw+Hn+F95/P4RTuNB8gzimS5vgzGhqJQ+3xdyRQJFQ0OoBUb/djPOz9jPZpezXZe/0Tt0V4ewnHmA/OxVYxhLc/UUR6fMzt00s4DXCyHnt8jGt740LAy2kBkD8/zpMsi9+TGBhkeya8RfZe/8RtcT5kUm4Qg4yxGnHWnye8PqeC+PQnFfVc9E0+pwqaJvYmPT2lRacYJi4FyJlIPCYG2lFi/o6HRGZ6BkJrgThz8dj3xxcZCwjn63EyoGFcItQUw8Tl2CoGVHEvbzJXbMfD8kXDoCLu9MluE3eM/Egb1yb7OR58phgmLsUWMVAF12StoL9qClJHLEXe5rW5CchDTNg4WNzbAZoxxfC9sHVn6MGr/r2zicmLQl00uDxEe8A4ubbM6sOBm68x0XDa5281vCuHcepbvgE1MO/qVivO779/PTFYtjRvIiLOMdnHKp6e7efXFC/Mj2Su1kMuVJJXucpN+6U/Heq+Gpw/rIf3UBg5Rzp3AOe2iEXnNqeIRfZlTzHoeNR+skh8MSxjCyFpwkijpPuiwGI6aZ8IbD7kUOA4CAgY7pazwPQNVa1msQPz5SAXBDC2zGuJgXdMTWQkl+xQ9jHETiUWPKObC2NMEb/YQKwPRS6KE/crv9Oc+XlMtLVbJ9vXNmrU638cYv5ijiQ/8dDJJAKBMZ/kEDZI5W3EAn16DMTEV5y7iCHHyDsgY52qj1G8U/OKOjlxqrXUrz+xaqItFWAdLNnCKkO9561qcg0xyJgqSK0AEkEdAnpbdj1fnTQvvmKfsx6Rtyo0FnRsVoTIYBtW+f1CLIoxe4gBvOit8xUxMOrPmWR4uV0zJFmWQS0Cc59BesyHapwfEZrrXEEMTF5zPsNGsc8N/GKDJqlOiEde2QW8wlHHiua0RVJjJDa0jkPcReTLehILh2BeYdgKtt2K225iAPAiPm3IKbyc2+qzZmcx1OCf78WOG4hBgmSs5cEjpoZFap0QTwxeHMWv+jly0okrox87RZhWU7FiP7f6sxUUcyfehd2XioGBAfLNazhwLTGk79a4bpyXvtnjbuWus7sYmGTjYhCiN4JqVcRLxABYxMM63lw1hmM3SFztjxfrPcSAOXqC93ZUhvZd4gVCW59AGpLIysm9xaDFpw+uzXVGE+r019j6PjAiBsvnS8WwxCX1pfnGRTwcu8HCMBK7lj8jIJ87QgCs4qNh2kqTd7YJz8m9xeCR6rZiGNs+9e8uvSoEiM9qzk1icObmteHbKFEY/dj1Kz0AGxGLS8XdQ/JvbFyLM8DSr+ZLD9vKFyer91oLtpy2EtxKTHOdncUACLm9QFI8Fr/En8YaXKl0/wh5eNyIWHDd6b1nYSQ2SyyivwOx6BWGr4qBONARwrn6KYBtsWIiO4cueEK0RkWxyAvI2NhXB3Nxek0oawvbQwyW071+C9ovrFn8kzcm3yJdiwRC+jp+Sgz2uGx7gzjFHFsJNhCbbizw24He7dT7TRJusJXmbAiB7XB548W9tqFwNn5vwlk9kH5FpAnXxohjlePJuDyn0SfJi00H16pCWF/+i57FgAO17ue5LEL1+j1AzBKXupnELYmtfzyj50b86liU56RIVEqYvTtpSOFpfNZZKGLTGNuOheGXmlf7VOQSLfrW+6wr+NlqjrjYFv7X6yIEI65YjA/QZyQOSteLQyDq77NAncTlXTi2VJuixaB4jrFYaF51e5X++pD+prAQLQlFV7W6oUL0+smRDuRWi8casdCAnXQVrGPTGKP9QrJox2GbQZTO3x0Y7OuwX17+YvN3iCoWZF8jFixmfh9xiIVPyBl9w6/T3ngA57IhIaC1xAyOK1tG4zpxQ5RisEk4AhKDUaEnJr4NdhMDPmMalXFi4u6xlxisw+PExLfCHmKgQ/CGi4GJibuE/M0kikHfoLWwutkZuG2amLhbtG66etej+kZu3orshYeHf3IE53/ctuTWAAAAAElFTkSuQmCC","Name":"Small copy red 20","Paragraph":{"Font":{"Name":"Times New Roman","NameFarEast":"+mn-ea","NameComplexScript":"+mn-cs","Size":20.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8AAAAUCAYAAACTbO/7AAAAAXNSR0IArs4c6QAAAARnQU1BAACxjwv8YQUAAAAJcEhZcwAAFiUAABYlAUlSJPAAAAPNSURBVGhD7Zo9ktswDIV9krjNXVzuUVztUVz4Jh4fxdttocKFGxcqGIKmpAeIIEFLzqwTvhnMZCXxB+BHEJKzaWr6MepPR3fdfbjvX78n839fD2fXO+fiY4t03099X0/L+uwP01y7w9cq83ul3OlznO/3/hzm69zZXbfx2vbT3VeK8yvkLkfXxbnm4u0u3ifBUbc/uvtF8e2+F9BJWykwDb7o/xvCh2unxZt8HACd2fbD3SSALCg52x0XZ8AGX/Q/wvcOcu7L4bpp8Z5tJA8atb3tMu1Yxz4oCFiPAUuRW6kGX/T/TeB7lGLTmg2WijeuB65tyIbasVsCQruvDUbSwJB99QdI0x7umvpSjkEbpcNdpjgcdjKOS0a17SkNMNUwN1+WsOf9XLvdY3fHx0bN+g9+fbkUfNqxO/eNQ1A1tvcLx7ZuVDZfapfJYCzD1SQpdHSYrAWApfCpZjze2bw1E3WUPAakdSIjYZGdNBHoUv+jVcBHG2P8N1qFbx30UQ1fYvPM4ZNHLmyW0F5JKqwhmm9E2eOmZITF8EXQ6Xp4Q4I5yP5SkvCxvmARsC8+5/g8ZQslu4/XBWT4gob+sWwRFuHRhjIXg7gGPm+WOLGxITOy0slbDXx4epjh00xLKnLBZgagDFoK38wBDJKhJmILJJ5Pjc8CJALB7ilju4uH1ENER/DQN++fZ55cTKrgM/hG0jYQKRd3q6rgi/CHmFjHDvUN1QwKiOgUBuEZ+GSbHBwpaWOQUveKR+hgMHbIirI+FDb2r4A0KLW5LPCZfEPwC2PL/qyqgQ/XlsXdWFIF9QQj7nRojEFYHb5EAKWqF8gKH4yN8x3KkLs/AdIAFODD8VeHrzD234RPlCjq3CxUrhUg0o/JfMrRisrFJg2APfv8e/Ch71b4sBGZDzK+woc6x5D55GS0GoNlEgFAanFyWnOBkmBkYLX4lzsN1oaPlBtbm2+NSgBr88omOBaUgrFOccGMb1cMPm+WN1RNSxeIAKBAaLuWBQ2u5/xjMSGYoM3YF9kL4MuNPV4XbWpUgi8VL4ptblMEFX/bJRPUssAJ074rSfiSJrKMpqcWiOaMmV6Y7OeZ+da0WRU+eYqBXZVPQzUqwUdiG0Babl2H/9XCdqgnmL6ma9/6HhlrcowyID2rBUjugjV/4YiXg3L3wm6Ub/SKj4+dCzGhePgg9ixbTtCQxv6lX7gwL4CPNJtv9MsCTknWPuZMzD/TNf1HWgO+piZVmBFDDR6zKDuOYy0WGjQ1rSVW8GuWq7uampYo/EKFNd9gse6y1tOv1WbzB3Lsi7ogNx8aAAAAAElFTkSuQmCC","Name":"Sub heading 16","Paragraph":{"Font":{"Name":"Arial","NameFarEast":"+mn-ea","NameComplexScript":"Arial","Size":16.0,"Bold":tru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KoAAAAUCAYAAAAdtqaHAAAAAXNSR0IArs4c6QAAAARnQU1BAACxjwv8YQUAAAAJcEhZcwAAFiUAABYlAUlSJPAAAASHSURBVGhD7VkLcoUgDPRcHsjzeBov42FoFkgMGDD4+n11Z5i2EEKyWQHt9ODBgz+KbZnDNM1h3QP9fPDrEPYtLPOE4sQ2L2vYqFjbsoQt/J+iPUL9HOykp3VdwkyamonM3N1FCHvY8hz8OS1bOS/sa5jzANUnDu4bTUDf9J5CRc6Lk8AHY6DdLUzzLILzCFX0Ni9hpR2SdVhgW2xBxgXfVKjI2fukP7iHpJ9rnvcVp9iFHbbbNSr/fNylsfcTqouYBy/DI1SvmCPSjoptdz1tufqOKnbK8SH01Oj2IP1830Dfjt+zzayuGF47hthnGzxgtZ32iTj1sbLQkQSTotF8+hnv6SvdUWf10J7i2+jKkPM148OVIo8jtrvXi/TOcMSKd4ZXuYjxK3u2pTeRsIgPalkHmCu1NbRxhSsRyrpe3yBXJ7vQHSGNnGHtRpGMLGKQgb5C1EQyF57nszi8doAQpxKDCDGk+2qfeClM/tJDZxEYBZbn6NPlFF/mhuPjfAHmkf1C1Aev1FQuPbAfroPUR+V4l4sWv/HBiHblCZrERH153giuhCocrmmDwO+x4RRvrSdkXBi3FrcKZxaTCVZiGLM7X1F4fiE8LpohjlYO1pqAGV8lSiCJoiy01deDxFDFnb5GHH5GuDDjd9YBfTVPXvSEqteHUCmEaHM83OfcBJicCIFhaqdivihUoO732EliardgmDtOj6TOWBKWX6iyI3F8lShbubXAfnv2o1x4+MXfchQXOXUEc4G+UNvHPsdlbTIF0v2IDGFMTSf4GUKtfXjseonJmBJJl6TO2F2hAu25/mJzbDUXGqNceOsA6BxijsYaXnRrYPDHsHKIaH3Ul91VBdta3CLjiiDu99j1i3PezbokdcZeEWqMEXHQXRAxyr1voNi92BijXHjrAHBeWB/zenFcoVsDzkHxx7ByiIAgdWEYFiGtxS0yWgSl/mNNj90R/DlWK+kuSZ2xV4QKxLfqi7f1HsRvXSSFUS68dQDEN76QNHThRV+oDTESjhgq7mJxKsIBUwDNAiUydFAtguJ6KohRuzpxjknP/wmhRr/q7zs4Cph860LBP8cwwoWXXwbzY42NoMczwON1XFYOEak45BBPfy4QCLOKJuLFk4AsYEe7SPF9MifIBLEt5vMnFIvIKztdRPl0w31kiL8ZrUICWmQp/hTvkVu5rvCjfFnFZDur4Zsl/XRBfBeN8lFr3eHiil8G+2kJzAvJo5O7aIxz4Pcjaw7fUfXHbLS584kqFhot20QySKzFp4ZMEPrEL9lzUAyvHQASyy8T5ZpSLBlHS/lhnHHcv1P8Il7VZvJb+0LxjsLnlgVk+dDNEkUL8FXUgjaRuhZXXDBG+GW0roMetHhoCV//EyLl0I7rSyAEXRTIa/fbgQe4RTJyfHWHuotRfuPJ8uKx/6fwn4Qad5FOccO2mafTd2CU3598qL4d6Vjqb/mA1+63g8UQ/3+uBIn8cKXqHbNfCS+/HH9q56vSW0K/lHCzSPLa/RWkO74uOOWT78AY/26M8ItrS7wn/mC8NqbpA7wV5FieOtTNAAAAAElFTkSuQmCC","Name":"Supporting copy 16","Paragraph":{"Font":{"Name":"Times New Roman","NameFarEast":"+mn-ea","NameComplexScript":"+mn-cs","Size":16.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HEAAAAPCAYAAADTViBhAAAAAXNSR0IArs4c6QAAAARnQU1BAACxjwv8YQUAAAAJcEhZcwAAFiUAABYlAUlSJPAAAAKHSURBVFhH7VeLbQMhDM1cDMQ8THPLZBjqD2AbzKdtVDXRPQnlwMaY9wx3edz4EOR85Qg/+Oi2eOFvQ/WHYTN+43fI+ZlTAL5DgifLba/RlPtnCmCI4C4OPIYTZfwW8fUwInUisrjCf9XE5d8TEZGvSJO8CrnxWpAGvYhXygkGSldObHdDEmYiIq6IVRJMsBuvhyeiB9LjuyKyjY9wf51WW2sqeDvFpsEaz5QDPMerXiO87iwWx8EiKlVYbK0qle8pzNxu/mBTxEKSJXftwwVu5/Ge5Kr0udU4EbGugdsvQ4KViFWMkFK7u5lD3JCcUCEbbCX5ulhL0Agr601jwXWCpLF/id1i6L7M3aEnwubNtgAd7TvmLuvxTVVFG0m+4lluRyIiTzOflYhs08LZJBG8EdncIAr1y0YnMSr8WIp0t39GFIJEmxDBgloe9Hpe7kM+Kj4V80aYihMRlwWxElG/E/uEjcCritYbc4hATGP1JG36O6zI8nggIeAH9+Ktpe3cl9OI+3hFXgi0L2N5ySOYTBARZlNfbYJtMkcTL/16qpSfR8Qi1k40L94K/VoaNWeTG3jWV4Obu7KXoSIICKj+HuywEhHzqkWCwDySWo/gichjcwHYLqLpPm9sQpRDxDJW57/r71BJNx8zECPyYvwOVLlTLt0toufSTdWR762xgxcHUQvLNsVtW2zSjPrGFwm2c0OEainP8uVpm/44wtaE6PLQsXSLMF+P274UwQ7DvhV5IqRjKyKGgEU22jWeKR7lM2rQF7O2lfaN4vgxiAg476VLYAL80/kuOD31JMxE3LeBvoLKEI3pk/2OOBUR97rz+fcYriRonyIgPmLzRGrX319cd4/H4wuEfW4cYfIe5wAAAABJRU5ErkJggg==","Name":"Diagram copy 12","Paragraph":{"Font":{"Name":"Times New Roman","NameFarEast":"+mn-ea","NameComplexScript":"+mn-cs","Size":12.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PpStyles>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638297860850115978","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638297860850085444","enableDocumentContentUpdater":false,"version":"2.0"}]]></TemplafySlideTemplateConfiguration>
</file>

<file path=customXml/item21.xml><?xml version="1.0" encoding="utf-8"?>
<TemplafySlideTemplateConfiguration><![CDATA[{"slideVersion":1,"isValidatorEnabled":false,"isLocked":false,"elementsMetadata":[],"slideId":"1023215984060399620","enableDocumentContentUpdater":false,"version":"2.0"}]]></TemplafySlideTemplateConfiguration>
</file>

<file path=customXml/item2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8297860850115978","enableDocumentContentUpdater":false,"version":"2.0"}]]></TemplafySlideTemplateConfiguration>
</file>

<file path=customXml/item6.xml><?xml version="1.0" encoding="utf-8"?>
<TemplafySlideTemplateConfiguration><![CDATA[{"slideVersion":1,"isValidatorEnabled":false,"isLocked":false,"elementsMetadata":[],"slideId":"638297860850126920","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297860850115978","enableDocumentContentUpdater":false,"version":"2.0"}]]></TemplafySlideTemplateConfiguration>
</file>

<file path=customXml/item9.xml><?xml version="1.0" encoding="utf-8"?>
<TemplafyTemplateConfiguration><![CDATA[{"elementsMetadata":[],"transformationConfigurations":[{"propertyName":"PPStyles","propertyValue":"","disableUpdates":false,"type":"customDocumentProperty"},{"colorTheme":"{{DataSources.ColorThemes[\"Arup\"].ColorTheme}}","disableUpdates":false,"originalColorThemeXml":"<a:clrScheme name=\"Brugerdefineret 6\" xmlns:a=\"http://schemas.openxmlformats.org/drawingml/2006/main\"><a:dk1><a:srgbClr val=\"000000\" /></a:dk1><a:lt1><a:srgbClr val=\"FFFFFF\" /></a:lt1><a:dk2><a:srgbClr val=\"E61E28\" /></a:dk2><a:lt2><a:srgbClr val=\"FFFFFF\" /></a:lt2><a:accent1><a:srgbClr val=\"E61E28\" /></a:accent1><a:accent2><a:srgbClr val=\"7D4196\" /></a:accent2><a:accent3><a:srgbClr val=\"005AAA\" /></a:accent3><a:accent4><a:srgbClr val=\"32A4A0\" /></a:accent4><a:accent5><a:srgbClr val=\"C83C96\" /></a:accent5><a:accent6><a:srgbClr val=\"4BA046\" /></a:accent6><a:hlink><a:srgbClr val=\"606062\" /></a:hlink><a:folHlink><a:srgbClr val=\"C9C9CA\" /></a:folHlink></a:clrScheme>","type":"colorTheme"}],"templateName":"Blank","templateDescription":"","enableDocumentContentUpdater":false,"version":"2.0"}]]></TemplafyTemplateConfiguration>
</file>

<file path=customXml/itemProps1.xml><?xml version="1.0" encoding="utf-8"?>
<ds:datastoreItem xmlns:ds="http://schemas.openxmlformats.org/officeDocument/2006/customXml" ds:itemID="{B9FD041B-DA13-48A5-B594-2A7C01C36197}">
  <ds:schemaRefs>
    <ds:schemaRef ds:uri="http://schemas.microsoft.com/sharepoint/v3/contenttype/forms"/>
  </ds:schemaRefs>
</ds:datastoreItem>
</file>

<file path=customXml/itemProps10.xml><?xml version="1.0" encoding="utf-8"?>
<ds:datastoreItem xmlns:ds="http://schemas.openxmlformats.org/officeDocument/2006/customXml" ds:itemID="{37621428-32D3-4384-853D-6121CB7838AB}">
  <ds:schemaRefs>
    <ds:schemaRef ds:uri="25cf65af-4e4d-4fa6-a490-96b98fd335d6"/>
    <ds:schemaRef ds:uri="65c041dd-26c8-4717-aaa9-a43fe1deb0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11.xml><?xml version="1.0" encoding="utf-8"?>
<ds:datastoreItem xmlns:ds="http://schemas.openxmlformats.org/officeDocument/2006/customXml" ds:itemID="{85C9654A-CB65-48CF-ADF0-1162351C4C97}">
  <ds:schemaRefs/>
</ds:datastoreItem>
</file>

<file path=customXml/itemProps12.xml><?xml version="1.0" encoding="utf-8"?>
<ds:datastoreItem xmlns:ds="http://schemas.openxmlformats.org/officeDocument/2006/customXml" ds:itemID="{015489D0-6924-4348-A9BE-0A639023A5F1}">
  <ds:schemaRefs/>
</ds:datastoreItem>
</file>

<file path=customXml/itemProps13.xml><?xml version="1.0" encoding="utf-8"?>
<ds:datastoreItem xmlns:ds="http://schemas.openxmlformats.org/officeDocument/2006/customXml" ds:itemID="{FD16C8F7-FD2E-4DFA-962D-F2BD7F55E30A}">
  <ds:schemaRefs>
    <ds:schemaRef ds:uri="25cf65af-4e4d-4fa6-a490-96b98fd335d6"/>
    <ds:schemaRef ds:uri="65c041dd-26c8-4717-aaa9-a43fe1deb0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14.xml><?xml version="1.0" encoding="utf-8"?>
<ds:datastoreItem xmlns:ds="http://schemas.openxmlformats.org/officeDocument/2006/customXml" ds:itemID="{9F3A6864-616C-410D-8810-E39B72D6E912}">
  <ds:schemaRefs/>
</ds:datastoreItem>
</file>

<file path=customXml/itemProps15.xml><?xml version="1.0" encoding="utf-8"?>
<ds:datastoreItem xmlns:ds="http://schemas.openxmlformats.org/officeDocument/2006/customXml" ds:itemID="{6FEA50E6-D1D1-43BB-B1EA-ADDC424130BD}">
  <ds:schemaRefs/>
</ds:datastoreItem>
</file>

<file path=customXml/itemProps16.xml><?xml version="1.0" encoding="utf-8"?>
<ds:datastoreItem xmlns:ds="http://schemas.openxmlformats.org/officeDocument/2006/customXml" ds:itemID="{B38A1309-93A8-4147-848C-9DBE227067B1}">
  <ds:schemaRefs/>
</ds:datastoreItem>
</file>

<file path=customXml/itemProps17.xml><?xml version="1.0" encoding="utf-8"?>
<ds:datastoreItem xmlns:ds="http://schemas.openxmlformats.org/officeDocument/2006/customXml" ds:itemID="{AC816B3C-0CE6-44AC-88F6-188C7E8D2CC2}">
  <ds:schemaRefs/>
</ds:datastoreItem>
</file>

<file path=customXml/itemProps18.xml><?xml version="1.0" encoding="utf-8"?>
<ds:datastoreItem xmlns:ds="http://schemas.openxmlformats.org/officeDocument/2006/customXml" ds:itemID="{C7C11627-7C52-4A4C-90AC-864B1C6BC26A}">
  <ds:schemaRefs/>
</ds:datastoreItem>
</file>

<file path=customXml/itemProps19.xml><?xml version="1.0" encoding="utf-8"?>
<ds:datastoreItem xmlns:ds="http://schemas.openxmlformats.org/officeDocument/2006/customXml" ds:itemID="{CC830FB2-A261-4299-A6A4-E531AD11F66E}">
  <ds:schemaRefs/>
</ds:datastoreItem>
</file>

<file path=customXml/itemProps2.xml><?xml version="1.0" encoding="utf-8"?>
<ds:datastoreItem xmlns:ds="http://schemas.openxmlformats.org/officeDocument/2006/customXml" ds:itemID="{4A0DEF29-E501-4E71-8155-21AECB64A2A1}">
  <ds:schemaRefs/>
</ds:datastoreItem>
</file>

<file path=customXml/itemProps20.xml><?xml version="1.0" encoding="utf-8"?>
<ds:datastoreItem xmlns:ds="http://schemas.openxmlformats.org/officeDocument/2006/customXml" ds:itemID="{E823EAA6-4D9A-4B8E-B501-85BC3933FA2E}">
  <ds:schemaRefs/>
</ds:datastoreItem>
</file>

<file path=customXml/itemProps21.xml><?xml version="1.0" encoding="utf-8"?>
<ds:datastoreItem xmlns:ds="http://schemas.openxmlformats.org/officeDocument/2006/customXml" ds:itemID="{7F8969F9-5632-4197-A781-1E9DE8B1CF06}">
  <ds:schemaRefs/>
</ds:datastoreItem>
</file>

<file path=customXml/itemProps22.xml><?xml version="1.0" encoding="utf-8"?>
<ds:datastoreItem xmlns:ds="http://schemas.openxmlformats.org/officeDocument/2006/customXml" ds:itemID="{48D3CA2D-9BD2-41C8-BE5D-768F1FD1C01A}">
  <ds:schemaRefs/>
</ds:datastoreItem>
</file>

<file path=customXml/itemProps3.xml><?xml version="1.0" encoding="utf-8"?>
<ds:datastoreItem xmlns:ds="http://schemas.openxmlformats.org/officeDocument/2006/customXml" ds:itemID="{2347D4EE-D967-4D2A-B14E-A47D655A29CB}">
  <ds:schemaRefs/>
</ds:datastoreItem>
</file>

<file path=customXml/itemProps4.xml><?xml version="1.0" encoding="utf-8"?>
<ds:datastoreItem xmlns:ds="http://schemas.openxmlformats.org/officeDocument/2006/customXml" ds:itemID="{3C7F40F4-0555-466A-8373-9111CCAB6525}">
  <ds:schemaRefs/>
</ds:datastoreItem>
</file>

<file path=customXml/itemProps5.xml><?xml version="1.0" encoding="utf-8"?>
<ds:datastoreItem xmlns:ds="http://schemas.openxmlformats.org/officeDocument/2006/customXml" ds:itemID="{EB9520B1-6C97-48BE-80C7-70002AA8B2E1}">
  <ds:schemaRefs/>
</ds:datastoreItem>
</file>

<file path=customXml/itemProps6.xml><?xml version="1.0" encoding="utf-8"?>
<ds:datastoreItem xmlns:ds="http://schemas.openxmlformats.org/officeDocument/2006/customXml" ds:itemID="{C9F93A64-037E-4BED-A55D-1F0B1D7DDDDE}">
  <ds:schemaRefs/>
</ds:datastoreItem>
</file>

<file path=customXml/itemProps7.xml><?xml version="1.0" encoding="utf-8"?>
<ds:datastoreItem xmlns:ds="http://schemas.openxmlformats.org/officeDocument/2006/customXml" ds:itemID="{D377F9C4-1EC4-452C-9ED9-822AD7308997}">
  <ds:schemaRefs/>
</ds:datastoreItem>
</file>

<file path=customXml/itemProps8.xml><?xml version="1.0" encoding="utf-8"?>
<ds:datastoreItem xmlns:ds="http://schemas.openxmlformats.org/officeDocument/2006/customXml" ds:itemID="{E50293B7-6086-4295-8D8F-7F9AD6F96993}">
  <ds:schemaRefs/>
</ds:datastoreItem>
</file>

<file path=customXml/itemProps9.xml><?xml version="1.0" encoding="utf-8"?>
<ds:datastoreItem xmlns:ds="http://schemas.openxmlformats.org/officeDocument/2006/customXml" ds:itemID="{CBB68CCC-1B51-492A-84E3-3500C75307DB}">
  <ds:schemaRefs/>
</ds:datastoreItem>
</file>

<file path=docMetadata/LabelInfo.xml><?xml version="1.0" encoding="utf-8"?>
<clbl:labelList xmlns:clbl="http://schemas.microsoft.com/office/2020/mipLabelMetadata">
  <clbl:label id="{82fa3fd3-029b-403d-91b4-1dc930cb0e60}" enabled="1" method="Privileged" siteId="{4ae48b41-0137-4599-8661-fc641fe77bea}"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54</Slides>
  <Notes>39</Notes>
  <HiddenSlides>16</HiddenSlide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Arup</vt:lpstr>
      <vt:lpstr>Blank</vt:lpstr>
      <vt:lpstr>Workshop goals</vt:lpstr>
      <vt:lpstr>Interpretation Instructions</vt:lpstr>
      <vt:lpstr>Technical &amp; Community Working Group Meeting </vt:lpstr>
      <vt:lpstr>Agenda 10:00 a.m.-11:30 a.m. </vt:lpstr>
      <vt:lpstr>WELCOME!</vt:lpstr>
      <vt:lpstr>Project Overview </vt:lpstr>
      <vt:lpstr>Project Overview </vt:lpstr>
      <vt:lpstr>Schedule</vt:lpstr>
      <vt:lpstr>Climate Risk Assessment  </vt:lpstr>
      <vt:lpstr>Climate Projections + Risk </vt:lpstr>
      <vt:lpstr>Climate Risk Assessment</vt:lpstr>
      <vt:lpstr>Transportation Assets</vt:lpstr>
      <vt:lpstr>Risks to Transportation Assets</vt:lpstr>
      <vt:lpstr>Risks to Transportation Assets</vt:lpstr>
      <vt:lpstr>Community Engagement</vt:lpstr>
      <vt:lpstr>Community Engagement Activities</vt:lpstr>
      <vt:lpstr>What we heard from Community Based Organizations</vt:lpstr>
      <vt:lpstr>Online Survey </vt:lpstr>
      <vt:lpstr>What we heard at pop-up events</vt:lpstr>
      <vt:lpstr>Technical Working Group (TWG)</vt:lpstr>
      <vt:lpstr>What we heard from the TWG</vt:lpstr>
      <vt:lpstr>Identifying Project Opportunities </vt:lpstr>
      <vt:lpstr>Project Typologies</vt:lpstr>
      <vt:lpstr>Scoring and Prioritization</vt:lpstr>
      <vt:lpstr>Project Opportunities</vt:lpstr>
      <vt:lpstr>Priority Projects</vt:lpstr>
      <vt:lpstr>PowerPoint Presentation</vt:lpstr>
      <vt:lpstr>Priority Projects </vt:lpstr>
      <vt:lpstr>Priority Project 1</vt:lpstr>
      <vt:lpstr>Priority Project 2 </vt:lpstr>
      <vt:lpstr>Priority Project 3</vt:lpstr>
      <vt:lpstr>Priority Project 4</vt:lpstr>
      <vt:lpstr>Priority Project 5</vt:lpstr>
      <vt:lpstr>Climate Resiliency Plan: Final Report  Approach  </vt:lpstr>
      <vt:lpstr>This Plan includes:</vt:lpstr>
      <vt:lpstr>Review Period</vt:lpstr>
      <vt:lpstr>What’s Next?</vt:lpstr>
      <vt:lpstr>Questions </vt:lpstr>
      <vt:lpstr>PowerPoint Presentation</vt:lpstr>
      <vt:lpstr>Risk </vt:lpstr>
      <vt:lpstr>Transportation Impacts</vt:lpstr>
      <vt:lpstr>Priority Projects</vt:lpstr>
      <vt:lpstr>Solutions Toolkit</vt:lpstr>
      <vt:lpstr>Solutions</vt:lpstr>
      <vt:lpstr>Solutions</vt:lpstr>
      <vt:lpstr>Recommended Treatment</vt:lpstr>
      <vt:lpstr>Solutions</vt:lpstr>
      <vt:lpstr>Identify Solutions</vt:lpstr>
      <vt:lpstr>Recommended Treatment</vt:lpstr>
      <vt:lpstr>Recommended Treatment</vt:lpstr>
      <vt:lpstr>Project Opportunities</vt:lpstr>
      <vt:lpstr>Recommended Treatment</vt:lpstr>
      <vt:lpstr>We want to hear from you</vt:lpstr>
      <vt:lpstr>Climate Projections + Risk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Messerschmidt</dc:creator>
  <cp:revision>2</cp:revision>
  <dcterms:created xsi:type="dcterms:W3CDTF">2024-07-16T14:40:25Z</dcterms:created>
  <dcterms:modified xsi:type="dcterms:W3CDTF">2025-04-24T18:04:18Z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2022-06-29T16:26:25Z</vt:lpwstr>
  </property>
  <property fmtid="{D5CDD505-2E9C-101B-9397-08002B2CF9AE}" pid="4" name="MSIP_Label_82fa3fd3-029b-403d-91b4-1dc930cb0e60_Method">
    <vt:lpwstr>Privileged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d2f615bd-5adc-4406-b42c-8cea75de1189</vt:lpwstr>
  </property>
  <property fmtid="{D5CDD505-2E9C-101B-9397-08002B2CF9AE}" pid="8" name="MSIP_Label_82fa3fd3-029b-403d-91b4-1dc930cb0e60_ContentBits">
    <vt:lpwstr>0</vt:lpwstr>
  </property>
  <property fmtid="{D5CDD505-2E9C-101B-9397-08002B2CF9AE}" pid="9" name="TemplafyTimeStamp">
    <vt:lpwstr>2023-09-08T16:08:04</vt:lpwstr>
  </property>
  <property fmtid="{D5CDD505-2E9C-101B-9397-08002B2CF9AE}" pid="10" name="TemplafyTenantId">
    <vt:lpwstr>arup</vt:lpwstr>
  </property>
  <property fmtid="{D5CDD505-2E9C-101B-9397-08002B2CF9AE}" pid="11" name="TemplafyTemplateId">
    <vt:lpwstr>727825872225304958</vt:lpwstr>
  </property>
  <property fmtid="{D5CDD505-2E9C-101B-9397-08002B2CF9AE}" pid="12" name="TemplafyUserProfileId">
    <vt:lpwstr>637987119143071868</vt:lpwstr>
  </property>
  <property fmtid="{D5CDD505-2E9C-101B-9397-08002B2CF9AE}" pid="13" name="TemplafyLanguageCode">
    <vt:lpwstr>en-US</vt:lpwstr>
  </property>
  <property fmtid="{D5CDD505-2E9C-101B-9397-08002B2CF9AE}" pid="14" name="PPStyles">
    <vt:lpwstr/>
  </property>
  <property fmtid="{D5CDD505-2E9C-101B-9397-08002B2CF9AE}" pid="15" name="TemplafyFromBlank">
    <vt:bool>true</vt:bool>
  </property>
  <property fmtid="{D5CDD505-2E9C-101B-9397-08002B2CF9AE}" pid="16" name="ContentTypeId">
    <vt:lpwstr>0x0101002392094CBAD04C3AB0B65532217FA45A030040A8BC8E12DA544594F0A1AFF5252722</vt:lpwstr>
  </property>
  <property fmtid="{D5CDD505-2E9C-101B-9397-08002B2CF9AE}" pid="17" name="Arup_Tags">
    <vt:lpwstr/>
  </property>
  <property fmtid="{D5CDD505-2E9C-101B-9397-08002B2CF9AE}" pid="18" name="MediaServiceImageTags">
    <vt:lpwstr/>
  </property>
  <property fmtid="{D5CDD505-2E9C-101B-9397-08002B2CF9AE}" pid="19" name="CO_Topics">
    <vt:lpwstr/>
  </property>
  <property fmtid="{D5CDD505-2E9C-101B-9397-08002B2CF9AE}" pid="20" name="Arup_TypeOfContent">
    <vt:lpwstr/>
  </property>
  <property fmtid="{D5CDD505-2E9C-101B-9397-08002B2CF9AE}" pid="21" name="CO_Communities">
    <vt:lpwstr/>
  </property>
  <property fmtid="{D5CDD505-2E9C-101B-9397-08002B2CF9AE}" pid="22" name="Arup_TeamSpaceDeliverable">
    <vt:bool>false</vt:bool>
  </property>
</Properties>
</file>