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0" r:id="rId7"/>
    <p:sldId id="261" r:id="rId8"/>
    <p:sldId id="273" r:id="rId9"/>
    <p:sldId id="262" r:id="rId10"/>
    <p:sldId id="257" r:id="rId11"/>
    <p:sldId id="263" r:id="rId12"/>
    <p:sldId id="264" r:id="rId13"/>
    <p:sldId id="275" r:id="rId14"/>
    <p:sldId id="266" r:id="rId15"/>
    <p:sldId id="267" r:id="rId16"/>
    <p:sldId id="274"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8B5D8-DAE8-460B-8113-D24453D18A85}" v="3" dt="2026-01-28T21:18:34.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97" autoAdjust="0"/>
  </p:normalViewPr>
  <p:slideViewPr>
    <p:cSldViewPr snapToGrid="0">
      <p:cViewPr varScale="1">
        <p:scale>
          <a:sx n="103" d="100"/>
          <a:sy n="103"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sborn" userId="87.ppeng.egnyte.com_tp_egnyte_plus" providerId="OAuth2" clId="{9D74699E-E723-4F3F-BE11-633716594607}"/>
    <pc:docChg chg="undo custSel addSld delSld modSld">
      <pc:chgData name="Michael Osborn" userId="87.ppeng.egnyte.com_tp_egnyte_plus" providerId="OAuth2" clId="{9D74699E-E723-4F3F-BE11-633716594607}" dt="2026-01-28T21:24:18.726" v="4425" actId="20577"/>
      <pc:docMkLst>
        <pc:docMk/>
      </pc:docMkLst>
      <pc:sldChg chg="modSp mod">
        <pc:chgData name="Michael Osborn" userId="87.ppeng.egnyte.com_tp_egnyte_plus" providerId="OAuth2" clId="{9D74699E-E723-4F3F-BE11-633716594607}" dt="2026-01-28T21:24:18.726" v="4425" actId="20577"/>
        <pc:sldMkLst>
          <pc:docMk/>
          <pc:sldMk cId="699921027" sldId="256"/>
        </pc:sldMkLst>
        <pc:spChg chg="mod">
          <ac:chgData name="Michael Osborn" userId="87.ppeng.egnyte.com_tp_egnyte_plus" providerId="OAuth2" clId="{9D74699E-E723-4F3F-BE11-633716594607}" dt="2026-01-23T20:32:10.035" v="1749" actId="20577"/>
          <ac:spMkLst>
            <pc:docMk/>
            <pc:sldMk cId="699921027" sldId="256"/>
            <ac:spMk id="2" creationId="{D0C3F63B-D826-3DC0-0D3E-61A92F93F8BA}"/>
          </ac:spMkLst>
        </pc:spChg>
        <pc:spChg chg="mod">
          <ac:chgData name="Michael Osborn" userId="87.ppeng.egnyte.com_tp_egnyte_plus" providerId="OAuth2" clId="{9D74699E-E723-4F3F-BE11-633716594607}" dt="2026-01-28T21:24:18.726" v="4425" actId="20577"/>
          <ac:spMkLst>
            <pc:docMk/>
            <pc:sldMk cId="699921027" sldId="256"/>
            <ac:spMk id="3" creationId="{E5BB0173-1A19-CBD5-0AA0-178EB5B831BB}"/>
          </ac:spMkLst>
        </pc:spChg>
      </pc:sldChg>
      <pc:sldChg chg="delSp modSp mod">
        <pc:chgData name="Michael Osborn" userId="87.ppeng.egnyte.com_tp_egnyte_plus" providerId="OAuth2" clId="{9D74699E-E723-4F3F-BE11-633716594607}" dt="2026-01-19T21:58:48.495" v="1658" actId="478"/>
        <pc:sldMkLst>
          <pc:docMk/>
          <pc:sldMk cId="2882258829" sldId="258"/>
        </pc:sldMkLst>
        <pc:spChg chg="mod">
          <ac:chgData name="Michael Osborn" userId="87.ppeng.egnyte.com_tp_egnyte_plus" providerId="OAuth2" clId="{9D74699E-E723-4F3F-BE11-633716594607}" dt="2026-01-19T21:58:38.146" v="1657" actId="20577"/>
          <ac:spMkLst>
            <pc:docMk/>
            <pc:sldMk cId="2882258829" sldId="258"/>
            <ac:spMk id="3" creationId="{80AABE5F-6194-F431-9825-677E14D24FFE}"/>
          </ac:spMkLst>
        </pc:spChg>
      </pc:sldChg>
      <pc:sldChg chg="addSp delSp modSp mod">
        <pc:chgData name="Michael Osborn" userId="87.ppeng.egnyte.com_tp_egnyte_plus" providerId="OAuth2" clId="{9D74699E-E723-4F3F-BE11-633716594607}" dt="2026-01-23T23:10:29.256" v="3252" actId="20577"/>
        <pc:sldMkLst>
          <pc:docMk/>
          <pc:sldMk cId="470396625" sldId="260"/>
        </pc:sldMkLst>
        <pc:spChg chg="mod">
          <ac:chgData name="Michael Osborn" userId="87.ppeng.egnyte.com_tp_egnyte_plus" providerId="OAuth2" clId="{9D74699E-E723-4F3F-BE11-633716594607}" dt="2026-01-23T23:10:29.256" v="3252" actId="20577"/>
          <ac:spMkLst>
            <pc:docMk/>
            <pc:sldMk cId="470396625" sldId="260"/>
            <ac:spMk id="3" creationId="{94A154C6-1A66-B6DC-8B18-7112F67D0900}"/>
          </ac:spMkLst>
        </pc:spChg>
      </pc:sldChg>
      <pc:sldChg chg="addSp delSp modSp mod modAnim">
        <pc:chgData name="Michael Osborn" userId="87.ppeng.egnyte.com_tp_egnyte_plus" providerId="OAuth2" clId="{9D74699E-E723-4F3F-BE11-633716594607}" dt="2026-01-28T21:16:00.881" v="4222"/>
        <pc:sldMkLst>
          <pc:docMk/>
          <pc:sldMk cId="4282126180" sldId="261"/>
        </pc:sldMkLst>
        <pc:picChg chg="mod">
          <ac:chgData name="Michael Osborn" userId="87.ppeng.egnyte.com_tp_egnyte_plus" providerId="OAuth2" clId="{9D74699E-E723-4F3F-BE11-633716594607}" dt="2026-01-23T20:42:45.054" v="2106" actId="1037"/>
          <ac:picMkLst>
            <pc:docMk/>
            <pc:sldMk cId="4282126180" sldId="261"/>
            <ac:picMk id="22" creationId="{D897E5AF-4128-90C9-CD98-42EBD1C1C0AE}"/>
          </ac:picMkLst>
        </pc:picChg>
        <pc:picChg chg="add mod modCrop">
          <ac:chgData name="Michael Osborn" userId="87.ppeng.egnyte.com_tp_egnyte_plus" providerId="OAuth2" clId="{9D74699E-E723-4F3F-BE11-633716594607}" dt="2026-01-28T21:15:52.258" v="4221" actId="14100"/>
          <ac:picMkLst>
            <pc:docMk/>
            <pc:sldMk cId="4282126180" sldId="261"/>
            <ac:picMk id="25" creationId="{319DA8D4-EE8B-BFBD-417E-BA4318CEFFC7}"/>
          </ac:picMkLst>
        </pc:picChg>
        <pc:cxnChg chg="add del mod">
          <ac:chgData name="Michael Osborn" userId="87.ppeng.egnyte.com_tp_egnyte_plus" providerId="OAuth2" clId="{9D74699E-E723-4F3F-BE11-633716594607}" dt="2026-01-28T21:08:16.634" v="4182" actId="478"/>
          <ac:cxnSpMkLst>
            <pc:docMk/>
            <pc:sldMk cId="4282126180" sldId="261"/>
            <ac:cxnSpMk id="4" creationId="{86CAB7EC-6ADB-4541-5CCE-43D70A382591}"/>
          </ac:cxnSpMkLst>
        </pc:cxnChg>
        <pc:cxnChg chg="add del mod">
          <ac:chgData name="Michael Osborn" userId="87.ppeng.egnyte.com_tp_egnyte_plus" providerId="OAuth2" clId="{9D74699E-E723-4F3F-BE11-633716594607}" dt="2026-01-28T21:09:00.343" v="4189" actId="478"/>
          <ac:cxnSpMkLst>
            <pc:docMk/>
            <pc:sldMk cId="4282126180" sldId="261"/>
            <ac:cxnSpMk id="14" creationId="{119EF0A5-7D20-FEEA-4BC0-FD5BAE4C72AB}"/>
          </ac:cxnSpMkLst>
        </pc:cxnChg>
        <pc:cxnChg chg="add del mod">
          <ac:chgData name="Michael Osborn" userId="87.ppeng.egnyte.com_tp_egnyte_plus" providerId="OAuth2" clId="{9D74699E-E723-4F3F-BE11-633716594607}" dt="2026-01-28T21:09:22.822" v="4193" actId="478"/>
          <ac:cxnSpMkLst>
            <pc:docMk/>
            <pc:sldMk cId="4282126180" sldId="261"/>
            <ac:cxnSpMk id="20" creationId="{C6E24770-259E-3146-D8BC-D61FE9AC4AC9}"/>
          </ac:cxnSpMkLst>
        </pc:cxnChg>
      </pc:sldChg>
      <pc:sldChg chg="addSp delSp modSp mod">
        <pc:chgData name="Michael Osborn" userId="87.ppeng.egnyte.com_tp_egnyte_plus" providerId="OAuth2" clId="{9D74699E-E723-4F3F-BE11-633716594607}" dt="2026-01-23T23:32:28.839" v="3967" actId="20577"/>
        <pc:sldMkLst>
          <pc:docMk/>
          <pc:sldMk cId="3545681267" sldId="262"/>
        </pc:sldMkLst>
        <pc:spChg chg="add mod">
          <ac:chgData name="Michael Osborn" userId="87.ppeng.egnyte.com_tp_egnyte_plus" providerId="OAuth2" clId="{9D74699E-E723-4F3F-BE11-633716594607}" dt="2026-01-23T23:32:28.839" v="3967" actId="20577"/>
          <ac:spMkLst>
            <pc:docMk/>
            <pc:sldMk cId="3545681267" sldId="262"/>
            <ac:spMk id="5" creationId="{E7FDA07C-C7B5-E8C8-5EDB-4725F94F6891}"/>
          </ac:spMkLst>
        </pc:spChg>
      </pc:sldChg>
      <pc:sldChg chg="addSp delSp modSp mod">
        <pc:chgData name="Michael Osborn" userId="87.ppeng.egnyte.com_tp_egnyte_plus" providerId="OAuth2" clId="{9D74699E-E723-4F3F-BE11-633716594607}" dt="2026-01-28T21:20:02.810" v="4421" actId="20577"/>
        <pc:sldMkLst>
          <pc:docMk/>
          <pc:sldMk cId="2621087192" sldId="263"/>
        </pc:sldMkLst>
        <pc:spChg chg="mod">
          <ac:chgData name="Michael Osborn" userId="87.ppeng.egnyte.com_tp_egnyte_plus" providerId="OAuth2" clId="{9D74699E-E723-4F3F-BE11-633716594607}" dt="2026-01-19T21:55:58.823" v="1541" actId="20577"/>
          <ac:spMkLst>
            <pc:docMk/>
            <pc:sldMk cId="2621087192" sldId="263"/>
            <ac:spMk id="2" creationId="{3275FA4B-1988-6966-F407-EED2DD929879}"/>
          </ac:spMkLst>
        </pc:spChg>
        <pc:spChg chg="add mod">
          <ac:chgData name="Michael Osborn" userId="87.ppeng.egnyte.com_tp_egnyte_plus" providerId="OAuth2" clId="{9D74699E-E723-4F3F-BE11-633716594607}" dt="2026-01-28T21:20:02.810" v="4421" actId="20577"/>
          <ac:spMkLst>
            <pc:docMk/>
            <pc:sldMk cId="2621087192" sldId="263"/>
            <ac:spMk id="3" creationId="{3DCE3359-CC0B-E5A3-8591-401D726B03E6}"/>
          </ac:spMkLst>
        </pc:spChg>
      </pc:sldChg>
      <pc:sldChg chg="addSp delSp modSp mod">
        <pc:chgData name="Michael Osborn" userId="87.ppeng.egnyte.com_tp_egnyte_plus" providerId="OAuth2" clId="{9D74699E-E723-4F3F-BE11-633716594607}" dt="2026-01-23T23:52:22.363" v="4163" actId="1076"/>
        <pc:sldMkLst>
          <pc:docMk/>
          <pc:sldMk cId="3675223361" sldId="264"/>
        </pc:sldMkLst>
        <pc:spChg chg="mod">
          <ac:chgData name="Michael Osborn" userId="87.ppeng.egnyte.com_tp_egnyte_plus" providerId="OAuth2" clId="{9D74699E-E723-4F3F-BE11-633716594607}" dt="2026-01-19T21:39:59.001" v="147" actId="20577"/>
          <ac:spMkLst>
            <pc:docMk/>
            <pc:sldMk cId="3675223361" sldId="264"/>
            <ac:spMk id="2" creationId="{3275FA4B-1988-6966-F407-EED2DD929879}"/>
          </ac:spMkLst>
        </pc:spChg>
        <pc:spChg chg="add mod">
          <ac:chgData name="Michael Osborn" userId="87.ppeng.egnyte.com_tp_egnyte_plus" providerId="OAuth2" clId="{9D74699E-E723-4F3F-BE11-633716594607}" dt="2026-01-23T23:51:59.662" v="4159" actId="1076"/>
          <ac:spMkLst>
            <pc:docMk/>
            <pc:sldMk cId="3675223361" sldId="264"/>
            <ac:spMk id="9" creationId="{2950283D-FCBF-DF34-CB6D-8CA350742FE6}"/>
          </ac:spMkLst>
        </pc:spChg>
        <pc:spChg chg="add mod">
          <ac:chgData name="Michael Osborn" userId="87.ppeng.egnyte.com_tp_egnyte_plus" providerId="OAuth2" clId="{9D74699E-E723-4F3F-BE11-633716594607}" dt="2026-01-23T23:51:59.662" v="4159" actId="1076"/>
          <ac:spMkLst>
            <pc:docMk/>
            <pc:sldMk cId="3675223361" sldId="264"/>
            <ac:spMk id="11" creationId="{E3827FF9-519A-B668-1C69-994434694259}"/>
          </ac:spMkLst>
        </pc:spChg>
        <pc:graphicFrameChg chg="add mod modGraphic">
          <ac:chgData name="Michael Osborn" userId="87.ppeng.egnyte.com_tp_egnyte_plus" providerId="OAuth2" clId="{9D74699E-E723-4F3F-BE11-633716594607}" dt="2026-01-23T23:51:59.662" v="4159" actId="1076"/>
          <ac:graphicFrameMkLst>
            <pc:docMk/>
            <pc:sldMk cId="3675223361" sldId="264"/>
            <ac:graphicFrameMk id="3" creationId="{62BC55E3-84C9-1AD3-9C59-94516DF36BA4}"/>
          </ac:graphicFrameMkLst>
        </pc:graphicFrameChg>
        <pc:graphicFrameChg chg="add mod modGraphic">
          <ac:chgData name="Michael Osborn" userId="87.ppeng.egnyte.com_tp_egnyte_plus" providerId="OAuth2" clId="{9D74699E-E723-4F3F-BE11-633716594607}" dt="2026-01-23T23:52:22.363" v="4163" actId="1076"/>
          <ac:graphicFrameMkLst>
            <pc:docMk/>
            <pc:sldMk cId="3675223361" sldId="264"/>
            <ac:graphicFrameMk id="8" creationId="{583D06E5-5C7A-B623-6237-C1900D91C0C4}"/>
          </ac:graphicFrameMkLst>
        </pc:graphicFrameChg>
        <pc:graphicFrameChg chg="add mod modGraphic">
          <ac:chgData name="Michael Osborn" userId="87.ppeng.egnyte.com_tp_egnyte_plus" providerId="OAuth2" clId="{9D74699E-E723-4F3F-BE11-633716594607}" dt="2026-01-23T23:51:59.662" v="4159" actId="1076"/>
          <ac:graphicFrameMkLst>
            <pc:docMk/>
            <pc:sldMk cId="3675223361" sldId="264"/>
            <ac:graphicFrameMk id="10" creationId="{BDD4D13F-146B-90EA-70D3-ECBC9C2B2AD5}"/>
          </ac:graphicFrameMkLst>
        </pc:graphicFrameChg>
      </pc:sldChg>
      <pc:sldChg chg="modSp mod">
        <pc:chgData name="Michael Osborn" userId="87.ppeng.egnyte.com_tp_egnyte_plus" providerId="OAuth2" clId="{9D74699E-E723-4F3F-BE11-633716594607}" dt="2026-01-19T21:44:23.660" v="598" actId="20577"/>
        <pc:sldMkLst>
          <pc:docMk/>
          <pc:sldMk cId="344884618" sldId="266"/>
        </pc:sldMkLst>
        <pc:spChg chg="mod">
          <ac:chgData name="Michael Osborn" userId="87.ppeng.egnyte.com_tp_egnyte_plus" providerId="OAuth2" clId="{9D74699E-E723-4F3F-BE11-633716594607}" dt="2026-01-19T21:44:23.660" v="598" actId="20577"/>
          <ac:spMkLst>
            <pc:docMk/>
            <pc:sldMk cId="344884618" sldId="266"/>
            <ac:spMk id="5" creationId="{3F26327A-4C2F-D8AA-C0B5-633E1205EEB6}"/>
          </ac:spMkLst>
        </pc:spChg>
      </pc:sldChg>
      <pc:sldChg chg="modSp mod">
        <pc:chgData name="Michael Osborn" userId="87.ppeng.egnyte.com_tp_egnyte_plus" providerId="OAuth2" clId="{9D74699E-E723-4F3F-BE11-633716594607}" dt="2026-01-23T20:58:53.022" v="3238" actId="20577"/>
        <pc:sldMkLst>
          <pc:docMk/>
          <pc:sldMk cId="1227206176" sldId="267"/>
        </pc:sldMkLst>
        <pc:spChg chg="mod">
          <ac:chgData name="Michael Osborn" userId="87.ppeng.egnyte.com_tp_egnyte_plus" providerId="OAuth2" clId="{9D74699E-E723-4F3F-BE11-633716594607}" dt="2026-01-23T20:58:53.022" v="3238" actId="20577"/>
          <ac:spMkLst>
            <pc:docMk/>
            <pc:sldMk cId="1227206176" sldId="267"/>
            <ac:spMk id="5" creationId="{3F26327A-4C2F-D8AA-C0B5-633E1205EEB6}"/>
          </ac:spMkLst>
        </pc:spChg>
      </pc:sldChg>
      <pc:sldChg chg="modSp mod">
        <pc:chgData name="Michael Osborn" userId="87.ppeng.egnyte.com_tp_egnyte_plus" providerId="OAuth2" clId="{9D74699E-E723-4F3F-BE11-633716594607}" dt="2026-01-19T21:56:41.285" v="1631" actId="20577"/>
        <pc:sldMkLst>
          <pc:docMk/>
          <pc:sldMk cId="2112210853" sldId="272"/>
        </pc:sldMkLst>
        <pc:spChg chg="mod">
          <ac:chgData name="Michael Osborn" userId="87.ppeng.egnyte.com_tp_egnyte_plus" providerId="OAuth2" clId="{9D74699E-E723-4F3F-BE11-633716594607}" dt="2026-01-19T21:56:41.285" v="1631" actId="20577"/>
          <ac:spMkLst>
            <pc:docMk/>
            <pc:sldMk cId="2112210853" sldId="272"/>
            <ac:spMk id="7" creationId="{4E07C485-D682-A3EA-7152-79E42D6E93EF}"/>
          </ac:spMkLst>
        </pc:spChg>
      </pc:sldChg>
      <pc:sldChg chg="addSp delSp modSp add mod">
        <pc:chgData name="Michael Osborn" userId="87.ppeng.egnyte.com_tp_egnyte_plus" providerId="OAuth2" clId="{9D74699E-E723-4F3F-BE11-633716594607}" dt="2026-01-28T21:19:30.461" v="4379" actId="1035"/>
        <pc:sldMkLst>
          <pc:docMk/>
          <pc:sldMk cId="1522502711" sldId="273"/>
        </pc:sldMkLst>
        <pc:spChg chg="add mod">
          <ac:chgData name="Michael Osborn" userId="87.ppeng.egnyte.com_tp_egnyte_plus" providerId="OAuth2" clId="{9D74699E-E723-4F3F-BE11-633716594607}" dt="2026-01-28T21:19:30.461" v="4379" actId="1035"/>
          <ac:spMkLst>
            <pc:docMk/>
            <pc:sldMk cId="1522502711" sldId="273"/>
            <ac:spMk id="2" creationId="{08584FA7-9592-EC91-9C7E-E1DBFAF052B1}"/>
          </ac:spMkLst>
        </pc:spChg>
        <pc:spChg chg="mod">
          <ac:chgData name="Michael Osborn" userId="87.ppeng.egnyte.com_tp_egnyte_plus" providerId="OAuth2" clId="{9D74699E-E723-4F3F-BE11-633716594607}" dt="2026-01-23T20:40:38.912" v="2096" actId="1076"/>
          <ac:spMkLst>
            <pc:docMk/>
            <pc:sldMk cId="1522502711" sldId="273"/>
            <ac:spMk id="6" creationId="{D4A1C91F-BA87-7171-D13D-142AD9C7791C}"/>
          </ac:spMkLst>
        </pc:spChg>
        <pc:picChg chg="add mod">
          <ac:chgData name="Michael Osborn" userId="87.ppeng.egnyte.com_tp_egnyte_plus" providerId="OAuth2" clId="{9D74699E-E723-4F3F-BE11-633716594607}" dt="2026-01-23T20:44:01.136" v="2254" actId="1035"/>
          <ac:picMkLst>
            <pc:docMk/>
            <pc:sldMk cId="1522502711" sldId="273"/>
            <ac:picMk id="8" creationId="{A037A4B4-2BBC-AE2A-7B8E-20466354AEAE}"/>
          </ac:picMkLst>
        </pc:picChg>
      </pc:sldChg>
      <pc:sldChg chg="modSp add mod">
        <pc:chgData name="Michael Osborn" userId="87.ppeng.egnyte.com_tp_egnyte_plus" providerId="OAuth2" clId="{9D74699E-E723-4F3F-BE11-633716594607}" dt="2026-01-23T20:59:06.249" v="3240" actId="6549"/>
        <pc:sldMkLst>
          <pc:docMk/>
          <pc:sldMk cId="1965683989" sldId="274"/>
        </pc:sldMkLst>
        <pc:spChg chg="mod">
          <ac:chgData name="Michael Osborn" userId="87.ppeng.egnyte.com_tp_egnyte_plus" providerId="OAuth2" clId="{9D74699E-E723-4F3F-BE11-633716594607}" dt="2026-01-23T20:59:06.249" v="3240" actId="6549"/>
          <ac:spMkLst>
            <pc:docMk/>
            <pc:sldMk cId="1965683989" sldId="274"/>
            <ac:spMk id="5" creationId="{F4B98652-253A-13CA-BF12-183F192D20A3}"/>
          </ac:spMkLst>
        </pc:spChg>
      </pc:sldChg>
      <pc:sldChg chg="delSp modSp add mod">
        <pc:chgData name="Michael Osborn" userId="87.ppeng.egnyte.com_tp_egnyte_plus" providerId="OAuth2" clId="{9D74699E-E723-4F3F-BE11-633716594607}" dt="2026-01-23T23:53:35.672" v="4172" actId="1038"/>
        <pc:sldMkLst>
          <pc:docMk/>
          <pc:sldMk cId="903979050" sldId="275"/>
        </pc:sldMkLst>
        <pc:spChg chg="mod">
          <ac:chgData name="Michael Osborn" userId="87.ppeng.egnyte.com_tp_egnyte_plus" providerId="OAuth2" clId="{9D74699E-E723-4F3F-BE11-633716594607}" dt="2026-01-23T23:32:15.123" v="3960" actId="20577"/>
          <ac:spMkLst>
            <pc:docMk/>
            <pc:sldMk cId="903979050" sldId="275"/>
            <ac:spMk id="5" creationId="{F681A49A-BE77-53E7-5673-A309FE02C40D}"/>
          </ac:spMkLst>
        </pc:spChg>
        <pc:spChg chg="mod">
          <ac:chgData name="Michael Osborn" userId="87.ppeng.egnyte.com_tp_egnyte_plus" providerId="OAuth2" clId="{9D74699E-E723-4F3F-BE11-633716594607}" dt="2026-01-23T23:53:35.672" v="4172" actId="1038"/>
          <ac:spMkLst>
            <pc:docMk/>
            <pc:sldMk cId="903979050" sldId="275"/>
            <ac:spMk id="6" creationId="{80B71725-0889-F8EC-CB23-E1E138CED51D}"/>
          </ac:spMkLst>
        </pc:spChg>
        <pc:picChg chg="mod ord modCrop">
          <ac:chgData name="Michael Osborn" userId="87.ppeng.egnyte.com_tp_egnyte_plus" providerId="OAuth2" clId="{9D74699E-E723-4F3F-BE11-633716594607}" dt="2026-01-23T23:53:25.900" v="4166" actId="732"/>
          <ac:picMkLst>
            <pc:docMk/>
            <pc:sldMk cId="903979050" sldId="275"/>
            <ac:picMk id="4" creationId="{199EE964-8409-B02D-6402-D03C2D530CD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710F-9519-89DF-E26E-14B335207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04889-F040-4563-47C5-E70F2527B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C302A-7BA8-8581-3E64-CD3D3D7F28AC}"/>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5" name="Footer Placeholder 4">
            <a:extLst>
              <a:ext uri="{FF2B5EF4-FFF2-40B4-BE49-F238E27FC236}">
                <a16:creationId xmlns:a16="http://schemas.microsoft.com/office/drawing/2014/main" id="{430CF678-D336-9E15-B23F-9FB3F6280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53AC1-9EA6-CA74-5365-607046D00F0A}"/>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120742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4B52-7DDB-3937-4DA9-DACDB49D7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27947A-3D8A-2325-DFF6-09B45C16B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34796-D593-38C5-DD34-B003205F05D9}"/>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5" name="Footer Placeholder 4">
            <a:extLst>
              <a:ext uri="{FF2B5EF4-FFF2-40B4-BE49-F238E27FC236}">
                <a16:creationId xmlns:a16="http://schemas.microsoft.com/office/drawing/2014/main" id="{F9EF98AB-9B5F-2A03-87D4-60B842883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7D759-A8F8-62CA-7E57-1B755A37841D}"/>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14736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FC016-5BD0-4CC8-9236-C7DE75F96B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BFD2B-945B-873C-E0D7-D8AC95C07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C2BB8-1C9F-CB07-9454-01567D65EE54}"/>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5" name="Footer Placeholder 4">
            <a:extLst>
              <a:ext uri="{FF2B5EF4-FFF2-40B4-BE49-F238E27FC236}">
                <a16:creationId xmlns:a16="http://schemas.microsoft.com/office/drawing/2014/main" id="{4AD42AE3-0EB0-86D3-2998-B5BF4AA67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0ADC3-FB62-632D-3BB4-373BEEA47FFD}"/>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52139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FB80-2EE0-9939-F00A-E6D0A723D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51A9F-CAF4-470C-C1C3-EA227870B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4F73C-7A9F-ED4F-A77F-76A74A44B4DF}"/>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5" name="Footer Placeholder 4">
            <a:extLst>
              <a:ext uri="{FF2B5EF4-FFF2-40B4-BE49-F238E27FC236}">
                <a16:creationId xmlns:a16="http://schemas.microsoft.com/office/drawing/2014/main" id="{73D88853-9A5E-A4EE-40AF-06C6257ED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DD0E8-7A38-CD4F-AC9F-ABD0FA264457}"/>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349214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64EB-7434-991D-D96B-B19526449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06049-EEDE-8510-3513-07DD4519CE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FEDE4-B745-C3EE-2235-CE64900C4650}"/>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5" name="Footer Placeholder 4">
            <a:extLst>
              <a:ext uri="{FF2B5EF4-FFF2-40B4-BE49-F238E27FC236}">
                <a16:creationId xmlns:a16="http://schemas.microsoft.com/office/drawing/2014/main" id="{E7127280-1C11-B4C2-8AAD-7510A2410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AAFDE-7550-9030-B42B-04B981518E77}"/>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68871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B114-F21C-9728-EB96-25639F597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74891-DAE4-1844-1210-B59933A27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4DCB6-EE33-B67C-D55C-829D400D8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ABBEBD-C7C5-7441-3865-8409280F626B}"/>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6" name="Footer Placeholder 5">
            <a:extLst>
              <a:ext uri="{FF2B5EF4-FFF2-40B4-BE49-F238E27FC236}">
                <a16:creationId xmlns:a16="http://schemas.microsoft.com/office/drawing/2014/main" id="{172B5DB5-BA50-E623-8D8A-BF381D59E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31E33-F505-ECE5-0200-733427B67FB8}"/>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160038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726E-3144-DCB6-3833-B838FBE34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9EA216-006A-2D54-DD76-D6498A0E7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9180BF-BABE-51D1-15D3-1B1F0B7042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9D999-103A-02F4-8087-80B089EEE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9F5BB-D0AF-291A-C5B0-EC2B1A2681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7E10F-FBA1-BE9A-90CF-C8FA8F1FEC8D}"/>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8" name="Footer Placeholder 7">
            <a:extLst>
              <a:ext uri="{FF2B5EF4-FFF2-40B4-BE49-F238E27FC236}">
                <a16:creationId xmlns:a16="http://schemas.microsoft.com/office/drawing/2014/main" id="{0CA5654D-AA40-E2DA-BA61-6EECD2B442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DCD96-9135-370F-61C7-314FB8132F95}"/>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70227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B9FD-D62C-4CD9-C0F0-E1857FD8DC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D5E572-DBE1-70E8-B329-31B405087399}"/>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4" name="Footer Placeholder 3">
            <a:extLst>
              <a:ext uri="{FF2B5EF4-FFF2-40B4-BE49-F238E27FC236}">
                <a16:creationId xmlns:a16="http://schemas.microsoft.com/office/drawing/2014/main" id="{E0D07BB0-2BD3-D557-A261-69CD74A4D3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F5FE5C-829A-8D90-EEA8-17D939883B76}"/>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45441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D85CC-0F1C-379C-5D40-CF8D1A2C3032}"/>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3" name="Footer Placeholder 2">
            <a:extLst>
              <a:ext uri="{FF2B5EF4-FFF2-40B4-BE49-F238E27FC236}">
                <a16:creationId xmlns:a16="http://schemas.microsoft.com/office/drawing/2014/main" id="{A080D792-9CB4-F25F-775D-A7201ADC5D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73ADC6-3529-ABCD-89B1-4212259CB172}"/>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39899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D9D1-0179-4D90-F9F9-95C70FE99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734CAC-5932-60B0-E92C-DA5D27CD3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60B36-4543-C7BA-3D0A-AB756F818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E0A73-7DB1-23ED-FC77-B183D2A77881}"/>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6" name="Footer Placeholder 5">
            <a:extLst>
              <a:ext uri="{FF2B5EF4-FFF2-40B4-BE49-F238E27FC236}">
                <a16:creationId xmlns:a16="http://schemas.microsoft.com/office/drawing/2014/main" id="{74D8D6EA-0DF6-23F7-EBB4-30EF462B1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6BDA61-EAA3-CBC4-3CCE-69511491378C}"/>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272675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5C15-C483-1905-2EC5-F49AABF3F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40DB3-492F-C763-F57D-DF7A6F8B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83326C-190B-B595-866E-04113D06D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AA988B-9A32-5B5B-F710-1A031527D040}"/>
              </a:ext>
            </a:extLst>
          </p:cNvPr>
          <p:cNvSpPr>
            <a:spLocks noGrp="1"/>
          </p:cNvSpPr>
          <p:nvPr>
            <p:ph type="dt" sz="half" idx="10"/>
          </p:nvPr>
        </p:nvSpPr>
        <p:spPr/>
        <p:txBody>
          <a:bodyPr/>
          <a:lstStyle/>
          <a:p>
            <a:fld id="{2F40B5BD-B16A-4055-9018-A60BA0A11F3E}" type="datetimeFigureOut">
              <a:rPr lang="en-US" smtClean="0"/>
              <a:t>1/28/2026</a:t>
            </a:fld>
            <a:endParaRPr lang="en-US"/>
          </a:p>
        </p:txBody>
      </p:sp>
      <p:sp>
        <p:nvSpPr>
          <p:cNvPr id="6" name="Footer Placeholder 5">
            <a:extLst>
              <a:ext uri="{FF2B5EF4-FFF2-40B4-BE49-F238E27FC236}">
                <a16:creationId xmlns:a16="http://schemas.microsoft.com/office/drawing/2014/main" id="{BF8B8406-03D8-46E2-A968-4057876AF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E55D-FCC4-AC8B-2B3E-D2482FD68A56}"/>
              </a:ext>
            </a:extLst>
          </p:cNvPr>
          <p:cNvSpPr>
            <a:spLocks noGrp="1"/>
          </p:cNvSpPr>
          <p:nvPr>
            <p:ph type="sldNum" sz="quarter" idx="12"/>
          </p:nvPr>
        </p:nvSpPr>
        <p:spPr/>
        <p:txBody>
          <a:bodyPr/>
          <a:lstStyle/>
          <a:p>
            <a:fld id="{B0A16FE3-47E0-409E-8BFE-5E06F3D06FFE}" type="slidenum">
              <a:rPr lang="en-US" smtClean="0"/>
              <a:t>‹#›</a:t>
            </a:fld>
            <a:endParaRPr lang="en-US"/>
          </a:p>
        </p:txBody>
      </p:sp>
    </p:spTree>
    <p:extLst>
      <p:ext uri="{BB962C8B-B14F-4D97-AF65-F5344CB8AC3E}">
        <p14:creationId xmlns:p14="http://schemas.microsoft.com/office/powerpoint/2010/main" val="95398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3F72E3-7654-2BE9-DFA7-B9C0DC055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2E9003-113C-0ECE-CE31-8ED3DCB24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4628A-4EED-C59C-4099-B43D702B3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40B5BD-B16A-4055-9018-A60BA0A11F3E}" type="datetimeFigureOut">
              <a:rPr lang="en-US" smtClean="0"/>
              <a:t>1/28/2026</a:t>
            </a:fld>
            <a:endParaRPr lang="en-US"/>
          </a:p>
        </p:txBody>
      </p:sp>
      <p:sp>
        <p:nvSpPr>
          <p:cNvPr id="5" name="Footer Placeholder 4">
            <a:extLst>
              <a:ext uri="{FF2B5EF4-FFF2-40B4-BE49-F238E27FC236}">
                <a16:creationId xmlns:a16="http://schemas.microsoft.com/office/drawing/2014/main" id="{E2513D11-0A81-FB78-2896-529764C4F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E2C81C-9531-51C5-7B4D-A53942244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A16FE3-47E0-409E-8BFE-5E06F3D06FFE}" type="slidenum">
              <a:rPr lang="en-US" smtClean="0"/>
              <a:t>‹#›</a:t>
            </a:fld>
            <a:endParaRPr lang="en-US"/>
          </a:p>
        </p:txBody>
      </p:sp>
    </p:spTree>
    <p:extLst>
      <p:ext uri="{BB962C8B-B14F-4D97-AF65-F5344CB8AC3E}">
        <p14:creationId xmlns:p14="http://schemas.microsoft.com/office/powerpoint/2010/main" val="2053881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mosborn@ppen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resnocog.org/project/federal-transportation-improvement-program-ftip/"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F63B-D826-3DC0-0D3E-61A92F93F8BA}"/>
              </a:ext>
            </a:extLst>
          </p:cNvPr>
          <p:cNvSpPr>
            <a:spLocks noGrp="1"/>
          </p:cNvSpPr>
          <p:nvPr>
            <p:ph type="ctrTitle"/>
          </p:nvPr>
        </p:nvSpPr>
        <p:spPr>
          <a:xfrm>
            <a:off x="1567453" y="1069672"/>
            <a:ext cx="9293379" cy="812763"/>
          </a:xfrm>
        </p:spPr>
        <p:txBody>
          <a:bodyPr>
            <a:noAutofit/>
          </a:bodyPr>
          <a:lstStyle/>
          <a:p>
            <a:r>
              <a:rPr lang="en-US" sz="4800" dirty="0">
                <a:latin typeface="Cambria" panose="02040503050406030204" pitchFamily="18" charset="0"/>
                <a:ea typeface="Cambria" panose="02040503050406030204" pitchFamily="18" charset="0"/>
              </a:rPr>
              <a:t>5</a:t>
            </a:r>
            <a:r>
              <a:rPr lang="en-US" sz="4800" baseline="30000" dirty="0">
                <a:latin typeface="Cambria" panose="02040503050406030204" pitchFamily="18" charset="0"/>
                <a:ea typeface="Cambria" panose="02040503050406030204" pitchFamily="18" charset="0"/>
              </a:rPr>
              <a:t>th</a:t>
            </a:r>
            <a:r>
              <a:rPr lang="en-US" sz="4800" dirty="0">
                <a:latin typeface="Cambria" panose="02040503050406030204" pitchFamily="18" charset="0"/>
                <a:ea typeface="Cambria" panose="02040503050406030204" pitchFamily="18" charset="0"/>
              </a:rPr>
              <a:t> &amp; Quince Street Reconstruction</a:t>
            </a:r>
            <a:br>
              <a:rPr lang="en-US" sz="48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Federal Project No.: STPL-5285(027)</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FTIP: LSTMP604</a:t>
            </a:r>
          </a:p>
        </p:txBody>
      </p:sp>
      <p:sp>
        <p:nvSpPr>
          <p:cNvPr id="3" name="Subtitle 2">
            <a:extLst>
              <a:ext uri="{FF2B5EF4-FFF2-40B4-BE49-F238E27FC236}">
                <a16:creationId xmlns:a16="http://schemas.microsoft.com/office/drawing/2014/main" id="{E5BB0173-1A19-CBD5-0AA0-178EB5B831BB}"/>
              </a:ext>
            </a:extLst>
          </p:cNvPr>
          <p:cNvSpPr>
            <a:spLocks noGrp="1"/>
          </p:cNvSpPr>
          <p:nvPr>
            <p:ph type="subTitle" idx="1"/>
          </p:nvPr>
        </p:nvSpPr>
        <p:spPr>
          <a:xfrm>
            <a:off x="6509151" y="2466753"/>
            <a:ext cx="5553740" cy="2094614"/>
          </a:xfrm>
        </p:spPr>
        <p:txBody>
          <a:bodyPr>
            <a:normAutofit fontScale="92500" lnSpcReduction="20000"/>
          </a:bodyPr>
          <a:lstStyle/>
          <a:p>
            <a:pPr>
              <a:lnSpc>
                <a:spcPct val="130000"/>
              </a:lnSpc>
              <a:spcAft>
                <a:spcPts val="600"/>
              </a:spcAft>
            </a:pPr>
            <a:r>
              <a:rPr lang="en-US" b="1" i="0" u="none" strike="noStrike" baseline="0" dirty="0">
                <a:latin typeface="Cambria" panose="02040503050406030204" pitchFamily="18" charset="0"/>
                <a:ea typeface="Cambria" panose="02040503050406030204" pitchFamily="18" charset="0"/>
                <a:cs typeface="Tahoma" panose="020B0604030504040204" pitchFamily="34" charset="0"/>
              </a:rPr>
              <a:t>San Joaquin Valley                                             Project Level Conformity Group Presentation</a:t>
            </a:r>
          </a:p>
          <a:p>
            <a:endParaRPr lang="en-US" sz="2800" b="1" dirty="0">
              <a:latin typeface="Cambria" panose="02040503050406030204" pitchFamily="18" charset="0"/>
              <a:ea typeface="Cambria" panose="02040503050406030204" pitchFamily="18" charset="0"/>
              <a:cs typeface="Tahoma" panose="020B0604030504040204" pitchFamily="34" charset="0"/>
            </a:endParaRPr>
          </a:p>
          <a:p>
            <a:r>
              <a:rPr lang="en-US" sz="1900" i="1" dirty="0">
                <a:solidFill>
                  <a:srgbClr val="0000FF"/>
                </a:solidFill>
                <a:latin typeface="Cambria" panose="02040503050406030204" pitchFamily="18" charset="0"/>
                <a:ea typeface="Cambria" panose="02040503050406030204" pitchFamily="18" charset="0"/>
                <a:cs typeface="Tahoma" panose="020B0604030504040204" pitchFamily="34" charset="0"/>
              </a:rPr>
              <a:t>February 25, 2026</a:t>
            </a:r>
          </a:p>
        </p:txBody>
      </p:sp>
      <p:sp>
        <p:nvSpPr>
          <p:cNvPr id="9" name="TextBox 8">
            <a:extLst>
              <a:ext uri="{FF2B5EF4-FFF2-40B4-BE49-F238E27FC236}">
                <a16:creationId xmlns:a16="http://schemas.microsoft.com/office/drawing/2014/main" id="{F9ABD7CA-6858-3F92-3D29-6CBE25672988}"/>
              </a:ext>
            </a:extLst>
          </p:cNvPr>
          <p:cNvSpPr txBox="1"/>
          <p:nvPr/>
        </p:nvSpPr>
        <p:spPr>
          <a:xfrm>
            <a:off x="2468362" y="5783919"/>
            <a:ext cx="1898678" cy="369332"/>
          </a:xfrm>
          <a:prstGeom prst="rect">
            <a:avLst/>
          </a:prstGeom>
          <a:noFill/>
        </p:spPr>
        <p:txBody>
          <a:bodyPr wrap="square" rtlCol="0">
            <a:spAutoFit/>
          </a:bodyPr>
          <a:lstStyle/>
          <a:p>
            <a:r>
              <a:rPr lang="en-US" i="1" dirty="0">
                <a:latin typeface="Cambria" panose="02040503050406030204" pitchFamily="18" charset="0"/>
                <a:ea typeface="Cambria" panose="02040503050406030204" pitchFamily="18" charset="0"/>
                <a:cs typeface="Tahoma" panose="020B0604030504040204" pitchFamily="34" charset="0"/>
              </a:rPr>
              <a:t>Proposed Project</a:t>
            </a:r>
          </a:p>
        </p:txBody>
      </p:sp>
      <p:grpSp>
        <p:nvGrpSpPr>
          <p:cNvPr id="10" name="Group 9">
            <a:extLst>
              <a:ext uri="{FF2B5EF4-FFF2-40B4-BE49-F238E27FC236}">
                <a16:creationId xmlns:a16="http://schemas.microsoft.com/office/drawing/2014/main" id="{AF407305-3AFA-5FA0-8C4B-8073E6BA08D5}"/>
              </a:ext>
            </a:extLst>
          </p:cNvPr>
          <p:cNvGrpSpPr/>
          <p:nvPr/>
        </p:nvGrpSpPr>
        <p:grpSpPr>
          <a:xfrm>
            <a:off x="439479" y="6097796"/>
            <a:ext cx="6854823" cy="568325"/>
            <a:chOff x="0" y="0"/>
            <a:chExt cx="13268741" cy="1125941"/>
          </a:xfrm>
        </p:grpSpPr>
        <p:pic>
          <p:nvPicPr>
            <p:cNvPr id="11" name="Picture 10" descr="Logo, company name&#10;&#10;Description automatically generated">
              <a:extLst>
                <a:ext uri="{FF2B5EF4-FFF2-40B4-BE49-F238E27FC236}">
                  <a16:creationId xmlns:a16="http://schemas.microsoft.com/office/drawing/2014/main" id="{C22EEE63-143E-A257-E1FF-48050D9BE8D0}"/>
                </a:ext>
              </a:extLst>
            </p:cNvPr>
            <p:cNvPicPr>
              <a:picLocks noChangeAspect="1"/>
            </p:cNvPicPr>
            <p:nvPr/>
          </p:nvPicPr>
          <p:blipFill rotWithShape="1">
            <a:blip r:embed="rId2">
              <a:extLst>
                <a:ext uri="{28A0092B-C50C-407E-A947-70E740481C1C}">
                  <a14:useLocalDpi xmlns:a14="http://schemas.microsoft.com/office/drawing/2010/main" val="0"/>
                </a:ext>
              </a:extLst>
            </a:blip>
            <a:srcRect l="4582" t="4849" r="9612" b="10870"/>
            <a:stretch/>
          </p:blipFill>
          <p:spPr>
            <a:xfrm>
              <a:off x="0" y="109866"/>
              <a:ext cx="1073427" cy="906209"/>
            </a:xfrm>
            <a:prstGeom prst="rect">
              <a:avLst/>
            </a:prstGeom>
          </p:spPr>
        </p:pic>
        <p:pic>
          <p:nvPicPr>
            <p:cNvPr id="12" name="Picture 11" descr="Logo&#10;&#10;Description automatically generated">
              <a:extLst>
                <a:ext uri="{FF2B5EF4-FFF2-40B4-BE49-F238E27FC236}">
                  <a16:creationId xmlns:a16="http://schemas.microsoft.com/office/drawing/2014/main" id="{56EE2FC8-47D3-7ADA-A9DB-9A056A6E2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922" y="338845"/>
              <a:ext cx="1825310" cy="448251"/>
            </a:xfrm>
            <a:prstGeom prst="rect">
              <a:avLst/>
            </a:prstGeom>
          </p:spPr>
        </p:pic>
        <p:pic>
          <p:nvPicPr>
            <p:cNvPr id="13" name="Picture 12" descr="Logo, company name&#10;&#10;Description automatically generated">
              <a:extLst>
                <a:ext uri="{FF2B5EF4-FFF2-40B4-BE49-F238E27FC236}">
                  <a16:creationId xmlns:a16="http://schemas.microsoft.com/office/drawing/2014/main" id="{5781CAD5-2AD8-CF4F-F64D-73CC6A601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727" y="248070"/>
              <a:ext cx="2276386" cy="629800"/>
            </a:xfrm>
            <a:prstGeom prst="rect">
              <a:avLst/>
            </a:prstGeom>
          </p:spPr>
        </p:pic>
        <p:pic>
          <p:nvPicPr>
            <p:cNvPr id="14" name="Picture 13" descr="Logo&#10;&#10;Description automatically generated">
              <a:extLst>
                <a:ext uri="{FF2B5EF4-FFF2-40B4-BE49-F238E27FC236}">
                  <a16:creationId xmlns:a16="http://schemas.microsoft.com/office/drawing/2014/main" id="{07362093-0430-1CA6-F29E-4C39EF0C57E1}"/>
                </a:ext>
              </a:extLst>
            </p:cNvPr>
            <p:cNvPicPr>
              <a:picLocks noChangeAspect="1"/>
            </p:cNvPicPr>
            <p:nvPr/>
          </p:nvPicPr>
          <p:blipFill rotWithShape="1">
            <a:blip r:embed="rId5">
              <a:extLst>
                <a:ext uri="{28A0092B-C50C-407E-A947-70E740481C1C}">
                  <a14:useLocalDpi xmlns:a14="http://schemas.microsoft.com/office/drawing/2010/main" val="0"/>
                </a:ext>
              </a:extLst>
            </a:blip>
            <a:srcRect b="-385"/>
            <a:stretch/>
          </p:blipFill>
          <p:spPr>
            <a:xfrm>
              <a:off x="5571479" y="225229"/>
              <a:ext cx="1774876" cy="675483"/>
            </a:xfrm>
            <a:prstGeom prst="rect">
              <a:avLst/>
            </a:prstGeom>
          </p:spPr>
        </p:pic>
        <p:pic>
          <p:nvPicPr>
            <p:cNvPr id="15" name="Picture 14" descr="Logo&#10;&#10;Description automatically generated with low confidence">
              <a:extLst>
                <a:ext uri="{FF2B5EF4-FFF2-40B4-BE49-F238E27FC236}">
                  <a16:creationId xmlns:a16="http://schemas.microsoft.com/office/drawing/2014/main" id="{D778B0B1-F553-B37F-2B01-EC73522396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709" y="303510"/>
              <a:ext cx="1875615" cy="518920"/>
            </a:xfrm>
            <a:prstGeom prst="rect">
              <a:avLst/>
            </a:prstGeom>
          </p:spPr>
        </p:pic>
        <p:pic>
          <p:nvPicPr>
            <p:cNvPr id="16" name="Picture 15" descr="Logo, company name&#10;&#10;Description automatically generated">
              <a:extLst>
                <a:ext uri="{FF2B5EF4-FFF2-40B4-BE49-F238E27FC236}">
                  <a16:creationId xmlns:a16="http://schemas.microsoft.com/office/drawing/2014/main" id="{3CF6D32D-1D72-9BBA-582B-CDFDEC019D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5721" y="0"/>
              <a:ext cx="1691988" cy="1125941"/>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E36698B6-815B-A148-E123-7507AA53FE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84875" y="59141"/>
              <a:ext cx="983866" cy="979493"/>
            </a:xfrm>
            <a:prstGeom prst="rect">
              <a:avLst/>
            </a:prstGeom>
          </p:spPr>
        </p:pic>
        <p:pic>
          <p:nvPicPr>
            <p:cNvPr id="18" name="Picture 17" descr="Logo, company name&#10;&#10;Description automatically generated">
              <a:extLst>
                <a:ext uri="{FF2B5EF4-FFF2-40B4-BE49-F238E27FC236}">
                  <a16:creationId xmlns:a16="http://schemas.microsoft.com/office/drawing/2014/main" id="{2AED9132-8FEE-0AC2-ABB4-456B8E5FA9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13008" y="134223"/>
              <a:ext cx="1071866" cy="857493"/>
            </a:xfrm>
            <a:prstGeom prst="rect">
              <a:avLst/>
            </a:prstGeom>
          </p:spPr>
        </p:pic>
      </p:grpSp>
      <p:pic>
        <p:nvPicPr>
          <p:cNvPr id="6" name="Picture 5" descr="A logo with two fruits&#10;&#10;AI-generated content may be incorrect.">
            <a:extLst>
              <a:ext uri="{FF2B5EF4-FFF2-40B4-BE49-F238E27FC236}">
                <a16:creationId xmlns:a16="http://schemas.microsoft.com/office/drawing/2014/main" id="{30B947AD-734F-B39F-E003-18F345B4B9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7139" y="4794770"/>
            <a:ext cx="1797764" cy="1746136"/>
          </a:xfrm>
          <a:prstGeom prst="rect">
            <a:avLst/>
          </a:prstGeom>
        </p:spPr>
      </p:pic>
      <p:pic>
        <p:nvPicPr>
          <p:cNvPr id="24" name="Picture 23" descr="A blueprint of a road junction&#10;&#10;AI-generated content may be incorrect.">
            <a:extLst>
              <a:ext uri="{FF2B5EF4-FFF2-40B4-BE49-F238E27FC236}">
                <a16:creationId xmlns:a16="http://schemas.microsoft.com/office/drawing/2014/main" id="{F2ED94FE-DA17-EDB9-E29C-043263669B81}"/>
              </a:ext>
            </a:extLst>
          </p:cNvPr>
          <p:cNvPicPr>
            <a:picLocks noChangeAspect="1"/>
          </p:cNvPicPr>
          <p:nvPr/>
        </p:nvPicPr>
        <p:blipFill>
          <a:blip r:embed="rId11"/>
          <a:stretch>
            <a:fillRect/>
          </a:stretch>
        </p:blipFill>
        <p:spPr>
          <a:xfrm>
            <a:off x="672565" y="1984406"/>
            <a:ext cx="5290167" cy="3722914"/>
          </a:xfrm>
          <a:prstGeom prst="rect">
            <a:avLst/>
          </a:prstGeom>
        </p:spPr>
      </p:pic>
    </p:spTree>
    <p:extLst>
      <p:ext uri="{BB962C8B-B14F-4D97-AF65-F5344CB8AC3E}">
        <p14:creationId xmlns:p14="http://schemas.microsoft.com/office/powerpoint/2010/main" val="69992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3570-337A-83D3-172C-A456C415909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99EE964-8409-B02D-6402-D03C2D530CD8}"/>
              </a:ext>
            </a:extLst>
          </p:cNvPr>
          <p:cNvPicPr>
            <a:picLocks noChangeAspect="1"/>
          </p:cNvPicPr>
          <p:nvPr/>
        </p:nvPicPr>
        <p:blipFill>
          <a:blip r:embed="rId2"/>
          <a:srcRect l="64720"/>
          <a:stretch>
            <a:fillRect/>
          </a:stretch>
        </p:blipFill>
        <p:spPr>
          <a:xfrm>
            <a:off x="8631534" y="1841136"/>
            <a:ext cx="3560466" cy="5016864"/>
          </a:xfrm>
          <a:prstGeom prst="rect">
            <a:avLst/>
          </a:prstGeom>
        </p:spPr>
      </p:pic>
      <p:sp>
        <p:nvSpPr>
          <p:cNvPr id="2" name="Title 1">
            <a:extLst>
              <a:ext uri="{FF2B5EF4-FFF2-40B4-BE49-F238E27FC236}">
                <a16:creationId xmlns:a16="http://schemas.microsoft.com/office/drawing/2014/main" id="{C063D5D7-B6F5-6F74-D844-7061C1102FDB}"/>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Traffic Data &amp; Findings</a:t>
            </a:r>
          </a:p>
        </p:txBody>
      </p:sp>
      <p:sp>
        <p:nvSpPr>
          <p:cNvPr id="5" name="TextBox 4">
            <a:extLst>
              <a:ext uri="{FF2B5EF4-FFF2-40B4-BE49-F238E27FC236}">
                <a16:creationId xmlns:a16="http://schemas.microsoft.com/office/drawing/2014/main" id="{F681A49A-BE77-53E7-5673-A309FE02C40D}"/>
              </a:ext>
            </a:extLst>
          </p:cNvPr>
          <p:cNvSpPr txBox="1"/>
          <p:nvPr/>
        </p:nvSpPr>
        <p:spPr>
          <a:xfrm>
            <a:off x="500742" y="1841136"/>
            <a:ext cx="8130792" cy="3662541"/>
          </a:xfrm>
          <a:prstGeom prst="rect">
            <a:avLst/>
          </a:prstGeom>
          <a:solidFill>
            <a:schemeClr val="bg1"/>
          </a:solidFill>
        </p:spPr>
        <p:txBody>
          <a:bodyPr wrap="square">
            <a:spAutoFit/>
          </a:bodyPr>
          <a:lstStyle/>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This is a Non-Capacity Adding project</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No change to AADT between build/no-build</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Only a realignment with new right turn lane onto NB SR 33</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AADT increase over 20 years is due to population growth, not project</a:t>
            </a:r>
          </a:p>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No intersecting roads or surrounding land use will be impacted post construction</a:t>
            </a:r>
          </a:p>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Trucks are not allowed on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Street</a:t>
            </a:r>
          </a:p>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Traffic on Intersecting SR 33/Derrick Avenue does not change</a:t>
            </a:r>
          </a:p>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No impacts to adjacent streets or </a:t>
            </a:r>
            <a:r>
              <a:rPr lang="en-US" dirty="0" err="1">
                <a:latin typeface="Cambria" panose="02040503050406030204" pitchFamily="18" charset="0"/>
                <a:ea typeface="Cambria" panose="02040503050406030204" pitchFamily="18" charset="0"/>
              </a:rPr>
              <a:t>landuses</a:t>
            </a:r>
            <a:r>
              <a:rPr lang="en-US" dirty="0">
                <a:latin typeface="Cambria" panose="02040503050406030204" pitchFamily="18" charset="0"/>
                <a:ea typeface="Cambria" panose="02040503050406030204" pitchFamily="18" charset="0"/>
              </a:rPr>
              <a:t>.</a:t>
            </a:r>
          </a:p>
        </p:txBody>
      </p:sp>
      <p:sp>
        <p:nvSpPr>
          <p:cNvPr id="6" name="Oval 5">
            <a:extLst>
              <a:ext uri="{FF2B5EF4-FFF2-40B4-BE49-F238E27FC236}">
                <a16:creationId xmlns:a16="http://schemas.microsoft.com/office/drawing/2014/main" id="{80B71725-0889-F8EC-CB23-E1E138CED51D}"/>
              </a:ext>
            </a:extLst>
          </p:cNvPr>
          <p:cNvSpPr/>
          <p:nvPr/>
        </p:nvSpPr>
        <p:spPr>
          <a:xfrm>
            <a:off x="11173047" y="2231782"/>
            <a:ext cx="578498" cy="709126"/>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90397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 Schedule</a:t>
            </a:r>
          </a:p>
        </p:txBody>
      </p:sp>
      <p:sp>
        <p:nvSpPr>
          <p:cNvPr id="5" name="TextBox 4">
            <a:extLst>
              <a:ext uri="{FF2B5EF4-FFF2-40B4-BE49-F238E27FC236}">
                <a16:creationId xmlns:a16="http://schemas.microsoft.com/office/drawing/2014/main" id="{3F26327A-4C2F-D8AA-C0B5-633E1205EEB6}"/>
              </a:ext>
            </a:extLst>
          </p:cNvPr>
          <p:cNvSpPr txBox="1"/>
          <p:nvPr/>
        </p:nvSpPr>
        <p:spPr>
          <a:xfrm>
            <a:off x="996802" y="2553518"/>
            <a:ext cx="10198396"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PSE (design) ………………………….. Complete</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ROW Certification ………………….. Complete</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NEPA Clearance ……………………… pending IAC</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Bid Advertisement …………………. Spring 2026</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Construction ………………………….. Summer 2026</a:t>
            </a:r>
          </a:p>
        </p:txBody>
      </p:sp>
    </p:spTree>
    <p:extLst>
      <p:ext uri="{BB962C8B-B14F-4D97-AF65-F5344CB8AC3E}">
        <p14:creationId xmlns:p14="http://schemas.microsoft.com/office/powerpoint/2010/main" val="34488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Project-level Conformity Conclusion</a:t>
            </a:r>
          </a:p>
        </p:txBody>
      </p:sp>
      <p:sp>
        <p:nvSpPr>
          <p:cNvPr id="5" name="TextBox 4">
            <a:extLst>
              <a:ext uri="{FF2B5EF4-FFF2-40B4-BE49-F238E27FC236}">
                <a16:creationId xmlns:a16="http://schemas.microsoft.com/office/drawing/2014/main" id="{3F26327A-4C2F-D8AA-C0B5-633E1205EEB6}"/>
              </a:ext>
            </a:extLst>
          </p:cNvPr>
          <p:cNvSpPr txBox="1"/>
          <p:nvPr/>
        </p:nvSpPr>
        <p:spPr>
          <a:xfrm>
            <a:off x="996802" y="1489828"/>
            <a:ext cx="10198396" cy="286232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cs typeface="Tahoma" panose="020B0604030504040204" pitchFamily="34" charset="0"/>
              </a:rPr>
              <a:t>This project does </a:t>
            </a:r>
            <a:r>
              <a:rPr lang="en-US" u="sng" dirty="0">
                <a:latin typeface="Cambria" panose="02040503050406030204" pitchFamily="18" charset="0"/>
                <a:ea typeface="Cambria" panose="02040503050406030204" pitchFamily="18" charset="0"/>
                <a:cs typeface="Tahoma" panose="020B0604030504040204" pitchFamily="34" charset="0"/>
              </a:rPr>
              <a:t>not</a:t>
            </a:r>
            <a:r>
              <a:rPr lang="en-US" dirty="0">
                <a:latin typeface="Cambria" panose="02040503050406030204" pitchFamily="18" charset="0"/>
                <a:ea typeface="Cambria" panose="02040503050406030204" pitchFamily="18" charset="0"/>
                <a:cs typeface="Tahoma" panose="020B0604030504040204" pitchFamily="34" charset="0"/>
              </a:rPr>
              <a:t> meet the criteria for not being a “project of air quality concern” (POAQC) as is it not:</a:t>
            </a:r>
          </a:p>
          <a:p>
            <a:pPr marL="400050" indent="-400050">
              <a:buFont typeface="+mj-lt"/>
              <a:buAutoNum type="romanLcPeriod"/>
            </a:pPr>
            <a:r>
              <a:rPr lang="en-US" dirty="0">
                <a:latin typeface="Cambria" panose="02040503050406030204" pitchFamily="18" charset="0"/>
                <a:ea typeface="Cambria" panose="02040503050406030204" pitchFamily="18" charset="0"/>
                <a:cs typeface="Tahoma" panose="020B0604030504040204" pitchFamily="34" charset="0"/>
              </a:rPr>
              <a:t>A new highway project with a significant number of diesel vehicles or an expanded highway project with a significant increase in the number of diesel vehicles.</a:t>
            </a:r>
          </a:p>
          <a:p>
            <a:pPr marL="400050" indent="-400050">
              <a:buFont typeface="+mj-lt"/>
              <a:buAutoNum type="romanLcPeriod"/>
            </a:pPr>
            <a:r>
              <a:rPr lang="en-US" dirty="0">
                <a:latin typeface="Cambria" panose="02040503050406030204" pitchFamily="18" charset="0"/>
                <a:ea typeface="Cambria" panose="02040503050406030204" pitchFamily="18" charset="0"/>
                <a:cs typeface="Tahoma" panose="020B0604030504040204" pitchFamily="34" charset="0"/>
              </a:rPr>
              <a:t>A project that affects or changes a LOS D/E/F intersection with a significant number of diesel vehicles</a:t>
            </a:r>
          </a:p>
          <a:p>
            <a:pPr marL="400050" indent="-400050">
              <a:buFont typeface="+mj-lt"/>
              <a:buAutoNum type="romanLcPeriod"/>
            </a:pPr>
            <a:r>
              <a:rPr lang="en-US" dirty="0">
                <a:latin typeface="Cambria" panose="02040503050406030204" pitchFamily="18" charset="0"/>
                <a:ea typeface="Cambria" panose="02040503050406030204" pitchFamily="18" charset="0"/>
                <a:cs typeface="Tahoma" panose="020B0604030504040204" pitchFamily="34" charset="0"/>
              </a:rPr>
              <a:t>A new bus or rail terminal or transfer point</a:t>
            </a:r>
          </a:p>
          <a:p>
            <a:pPr marL="400050" indent="-400050">
              <a:buFont typeface="+mj-lt"/>
              <a:buAutoNum type="romanLcPeriod"/>
            </a:pPr>
            <a:r>
              <a:rPr lang="en-US" dirty="0">
                <a:latin typeface="Cambria" panose="02040503050406030204" pitchFamily="18" charset="0"/>
                <a:ea typeface="Cambria" panose="02040503050406030204" pitchFamily="18" charset="0"/>
                <a:cs typeface="Tahoma" panose="020B0604030504040204" pitchFamily="34" charset="0"/>
              </a:rPr>
              <a:t>An expansion to a bus and rail terminal or transfer point</a:t>
            </a:r>
          </a:p>
          <a:p>
            <a:pPr marL="400050" indent="-400050">
              <a:buFont typeface="+mj-lt"/>
              <a:buAutoNum type="romanLcPeriod"/>
            </a:pPr>
            <a:r>
              <a:rPr lang="en-US" dirty="0">
                <a:latin typeface="Cambria" panose="02040503050406030204" pitchFamily="18" charset="0"/>
                <a:ea typeface="Cambria" panose="02040503050406030204" pitchFamily="18" charset="0"/>
                <a:cs typeface="Tahoma" panose="020B0604030504040204" pitchFamily="34" charset="0"/>
              </a:rPr>
              <a:t>In or affecting locations, areas, or categories of sites identified as sites of violation or possible violation</a:t>
            </a:r>
          </a:p>
        </p:txBody>
      </p:sp>
    </p:spTree>
    <p:extLst>
      <p:ext uri="{BB962C8B-B14F-4D97-AF65-F5344CB8AC3E}">
        <p14:creationId xmlns:p14="http://schemas.microsoft.com/office/powerpoint/2010/main" val="122720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EAF8-89BA-A19E-6D8F-4D007C54B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72DD8-2A68-FB69-29BC-D37C6A2DB958}"/>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Project-level Conformity Conclusion</a:t>
            </a:r>
          </a:p>
        </p:txBody>
      </p:sp>
      <p:sp>
        <p:nvSpPr>
          <p:cNvPr id="5" name="TextBox 4">
            <a:extLst>
              <a:ext uri="{FF2B5EF4-FFF2-40B4-BE49-F238E27FC236}">
                <a16:creationId xmlns:a16="http://schemas.microsoft.com/office/drawing/2014/main" id="{F4B98652-253A-13CA-BF12-183F192D20A3}"/>
              </a:ext>
            </a:extLst>
          </p:cNvPr>
          <p:cNvSpPr txBox="1"/>
          <p:nvPr/>
        </p:nvSpPr>
        <p:spPr>
          <a:xfrm>
            <a:off x="996802" y="1489828"/>
            <a:ext cx="10198396" cy="4247317"/>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cs typeface="Tahoma" panose="020B0604030504040204" pitchFamily="34" charset="0"/>
              </a:rPr>
              <a:t>Project does not meet the criteria for a POAQC as defined in the final rule by 40 CFR 93.123(b)(1). The project is listed as one of the non-exempt project examples that are not a local air quality concern under 40 CFR 93.123(b)(1)(i) and (ii) stated as:</a:t>
            </a:r>
          </a:p>
          <a:p>
            <a:pPr lvl="1"/>
            <a:r>
              <a:rPr lang="en-US" dirty="0">
                <a:latin typeface="Cambria" panose="02040503050406030204" pitchFamily="18" charset="0"/>
                <a:ea typeface="Cambria" panose="02040503050406030204" pitchFamily="18" charset="0"/>
                <a:cs typeface="Tahoma" panose="020B0604030504040204" pitchFamily="34" charset="0"/>
              </a:rPr>
              <a:t>“Intersection channelization projects, traffic circles or roundabouts, intersection signalization projects at individual intersections, and interchange reconfiguration projects that are designed to improve traffic flow and vehicle speeds, and do not involve any increases in idling. Thus, they would be expected to have a neutral or positive influence on PM emissions”</a:t>
            </a:r>
          </a:p>
          <a:p>
            <a:endParaRPr lang="en-US" dirty="0">
              <a:latin typeface="Cambria" panose="02040503050406030204" pitchFamily="18" charset="0"/>
              <a:ea typeface="Cambria" panose="02040503050406030204" pitchFamily="18" charset="0"/>
              <a:cs typeface="Tahoma" panose="020B0604030504040204" pitchFamily="34" charset="0"/>
            </a:endParaRPr>
          </a:p>
          <a:p>
            <a:r>
              <a:rPr lang="en-US" dirty="0">
                <a:latin typeface="Cambria" panose="02040503050406030204" pitchFamily="18" charset="0"/>
                <a:ea typeface="Cambria" panose="02040503050406030204" pitchFamily="18" charset="0"/>
                <a:cs typeface="Tahoma" panose="020B0604030504040204" pitchFamily="34" charset="0"/>
              </a:rPr>
              <a:t>Additional reasons why the project is not a POAQC are:</a:t>
            </a: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Project with increase visibility of motorists turning onto SR 33 from 5</a:t>
            </a:r>
            <a:r>
              <a:rPr lang="en-US" baseline="30000" dirty="0">
                <a:latin typeface="Cambria" panose="02040503050406030204" pitchFamily="18" charset="0"/>
                <a:ea typeface="Cambria" panose="02040503050406030204" pitchFamily="18" charset="0"/>
                <a:cs typeface="Tahoma" panose="020B0604030504040204" pitchFamily="34" charset="0"/>
              </a:rPr>
              <a:t>th</a:t>
            </a:r>
            <a:r>
              <a:rPr lang="en-US" dirty="0">
                <a:latin typeface="Cambria" panose="02040503050406030204" pitchFamily="18" charset="0"/>
                <a:ea typeface="Cambria" panose="02040503050406030204" pitchFamily="18" charset="0"/>
                <a:cs typeface="Tahoma" panose="020B0604030504040204" pitchFamily="34" charset="0"/>
              </a:rPr>
              <a:t> Street which will improve safety and reduce idle time at intersection.</a:t>
            </a: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Project will not increase AADT in the build vs. no-build scenarios. Increase in AADT is the result of population growth and not this project.</a:t>
            </a: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cs typeface="Tahoma" panose="020B0604030504040204" pitchFamily="34" charset="0"/>
              </a:rPr>
              <a:t>Trucks are not allowed on 5</a:t>
            </a:r>
            <a:r>
              <a:rPr lang="en-US" baseline="30000" dirty="0">
                <a:latin typeface="Cambria" panose="02040503050406030204" pitchFamily="18" charset="0"/>
                <a:ea typeface="Cambria" panose="02040503050406030204" pitchFamily="18" charset="0"/>
                <a:cs typeface="Tahoma" panose="020B0604030504040204" pitchFamily="34" charset="0"/>
              </a:rPr>
              <a:t>th</a:t>
            </a:r>
            <a:r>
              <a:rPr lang="en-US" dirty="0">
                <a:latin typeface="Cambria" panose="02040503050406030204" pitchFamily="18" charset="0"/>
                <a:ea typeface="Cambria" panose="02040503050406030204" pitchFamily="18" charset="0"/>
                <a:cs typeface="Tahoma" panose="020B0604030504040204" pitchFamily="34" charset="0"/>
              </a:rPr>
              <a:t> Street.</a:t>
            </a:r>
          </a:p>
          <a:p>
            <a:endParaRPr lang="en-US" dirty="0">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196568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9D8-8D1E-C89A-D684-1FAF9AC0693A}"/>
              </a:ext>
            </a:extLst>
          </p:cNvPr>
          <p:cNvSpPr>
            <a:spLocks noGrp="1"/>
          </p:cNvSpPr>
          <p:nvPr>
            <p:ph type="title"/>
          </p:nvPr>
        </p:nvSpPr>
        <p:spPr>
          <a:xfrm>
            <a:off x="4608770" y="2268733"/>
            <a:ext cx="2974460" cy="1325563"/>
          </a:xfrm>
        </p:spPr>
        <p:txBody>
          <a:bodyPr/>
          <a:lstStyle/>
          <a:p>
            <a:r>
              <a:rPr lang="en-US" dirty="0">
                <a:latin typeface="Cambria" panose="02040503050406030204" pitchFamily="18" charset="0"/>
                <a:ea typeface="Cambria" panose="02040503050406030204" pitchFamily="18" charset="0"/>
              </a:rPr>
              <a:t>Questions?</a:t>
            </a:r>
          </a:p>
        </p:txBody>
      </p:sp>
      <p:sp>
        <p:nvSpPr>
          <p:cNvPr id="4" name="Title 1">
            <a:extLst>
              <a:ext uri="{FF2B5EF4-FFF2-40B4-BE49-F238E27FC236}">
                <a16:creationId xmlns:a16="http://schemas.microsoft.com/office/drawing/2014/main" id="{CD6A926C-DE12-9AD4-A847-A3B9884AF058}"/>
              </a:ext>
            </a:extLst>
          </p:cNvPr>
          <p:cNvSpPr txBox="1">
            <a:spLocks/>
          </p:cNvSpPr>
          <p:nvPr/>
        </p:nvSpPr>
        <p:spPr>
          <a:xfrm>
            <a:off x="976422" y="2967334"/>
            <a:ext cx="5318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rgbClr val="0000FF"/>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E07C485-D682-A3EA-7152-79E42D6E93EF}"/>
              </a:ext>
            </a:extLst>
          </p:cNvPr>
          <p:cNvSpPr txBox="1"/>
          <p:nvPr/>
        </p:nvSpPr>
        <p:spPr>
          <a:xfrm>
            <a:off x="3192425" y="4212725"/>
            <a:ext cx="5807150" cy="2062103"/>
          </a:xfrm>
          <a:prstGeom prst="rect">
            <a:avLst/>
          </a:prstGeom>
          <a:noFill/>
        </p:spPr>
        <p:txBody>
          <a:bodyPr wrap="square">
            <a:spAutoFit/>
          </a:bodyPr>
          <a:lstStyle/>
          <a:p>
            <a:pPr algn="l">
              <a:spcAft>
                <a:spcPts val="600"/>
              </a:spcAft>
            </a:pPr>
            <a:endParaRPr lang="en-US" sz="2000" b="0" i="0" u="none" strike="noStrike" baseline="0" dirty="0">
              <a:latin typeface="Cambria" panose="02040503050406030204" pitchFamily="18" charset="0"/>
              <a:ea typeface="Cambria" panose="02040503050406030204" pitchFamily="18" charset="0"/>
            </a:endParaRPr>
          </a:p>
          <a:p>
            <a:pPr algn="ctr">
              <a:spcAft>
                <a:spcPts val="600"/>
              </a:spcAft>
            </a:pPr>
            <a:r>
              <a:rPr lang="en-US" sz="2400" u="sng" dirty="0">
                <a:latin typeface="Cambria" panose="02040503050406030204" pitchFamily="18" charset="0"/>
                <a:ea typeface="Cambria" panose="02040503050406030204" pitchFamily="18" charset="0"/>
              </a:rPr>
              <a:t>Contact Information</a:t>
            </a:r>
          </a:p>
          <a:p>
            <a:pPr algn="ctr"/>
            <a:r>
              <a:rPr lang="en-US" dirty="0">
                <a:latin typeface="Cambria" panose="02040503050406030204" pitchFamily="18" charset="0"/>
                <a:ea typeface="Cambria" panose="02040503050406030204" pitchFamily="18" charset="0"/>
                <a:cs typeface="Tahoma" panose="020B0604030504040204" pitchFamily="34" charset="0"/>
              </a:rPr>
              <a:t>Michael Osborn, City Engineer</a:t>
            </a:r>
          </a:p>
          <a:p>
            <a:pPr algn="ctr"/>
            <a:r>
              <a:rPr lang="en-US" dirty="0">
                <a:latin typeface="Cambria" panose="02040503050406030204" pitchFamily="18" charset="0"/>
                <a:ea typeface="Cambria" panose="02040503050406030204" pitchFamily="18" charset="0"/>
                <a:cs typeface="Tahoma" panose="020B0604030504040204" pitchFamily="34" charset="0"/>
              </a:rPr>
              <a:t>559-449-2700</a:t>
            </a:r>
          </a:p>
          <a:p>
            <a:pPr algn="ctr"/>
            <a:r>
              <a:rPr lang="en-US" dirty="0">
                <a:latin typeface="Cambria" panose="02040503050406030204" pitchFamily="18" charset="0"/>
                <a:ea typeface="Cambria" panose="02040503050406030204" pitchFamily="18" charset="0"/>
                <a:cs typeface="Tahoma" panose="020B0604030504040204" pitchFamily="34" charset="0"/>
                <a:hlinkClick r:id="rId2"/>
              </a:rPr>
              <a:t>mosborn@ppeng.com</a:t>
            </a:r>
            <a:r>
              <a:rPr lang="en-US" dirty="0">
                <a:latin typeface="Cambria" panose="02040503050406030204" pitchFamily="18" charset="0"/>
                <a:ea typeface="Cambria" panose="02040503050406030204" pitchFamily="18" charset="0"/>
                <a:cs typeface="Tahoma" panose="020B0604030504040204" pitchFamily="34" charset="0"/>
              </a:rPr>
              <a:t> </a:t>
            </a:r>
          </a:p>
          <a:p>
            <a:pPr algn="l"/>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221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5FC2-CE2A-1C4D-540A-B0CAAAA15669}"/>
              </a:ext>
            </a:extLst>
          </p:cNvPr>
          <p:cNvSpPr>
            <a:spLocks noGrp="1"/>
          </p:cNvSpPr>
          <p:nvPr>
            <p:ph type="title"/>
          </p:nvPr>
        </p:nvSpPr>
        <p:spPr>
          <a:xfrm>
            <a:off x="838200" y="194893"/>
            <a:ext cx="10515600" cy="1325563"/>
          </a:xfrm>
        </p:spPr>
        <p:txBody>
          <a:bodyPr>
            <a:normAutofit/>
          </a:bodyPr>
          <a:lstStyle/>
          <a:p>
            <a:r>
              <a:rPr lang="en-US" dirty="0">
                <a:latin typeface="Cambria" panose="02040503050406030204" pitchFamily="18" charset="0"/>
                <a:ea typeface="Cambria" panose="02040503050406030204" pitchFamily="18" charset="0"/>
              </a:rPr>
              <a:t>Project Overview</a:t>
            </a:r>
          </a:p>
        </p:txBody>
      </p:sp>
      <p:sp>
        <p:nvSpPr>
          <p:cNvPr id="3" name="Content Placeholder 2">
            <a:extLst>
              <a:ext uri="{FF2B5EF4-FFF2-40B4-BE49-F238E27FC236}">
                <a16:creationId xmlns:a16="http://schemas.microsoft.com/office/drawing/2014/main" id="{80AABE5F-6194-F431-9825-677E14D24FFE}"/>
              </a:ext>
            </a:extLst>
          </p:cNvPr>
          <p:cNvSpPr>
            <a:spLocks noGrp="1"/>
          </p:cNvSpPr>
          <p:nvPr>
            <p:ph idx="1"/>
          </p:nvPr>
        </p:nvSpPr>
        <p:spPr>
          <a:xfrm>
            <a:off x="838200" y="1520456"/>
            <a:ext cx="10515600" cy="4944139"/>
          </a:xfrm>
        </p:spPr>
        <p:txBody>
          <a:bodyPr>
            <a:normAutofit/>
          </a:bodyPr>
          <a:lstStyle/>
          <a:p>
            <a:r>
              <a:rPr lang="en-US" sz="2600" dirty="0">
                <a:latin typeface="Cambria" panose="02040503050406030204" pitchFamily="18" charset="0"/>
                <a:ea typeface="Cambria" panose="02040503050406030204" pitchFamily="18" charset="0"/>
              </a:rPr>
              <a:t>Project Description</a:t>
            </a:r>
          </a:p>
          <a:p>
            <a:r>
              <a:rPr lang="en-US" sz="2600" dirty="0">
                <a:latin typeface="Cambria" panose="02040503050406030204" pitchFamily="18" charset="0"/>
                <a:ea typeface="Cambria" panose="02040503050406030204" pitchFamily="18" charset="0"/>
              </a:rPr>
              <a:t>Location and Other Background Information </a:t>
            </a:r>
          </a:p>
          <a:p>
            <a:r>
              <a:rPr lang="en-US" sz="2600" dirty="0">
                <a:latin typeface="Cambria" panose="02040503050406030204" pitchFamily="18" charset="0"/>
                <a:ea typeface="Cambria" panose="02040503050406030204" pitchFamily="18" charset="0"/>
              </a:rPr>
              <a:t>Purpose and Need</a:t>
            </a:r>
          </a:p>
          <a:p>
            <a:r>
              <a:rPr lang="en-US" sz="2600" dirty="0">
                <a:latin typeface="Cambria" panose="02040503050406030204" pitchFamily="18" charset="0"/>
                <a:ea typeface="Cambria" panose="02040503050406030204" pitchFamily="18" charset="0"/>
              </a:rPr>
              <a:t>Project Listing in the </a:t>
            </a:r>
            <a:r>
              <a:rPr lang="en-US" sz="2600" dirty="0" err="1">
                <a:latin typeface="Cambria" panose="02040503050406030204" pitchFamily="18" charset="0"/>
                <a:ea typeface="Cambria" panose="02040503050406030204" pitchFamily="18" charset="0"/>
              </a:rPr>
              <a:t>FTIP</a:t>
            </a:r>
            <a:r>
              <a:rPr lang="en-US" sz="2600" dirty="0">
                <a:latin typeface="Cambria" panose="02040503050406030204" pitchFamily="18" charset="0"/>
                <a:ea typeface="Cambria" panose="02040503050406030204" pitchFamily="18" charset="0"/>
              </a:rPr>
              <a:t>/CTIPS</a:t>
            </a:r>
            <a:r>
              <a:rPr lang="en-US" sz="2600" baseline="30000" dirty="0">
                <a:latin typeface="Cambria" panose="02040503050406030204" pitchFamily="18" charset="0"/>
                <a:ea typeface="Cambria" panose="02040503050406030204" pitchFamily="18" charset="0"/>
              </a:rPr>
              <a:t>1</a:t>
            </a:r>
          </a:p>
          <a:p>
            <a:r>
              <a:rPr lang="en-US" sz="2600" dirty="0">
                <a:latin typeface="Cambria" panose="02040503050406030204" pitchFamily="18" charset="0"/>
                <a:ea typeface="Cambria" panose="02040503050406030204" pitchFamily="18" charset="0"/>
              </a:rPr>
              <a:t>Project Build Scenario Features</a:t>
            </a:r>
            <a:endParaRPr lang="en-US" sz="2600" i="1" dirty="0">
              <a:latin typeface="Cambria" panose="02040503050406030204" pitchFamily="18" charset="0"/>
              <a:ea typeface="Cambria" panose="02040503050406030204" pitchFamily="18" charset="0"/>
            </a:endParaRPr>
          </a:p>
          <a:p>
            <a:r>
              <a:rPr lang="en-US" sz="2600" dirty="0">
                <a:latin typeface="Cambria" panose="02040503050406030204" pitchFamily="18" charset="0"/>
                <a:ea typeface="Cambria" panose="02040503050406030204" pitchFamily="18" charset="0"/>
              </a:rPr>
              <a:t>Traffic Data &amp; Findings</a:t>
            </a:r>
          </a:p>
          <a:p>
            <a:r>
              <a:rPr lang="en-US" sz="2600" dirty="0">
                <a:latin typeface="Cambria" panose="02040503050406030204" pitchFamily="18" charset="0"/>
                <a:ea typeface="Cambria" panose="02040503050406030204" pitchFamily="18" charset="0"/>
              </a:rPr>
              <a:t>Project Schedule </a:t>
            </a:r>
          </a:p>
          <a:p>
            <a:r>
              <a:rPr lang="en-US" sz="2600" dirty="0">
                <a:latin typeface="Cambria" panose="02040503050406030204" pitchFamily="18" charset="0"/>
                <a:ea typeface="Cambria" panose="02040503050406030204" pitchFamily="18" charset="0"/>
              </a:rPr>
              <a:t>Project-level Conformity Summary </a:t>
            </a:r>
          </a:p>
        </p:txBody>
      </p:sp>
      <p:sp>
        <p:nvSpPr>
          <p:cNvPr id="5" name="TextBox 4">
            <a:extLst>
              <a:ext uri="{FF2B5EF4-FFF2-40B4-BE49-F238E27FC236}">
                <a16:creationId xmlns:a16="http://schemas.microsoft.com/office/drawing/2014/main" id="{06198DD1-162E-5DAB-6B3A-B3C3EAD7D36B}"/>
              </a:ext>
            </a:extLst>
          </p:cNvPr>
          <p:cNvSpPr txBox="1"/>
          <p:nvPr/>
        </p:nvSpPr>
        <p:spPr>
          <a:xfrm>
            <a:off x="3859619" y="6524607"/>
            <a:ext cx="8332381" cy="276999"/>
          </a:xfrm>
          <a:prstGeom prst="rect">
            <a:avLst/>
          </a:prstGeom>
          <a:noFill/>
        </p:spPr>
        <p:txBody>
          <a:bodyPr wrap="square">
            <a:spAutoFit/>
          </a:bodyPr>
          <a:lstStyle/>
          <a:p>
            <a:r>
              <a:rPr lang="en-US" sz="1200" kern="0" baseline="30000" dirty="0">
                <a:effectLst/>
                <a:latin typeface="Cambria" panose="02040503050406030204" pitchFamily="18" charset="0"/>
                <a:ea typeface="Times New Roman" panose="02020603050405020304" pitchFamily="18" charset="0"/>
                <a:cs typeface="Times New Roman" panose="02020603050405020304" pitchFamily="18" charset="0"/>
              </a:rPr>
              <a:t>1</a:t>
            </a:r>
            <a:r>
              <a:rPr lang="en-US" sz="1200" kern="0" dirty="0">
                <a:effectLst/>
                <a:latin typeface="Cambria" panose="02040503050406030204" pitchFamily="18" charset="0"/>
                <a:ea typeface="Times New Roman" panose="02020603050405020304" pitchFamily="18" charset="0"/>
                <a:cs typeface="Times New Roman" panose="02020603050405020304" pitchFamily="18" charset="0"/>
              </a:rPr>
              <a:t>FTIP: Federal Transportation Improvement Program; </a:t>
            </a:r>
            <a:r>
              <a:rPr lang="en-US" sz="1200" kern="0" dirty="0" err="1">
                <a:effectLst/>
                <a:latin typeface="Cambria" panose="02040503050406030204" pitchFamily="18" charset="0"/>
                <a:ea typeface="Times New Roman" panose="02020603050405020304" pitchFamily="18" charset="0"/>
                <a:cs typeface="Times New Roman" panose="02020603050405020304" pitchFamily="18" charset="0"/>
              </a:rPr>
              <a:t>CTIPS</a:t>
            </a:r>
            <a:r>
              <a:rPr lang="en-US" sz="1200" kern="0" dirty="0">
                <a:effectLst/>
                <a:latin typeface="Cambria" panose="02040503050406030204" pitchFamily="18" charset="0"/>
                <a:ea typeface="Times New Roman" panose="02020603050405020304" pitchFamily="18" charset="0"/>
                <a:cs typeface="Times New Roman" panose="02020603050405020304" pitchFamily="18" charset="0"/>
              </a:rPr>
              <a:t>: California Transportation Improvement Program System.</a:t>
            </a:r>
            <a:endParaRPr lang="en-US" sz="1200" dirty="0"/>
          </a:p>
        </p:txBody>
      </p:sp>
    </p:spTree>
    <p:extLst>
      <p:ext uri="{BB962C8B-B14F-4D97-AF65-F5344CB8AC3E}">
        <p14:creationId xmlns:p14="http://schemas.microsoft.com/office/powerpoint/2010/main" val="288225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154C6-1A66-B6DC-8B18-7112F67D0900}"/>
              </a:ext>
            </a:extLst>
          </p:cNvPr>
          <p:cNvSpPr>
            <a:spLocks noGrp="1"/>
          </p:cNvSpPr>
          <p:nvPr>
            <p:ph idx="1"/>
          </p:nvPr>
        </p:nvSpPr>
        <p:spPr>
          <a:xfrm>
            <a:off x="669852" y="1535148"/>
            <a:ext cx="10683948" cy="4493513"/>
          </a:xfrm>
        </p:spPr>
        <p:txBody>
          <a:bodyPr>
            <a:normAutofit/>
          </a:bodyPr>
          <a:lstStyle/>
          <a:p>
            <a:pPr>
              <a:spcBef>
                <a:spcPts val="600"/>
              </a:spcBef>
              <a:spcAft>
                <a:spcPts val="600"/>
              </a:spcAft>
              <a:buSzPct val="80000"/>
            </a:pPr>
            <a:r>
              <a:rPr lang="en-US" dirty="0">
                <a:latin typeface="Cambria" panose="02040503050406030204" pitchFamily="18" charset="0"/>
                <a:ea typeface="Cambria" panose="02040503050406030204" pitchFamily="18" charset="0"/>
              </a:rPr>
              <a:t>Overall Project:</a:t>
            </a:r>
          </a:p>
          <a:p>
            <a:pPr lvl="1">
              <a:spcBef>
                <a:spcPts val="600"/>
              </a:spcBef>
              <a:spcAft>
                <a:spcPts val="600"/>
              </a:spcAft>
              <a:buSzPct val="80000"/>
            </a:pPr>
            <a:r>
              <a:rPr lang="en-US" dirty="0">
                <a:latin typeface="Cambria" panose="02040503050406030204" pitchFamily="18" charset="0"/>
                <a:ea typeface="Cambria" panose="02040503050406030204" pitchFamily="18" charset="0"/>
              </a:rPr>
              <a:t>Rehabilitate pavement on 5th Street from Quince St to Derrick Ave (SR 33) and Quince Street from 5th St to 6th St including upgrades to curb ramps and alley approaches.</a:t>
            </a:r>
          </a:p>
          <a:p>
            <a:pPr>
              <a:spcBef>
                <a:spcPts val="600"/>
              </a:spcBef>
              <a:spcAft>
                <a:spcPts val="600"/>
              </a:spcAft>
              <a:buSzPct val="80000"/>
            </a:pPr>
            <a:r>
              <a:rPr lang="en-US" dirty="0">
                <a:latin typeface="Cambria" panose="02040503050406030204" pitchFamily="18" charset="0"/>
                <a:ea typeface="Cambria" panose="02040503050406030204" pitchFamily="18" charset="0"/>
              </a:rPr>
              <a:t>Intersection Channelization:</a:t>
            </a:r>
          </a:p>
          <a:p>
            <a:pPr lvl="1">
              <a:spcBef>
                <a:spcPts val="600"/>
              </a:spcBef>
              <a:spcAft>
                <a:spcPts val="600"/>
              </a:spcAft>
              <a:buSzPct val="80000"/>
            </a:pPr>
            <a:r>
              <a:rPr lang="en-US" dirty="0">
                <a:latin typeface="Cambria" panose="02040503050406030204" pitchFamily="18" charset="0"/>
                <a:ea typeface="Cambria" panose="02040503050406030204" pitchFamily="18" charset="0"/>
              </a:rPr>
              <a:t>The project includes horizontal modifications to the stop-controlled intersection of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Street at SR 33/Derrick Ave.</a:t>
            </a:r>
          </a:p>
          <a:p>
            <a:pPr>
              <a:spcBef>
                <a:spcPts val="600"/>
              </a:spcBef>
              <a:spcAft>
                <a:spcPts val="600"/>
              </a:spcAft>
              <a:buSzPct val="80000"/>
            </a:pPr>
            <a:r>
              <a:rPr lang="en-US" dirty="0">
                <a:latin typeface="Cambria" panose="02040503050406030204" pitchFamily="18" charset="0"/>
                <a:ea typeface="Cambria" panose="02040503050406030204" pitchFamily="18" charset="0"/>
              </a:rPr>
              <a:t>The project was not exempt under 40 CFR 93.126 or 93.128</a:t>
            </a:r>
          </a:p>
          <a:p>
            <a:pPr>
              <a:lnSpc>
                <a:spcPct val="100000"/>
              </a:lnSpc>
              <a:spcBef>
                <a:spcPts val="300"/>
              </a:spcBef>
              <a:spcAft>
                <a:spcPts val="300"/>
              </a:spcAft>
              <a:buSzPct val="80000"/>
              <a:buFont typeface="Wingdings" panose="05000000000000000000" pitchFamily="2" charset="2"/>
              <a:buChar char="Ø"/>
            </a:pPr>
            <a:endParaRPr lang="en-US" dirty="0"/>
          </a:p>
        </p:txBody>
      </p:sp>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Description</a:t>
            </a:r>
          </a:p>
        </p:txBody>
      </p:sp>
    </p:spTree>
    <p:extLst>
      <p:ext uri="{BB962C8B-B14F-4D97-AF65-F5344CB8AC3E}">
        <p14:creationId xmlns:p14="http://schemas.microsoft.com/office/powerpoint/2010/main" val="4703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Location</a:t>
            </a:r>
          </a:p>
        </p:txBody>
      </p:sp>
      <p:pic>
        <p:nvPicPr>
          <p:cNvPr id="2" name="Picture 1" descr="A map of a neighborhood&#10;&#10;AI-generated content may be incorrect.">
            <a:extLst>
              <a:ext uri="{FF2B5EF4-FFF2-40B4-BE49-F238E27FC236}">
                <a16:creationId xmlns:a16="http://schemas.microsoft.com/office/drawing/2014/main" id="{1F71394D-4D4A-4FD3-541A-41C7D2F1638B}"/>
              </a:ext>
            </a:extLst>
          </p:cNvPr>
          <p:cNvPicPr>
            <a:picLocks noChangeAspect="1"/>
          </p:cNvPicPr>
          <p:nvPr/>
        </p:nvPicPr>
        <p:blipFill>
          <a:blip r:embed="rId2"/>
          <a:stretch>
            <a:fillRect/>
          </a:stretch>
        </p:blipFill>
        <p:spPr>
          <a:xfrm>
            <a:off x="734901" y="1056683"/>
            <a:ext cx="4120519" cy="4629008"/>
          </a:xfrm>
          <a:prstGeom prst="rect">
            <a:avLst/>
          </a:prstGeom>
        </p:spPr>
      </p:pic>
      <p:sp>
        <p:nvSpPr>
          <p:cNvPr id="5" name="TextBox 4">
            <a:extLst>
              <a:ext uri="{FF2B5EF4-FFF2-40B4-BE49-F238E27FC236}">
                <a16:creationId xmlns:a16="http://schemas.microsoft.com/office/drawing/2014/main" id="{46047D41-4EF4-3A0B-FFBD-E51C0D29A6DD}"/>
              </a:ext>
            </a:extLst>
          </p:cNvPr>
          <p:cNvSpPr txBox="1"/>
          <p:nvPr/>
        </p:nvSpPr>
        <p:spPr>
          <a:xfrm>
            <a:off x="1600616" y="5685691"/>
            <a:ext cx="1898678" cy="369332"/>
          </a:xfrm>
          <a:prstGeom prst="rect">
            <a:avLst/>
          </a:prstGeom>
          <a:noFill/>
        </p:spPr>
        <p:txBody>
          <a:bodyPr wrap="square" rtlCol="0">
            <a:spAutoFit/>
          </a:bodyPr>
          <a:lstStyle/>
          <a:p>
            <a:r>
              <a:rPr lang="en-US" i="1" dirty="0">
                <a:latin typeface="Cambria" panose="02040503050406030204" pitchFamily="18" charset="0"/>
                <a:ea typeface="Cambria" panose="02040503050406030204" pitchFamily="18" charset="0"/>
                <a:cs typeface="Tahoma" panose="020B0604030504040204" pitchFamily="34" charset="0"/>
              </a:rPr>
              <a:t>Project Location</a:t>
            </a:r>
          </a:p>
        </p:txBody>
      </p:sp>
      <p:pic>
        <p:nvPicPr>
          <p:cNvPr id="22" name="Picture 21" descr="A blueprint of a road&#10;&#10;AI-generated content may be incorrect.">
            <a:extLst>
              <a:ext uri="{FF2B5EF4-FFF2-40B4-BE49-F238E27FC236}">
                <a16:creationId xmlns:a16="http://schemas.microsoft.com/office/drawing/2014/main" id="{D897E5AF-4128-90C9-CD98-42EBD1C1C0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66652" y="1056683"/>
            <a:ext cx="5526230" cy="4498602"/>
          </a:xfrm>
          <a:prstGeom prst="rect">
            <a:avLst/>
          </a:prstGeom>
        </p:spPr>
      </p:pic>
      <p:sp>
        <p:nvSpPr>
          <p:cNvPr id="6" name="TextBox 5">
            <a:extLst>
              <a:ext uri="{FF2B5EF4-FFF2-40B4-BE49-F238E27FC236}">
                <a16:creationId xmlns:a16="http://schemas.microsoft.com/office/drawing/2014/main" id="{EFAB982B-4028-58FF-37EB-DB733376C724}"/>
              </a:ext>
            </a:extLst>
          </p:cNvPr>
          <p:cNvSpPr txBox="1"/>
          <p:nvPr/>
        </p:nvSpPr>
        <p:spPr>
          <a:xfrm>
            <a:off x="7155270" y="5685692"/>
            <a:ext cx="2324631" cy="369332"/>
          </a:xfrm>
          <a:prstGeom prst="rect">
            <a:avLst/>
          </a:prstGeom>
          <a:noFill/>
        </p:spPr>
        <p:txBody>
          <a:bodyPr wrap="square" rtlCol="0">
            <a:spAutoFit/>
          </a:bodyPr>
          <a:lstStyle/>
          <a:p>
            <a:r>
              <a:rPr lang="en-US" i="1" dirty="0">
                <a:latin typeface="Cambria" panose="02040503050406030204" pitchFamily="18" charset="0"/>
                <a:ea typeface="Cambria" panose="02040503050406030204" pitchFamily="18" charset="0"/>
                <a:cs typeface="Tahoma" panose="020B0604030504040204" pitchFamily="34" charset="0"/>
              </a:rPr>
              <a:t>Existing Intersection</a:t>
            </a:r>
          </a:p>
        </p:txBody>
      </p:sp>
      <p:pic>
        <p:nvPicPr>
          <p:cNvPr id="25" name="Picture 24">
            <a:extLst>
              <a:ext uri="{FF2B5EF4-FFF2-40B4-BE49-F238E27FC236}">
                <a16:creationId xmlns:a16="http://schemas.microsoft.com/office/drawing/2014/main" id="{319DA8D4-EE8B-BFBD-417E-BA4318CEFFC7}"/>
              </a:ext>
            </a:extLst>
          </p:cNvPr>
          <p:cNvPicPr>
            <a:picLocks noChangeAspect="1"/>
          </p:cNvPicPr>
          <p:nvPr/>
        </p:nvPicPr>
        <p:blipFill>
          <a:blip r:embed="rId4">
            <a:extLst>
              <a:ext uri="{28A0092B-C50C-407E-A947-70E740481C1C}">
                <a14:useLocalDpi xmlns:a14="http://schemas.microsoft.com/office/drawing/2010/main" val="0"/>
              </a:ext>
            </a:extLst>
          </a:blip>
          <a:srcRect l="22454" t="20816" r="24579" b="20952"/>
          <a:stretch>
            <a:fillRect/>
          </a:stretch>
        </p:blipFill>
        <p:spPr>
          <a:xfrm>
            <a:off x="5166653" y="1030683"/>
            <a:ext cx="5283640" cy="4488578"/>
          </a:xfrm>
          <a:prstGeom prst="rect">
            <a:avLst/>
          </a:prstGeom>
        </p:spPr>
      </p:pic>
    </p:spTree>
    <p:extLst>
      <p:ext uri="{BB962C8B-B14F-4D97-AF65-F5344CB8AC3E}">
        <p14:creationId xmlns:p14="http://schemas.microsoft.com/office/powerpoint/2010/main" val="42821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286B-6923-578C-A067-3E80141740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98DD60-9F21-6863-34BA-79E2A93617A1}"/>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Location</a:t>
            </a:r>
          </a:p>
        </p:txBody>
      </p:sp>
      <p:sp>
        <p:nvSpPr>
          <p:cNvPr id="6" name="TextBox 5">
            <a:extLst>
              <a:ext uri="{FF2B5EF4-FFF2-40B4-BE49-F238E27FC236}">
                <a16:creationId xmlns:a16="http://schemas.microsoft.com/office/drawing/2014/main" id="{D4A1C91F-BA87-7171-D13D-142AD9C7791C}"/>
              </a:ext>
            </a:extLst>
          </p:cNvPr>
          <p:cNvSpPr txBox="1"/>
          <p:nvPr/>
        </p:nvSpPr>
        <p:spPr>
          <a:xfrm>
            <a:off x="7294974" y="6429375"/>
            <a:ext cx="2324631" cy="369332"/>
          </a:xfrm>
          <a:prstGeom prst="rect">
            <a:avLst/>
          </a:prstGeom>
          <a:noFill/>
        </p:spPr>
        <p:txBody>
          <a:bodyPr wrap="square" rtlCol="0">
            <a:spAutoFit/>
          </a:bodyPr>
          <a:lstStyle/>
          <a:p>
            <a:r>
              <a:rPr lang="en-US" i="1" dirty="0">
                <a:latin typeface="Cambria" panose="02040503050406030204" pitchFamily="18" charset="0"/>
                <a:ea typeface="Cambria" panose="02040503050406030204" pitchFamily="18" charset="0"/>
                <a:cs typeface="Tahoma" panose="020B0604030504040204" pitchFamily="34" charset="0"/>
              </a:rPr>
              <a:t>Proposed Intersection</a:t>
            </a:r>
          </a:p>
        </p:txBody>
      </p:sp>
      <p:pic>
        <p:nvPicPr>
          <p:cNvPr id="8" name="Picture 7">
            <a:extLst>
              <a:ext uri="{FF2B5EF4-FFF2-40B4-BE49-F238E27FC236}">
                <a16:creationId xmlns:a16="http://schemas.microsoft.com/office/drawing/2014/main" id="{A037A4B4-2BBC-AE2A-7B8E-20466354AEAE}"/>
              </a:ext>
            </a:extLst>
          </p:cNvPr>
          <p:cNvPicPr>
            <a:picLocks noChangeAspect="1"/>
          </p:cNvPicPr>
          <p:nvPr/>
        </p:nvPicPr>
        <p:blipFill>
          <a:blip r:embed="rId2"/>
          <a:stretch>
            <a:fillRect/>
          </a:stretch>
        </p:blipFill>
        <p:spPr>
          <a:xfrm>
            <a:off x="4312212" y="386970"/>
            <a:ext cx="6870129" cy="5913529"/>
          </a:xfrm>
          <a:prstGeom prst="rect">
            <a:avLst/>
          </a:prstGeom>
        </p:spPr>
      </p:pic>
      <p:sp>
        <p:nvSpPr>
          <p:cNvPr id="2" name="TextBox 1">
            <a:extLst>
              <a:ext uri="{FF2B5EF4-FFF2-40B4-BE49-F238E27FC236}">
                <a16:creationId xmlns:a16="http://schemas.microsoft.com/office/drawing/2014/main" id="{08584FA7-9592-EC91-9C7E-E1DBFAF052B1}"/>
              </a:ext>
            </a:extLst>
          </p:cNvPr>
          <p:cNvSpPr txBox="1"/>
          <p:nvPr/>
        </p:nvSpPr>
        <p:spPr>
          <a:xfrm rot="2632933">
            <a:off x="4099276" y="625186"/>
            <a:ext cx="161491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SMOOT AVE.</a:t>
            </a:r>
          </a:p>
        </p:txBody>
      </p:sp>
    </p:spTree>
    <p:extLst>
      <p:ext uri="{BB962C8B-B14F-4D97-AF65-F5344CB8AC3E}">
        <p14:creationId xmlns:p14="http://schemas.microsoft.com/office/powerpoint/2010/main" val="152250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098856-FF29-B55E-1F79-710660E354AC}"/>
              </a:ext>
            </a:extLst>
          </p:cNvPr>
          <p:cNvSpPr>
            <a:spLocks noGrp="1"/>
          </p:cNvSpPr>
          <p:nvPr>
            <p:ph type="title"/>
          </p:nvPr>
        </p:nvSpPr>
        <p:spPr>
          <a:xfrm>
            <a:off x="838200" y="305390"/>
            <a:ext cx="10515600" cy="751293"/>
          </a:xfrm>
        </p:spPr>
        <p:txBody>
          <a:bodyPr>
            <a:normAutofit/>
          </a:bodyPr>
          <a:lstStyle/>
          <a:p>
            <a:r>
              <a:rPr lang="en-US" sz="3600" dirty="0">
                <a:latin typeface="Cambria" panose="02040503050406030204" pitchFamily="18" charset="0"/>
                <a:ea typeface="Cambria" panose="02040503050406030204" pitchFamily="18" charset="0"/>
              </a:rPr>
              <a:t>Project Purpose and Need</a:t>
            </a:r>
          </a:p>
        </p:txBody>
      </p:sp>
      <p:sp>
        <p:nvSpPr>
          <p:cNvPr id="5" name="Content Placeholder 4">
            <a:extLst>
              <a:ext uri="{FF2B5EF4-FFF2-40B4-BE49-F238E27FC236}">
                <a16:creationId xmlns:a16="http://schemas.microsoft.com/office/drawing/2014/main" id="{E7FDA07C-C7B5-E8C8-5EDB-4725F94F6891}"/>
              </a:ext>
            </a:extLst>
          </p:cNvPr>
          <p:cNvSpPr>
            <a:spLocks noGrp="1"/>
          </p:cNvSpPr>
          <p:nvPr>
            <p:ph idx="1"/>
          </p:nvPr>
        </p:nvSpPr>
        <p:spPr/>
        <p:txBody>
          <a:bodyPr/>
          <a:lstStyle/>
          <a:p>
            <a:pPr>
              <a:spcBef>
                <a:spcPts val="600"/>
              </a:spcBef>
              <a:spcAft>
                <a:spcPts val="600"/>
              </a:spcAft>
              <a:buSzPct val="80000"/>
            </a:pPr>
            <a:r>
              <a:rPr lang="en-US" dirty="0">
                <a:latin typeface="Cambria" panose="02040503050406030204" pitchFamily="18" charset="0"/>
                <a:ea typeface="Cambria" panose="02040503050406030204" pitchFamily="18" charset="0"/>
              </a:rPr>
              <a:t>The primary purpose of this project is to:</a:t>
            </a:r>
          </a:p>
          <a:p>
            <a:pPr marL="742950" lvl="1" indent="-285750">
              <a:spcBef>
                <a:spcPts val="600"/>
              </a:spcBef>
              <a:spcAft>
                <a:spcPts val="600"/>
              </a:spcAft>
              <a:buSzPct val="80000"/>
            </a:pPr>
            <a:r>
              <a:rPr lang="en-US" dirty="0">
                <a:latin typeface="Cambria" panose="02040503050406030204" pitchFamily="18" charset="0"/>
                <a:ea typeface="Cambria" panose="02040503050406030204" pitchFamily="18" charset="0"/>
              </a:rPr>
              <a:t>Rehabilitate poor pavement;</a:t>
            </a:r>
          </a:p>
          <a:p>
            <a:pPr marL="742950" lvl="1" indent="-285750">
              <a:spcBef>
                <a:spcPts val="600"/>
              </a:spcBef>
              <a:spcAft>
                <a:spcPts val="600"/>
              </a:spcAft>
              <a:buSzPct val="80000"/>
            </a:pPr>
            <a:r>
              <a:rPr lang="en-US" dirty="0">
                <a:latin typeface="Cambria" panose="02040503050406030204" pitchFamily="18" charset="0"/>
                <a:ea typeface="Cambria" panose="02040503050406030204" pitchFamily="18" charset="0"/>
              </a:rPr>
              <a:t>Improve the road profile at gutter crossing at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&amp; Quince; and</a:t>
            </a:r>
          </a:p>
          <a:p>
            <a:pPr marL="742950" lvl="1" indent="-285750">
              <a:spcBef>
                <a:spcPts val="600"/>
              </a:spcBef>
              <a:spcAft>
                <a:spcPts val="600"/>
              </a:spcAft>
              <a:buSzPct val="80000"/>
            </a:pPr>
            <a:r>
              <a:rPr lang="en-US" dirty="0">
                <a:latin typeface="Cambria" panose="02040503050406030204" pitchFamily="18" charset="0"/>
                <a:ea typeface="Cambria" panose="02040503050406030204" pitchFamily="18" charset="0"/>
              </a:rPr>
              <a:t>Realign the skewed intersection of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Street &amp; Derrick Ave.</a:t>
            </a:r>
          </a:p>
        </p:txBody>
      </p:sp>
    </p:spTree>
    <p:extLst>
      <p:ext uri="{BB962C8B-B14F-4D97-AF65-F5344CB8AC3E}">
        <p14:creationId xmlns:p14="http://schemas.microsoft.com/office/powerpoint/2010/main" val="354568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 Listing in the TIP</a:t>
            </a:r>
          </a:p>
        </p:txBody>
      </p:sp>
      <p:sp>
        <p:nvSpPr>
          <p:cNvPr id="5" name="TextBox 4">
            <a:extLst>
              <a:ext uri="{FF2B5EF4-FFF2-40B4-BE49-F238E27FC236}">
                <a16:creationId xmlns:a16="http://schemas.microsoft.com/office/drawing/2014/main" id="{3F26327A-4C2F-D8AA-C0B5-633E1205EEB6}"/>
              </a:ext>
            </a:extLst>
          </p:cNvPr>
          <p:cNvSpPr txBox="1"/>
          <p:nvPr/>
        </p:nvSpPr>
        <p:spPr>
          <a:xfrm>
            <a:off x="975598" y="1367522"/>
            <a:ext cx="10198396" cy="369332"/>
          </a:xfrm>
          <a:prstGeom prst="rect">
            <a:avLst/>
          </a:prstGeom>
          <a:noFill/>
        </p:spPr>
        <p:txBody>
          <a:bodyPr wrap="square">
            <a:spAutoFit/>
          </a:bodyPr>
          <a:lstStyle/>
          <a:p>
            <a:r>
              <a:rPr lang="en-US" dirty="0">
                <a:hlinkClick r:id="rId2"/>
              </a:rPr>
              <a:t>Federal Transportation Improvement Program (FTIP) - Fresno Council of Governments</a:t>
            </a:r>
            <a:endParaRPr lang="en-US" sz="2400" i="1" dirty="0">
              <a:solidFill>
                <a:srgbClr val="0000FF"/>
              </a:solidFill>
              <a:latin typeface="Cambria" panose="02040503050406030204" pitchFamily="18" charset="0"/>
              <a:ea typeface="Cambria" panose="02040503050406030204" pitchFamily="18" charset="0"/>
              <a:cs typeface="Tahoma" panose="020B0604030504040204" pitchFamily="34" charset="0"/>
            </a:endParaRPr>
          </a:p>
        </p:txBody>
      </p:sp>
      <p:pic>
        <p:nvPicPr>
          <p:cNvPr id="6" name="Picture 5" descr="A document with numbers and text&#10;&#10;AI-generated content may be incorrect.">
            <a:extLst>
              <a:ext uri="{FF2B5EF4-FFF2-40B4-BE49-F238E27FC236}">
                <a16:creationId xmlns:a16="http://schemas.microsoft.com/office/drawing/2014/main" id="{3B06D21A-6DA8-DA4C-64A5-02BD92A8CB7D}"/>
              </a:ext>
            </a:extLst>
          </p:cNvPr>
          <p:cNvPicPr>
            <a:picLocks noChangeAspect="1"/>
          </p:cNvPicPr>
          <p:nvPr/>
        </p:nvPicPr>
        <p:blipFill>
          <a:blip r:embed="rId3"/>
          <a:stretch>
            <a:fillRect/>
          </a:stretch>
        </p:blipFill>
        <p:spPr>
          <a:xfrm>
            <a:off x="975598" y="1690688"/>
            <a:ext cx="10240804" cy="5096586"/>
          </a:xfrm>
          <a:prstGeom prst="rect">
            <a:avLst/>
          </a:prstGeom>
        </p:spPr>
      </p:pic>
    </p:spTree>
    <p:extLst>
      <p:ext uri="{BB962C8B-B14F-4D97-AF65-F5344CB8AC3E}">
        <p14:creationId xmlns:p14="http://schemas.microsoft.com/office/powerpoint/2010/main" val="373155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Project Features</a:t>
            </a:r>
          </a:p>
        </p:txBody>
      </p:sp>
      <p:sp>
        <p:nvSpPr>
          <p:cNvPr id="3" name="TextBox 2">
            <a:extLst>
              <a:ext uri="{FF2B5EF4-FFF2-40B4-BE49-F238E27FC236}">
                <a16:creationId xmlns:a16="http://schemas.microsoft.com/office/drawing/2014/main" id="{3DCE3359-CC0B-E5A3-8591-401D726B03E6}"/>
              </a:ext>
            </a:extLst>
          </p:cNvPr>
          <p:cNvSpPr txBox="1"/>
          <p:nvPr/>
        </p:nvSpPr>
        <p:spPr>
          <a:xfrm>
            <a:off x="1982086" y="1700319"/>
            <a:ext cx="8317474" cy="4216539"/>
          </a:xfrm>
          <a:prstGeom prst="rect">
            <a:avLst/>
          </a:prstGeom>
          <a:noFill/>
        </p:spPr>
        <p:txBody>
          <a:bodyPr wrap="square">
            <a:spAutoFit/>
          </a:bodyPr>
          <a:lstStyle/>
          <a:p>
            <a:pPr marL="285750"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Realign the intersection of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Street &amp; SR33/Derrick Avenue</a:t>
            </a:r>
          </a:p>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From a wide, skewed alignment to a narrower and perpendicular alignment to improve safety of motorists and pedestrians in this school zone crossing.</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Pedestrian crossing distance/time reduced by 50% </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The right turn only lane from WB 5th to NB Derrick Avenue is being realigned</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Reduce vehicle conflict point from SB SR 33 LT onto EB 5th w/ WB vehicle</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Better visibility for WB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LT onto SB SR 33</a:t>
            </a:r>
          </a:p>
          <a:p>
            <a:pPr marL="1200150" lvl="2"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Straighter and safer Smoot Ave to 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Street crossing of SR 33</a:t>
            </a:r>
          </a:p>
          <a:p>
            <a:pPr marL="742950" lvl="1" indent="-285750">
              <a:spcBef>
                <a:spcPts val="600"/>
              </a:spcBef>
              <a:spcAft>
                <a:spcPts val="600"/>
              </a:spcAft>
              <a:buSzPct val="80000"/>
              <a:buFont typeface="Arial" panose="020B0604020202020204" pitchFamily="34" charset="0"/>
              <a:buChar char="•"/>
            </a:pPr>
            <a:r>
              <a:rPr lang="en-US" dirty="0">
                <a:latin typeface="Cambria" panose="02040503050406030204" pitchFamily="18" charset="0"/>
                <a:ea typeface="Cambria" panose="02040503050406030204" pitchFamily="18" charset="0"/>
              </a:rPr>
              <a:t>The number of lanes does not change</a:t>
            </a:r>
          </a:p>
        </p:txBody>
      </p:sp>
    </p:spTree>
    <p:extLst>
      <p:ext uri="{BB962C8B-B14F-4D97-AF65-F5344CB8AC3E}">
        <p14:creationId xmlns:p14="http://schemas.microsoft.com/office/powerpoint/2010/main" val="262108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A4B-1988-6966-F407-EED2DD929879}"/>
              </a:ext>
            </a:extLst>
          </p:cNvPr>
          <p:cNvSpPr>
            <a:spLocks noGrp="1"/>
          </p:cNvSpPr>
          <p:nvPr>
            <p:ph type="title"/>
          </p:nvPr>
        </p:nvSpPr>
        <p:spPr/>
        <p:txBody>
          <a:bodyPr>
            <a:normAutofit/>
          </a:bodyPr>
          <a:lstStyle/>
          <a:p>
            <a:r>
              <a:rPr lang="en-US" sz="3600" dirty="0">
                <a:latin typeface="Cambria" panose="02040503050406030204" pitchFamily="18" charset="0"/>
                <a:ea typeface="Cambria" panose="02040503050406030204" pitchFamily="18" charset="0"/>
              </a:rPr>
              <a:t>Traffic Data &amp; Findings</a:t>
            </a:r>
          </a:p>
        </p:txBody>
      </p:sp>
      <p:graphicFrame>
        <p:nvGraphicFramePr>
          <p:cNvPr id="3" name="Table 2">
            <a:extLst>
              <a:ext uri="{FF2B5EF4-FFF2-40B4-BE49-F238E27FC236}">
                <a16:creationId xmlns:a16="http://schemas.microsoft.com/office/drawing/2014/main" id="{62BC55E3-84C9-1AD3-9C59-94516DF36BA4}"/>
              </a:ext>
            </a:extLst>
          </p:cNvPr>
          <p:cNvGraphicFramePr>
            <a:graphicFrameLocks noGrp="1"/>
          </p:cNvGraphicFramePr>
          <p:nvPr>
            <p:extLst>
              <p:ext uri="{D42A27DB-BD31-4B8C-83A1-F6EECF244321}">
                <p14:modId xmlns:p14="http://schemas.microsoft.com/office/powerpoint/2010/main" val="505405476"/>
              </p:ext>
            </p:extLst>
          </p:nvPr>
        </p:nvGraphicFramePr>
        <p:xfrm>
          <a:off x="5942045" y="1690688"/>
          <a:ext cx="5906278" cy="1112520"/>
        </p:xfrm>
        <a:graphic>
          <a:graphicData uri="http://schemas.openxmlformats.org/drawingml/2006/table">
            <a:tbl>
              <a:tblPr firstRow="1" bandRow="1">
                <a:tableStyleId>{5C22544A-7EE6-4342-B048-85BDC9FD1C3A}</a:tableStyleId>
              </a:tblPr>
              <a:tblGrid>
                <a:gridCol w="802433">
                  <a:extLst>
                    <a:ext uri="{9D8B030D-6E8A-4147-A177-3AD203B41FA5}">
                      <a16:colId xmlns:a16="http://schemas.microsoft.com/office/drawing/2014/main" val="3438823614"/>
                    </a:ext>
                  </a:extLst>
                </a:gridCol>
                <a:gridCol w="2565918">
                  <a:extLst>
                    <a:ext uri="{9D8B030D-6E8A-4147-A177-3AD203B41FA5}">
                      <a16:colId xmlns:a16="http://schemas.microsoft.com/office/drawing/2014/main" val="1723683882"/>
                    </a:ext>
                  </a:extLst>
                </a:gridCol>
                <a:gridCol w="2537927">
                  <a:extLst>
                    <a:ext uri="{9D8B030D-6E8A-4147-A177-3AD203B41FA5}">
                      <a16:colId xmlns:a16="http://schemas.microsoft.com/office/drawing/2014/main" val="650575119"/>
                    </a:ext>
                  </a:extLst>
                </a:gridCol>
              </a:tblGrid>
              <a:tr h="370840">
                <a:tc>
                  <a:txBody>
                    <a:bodyPr/>
                    <a:lstStyle/>
                    <a:p>
                      <a:r>
                        <a:rPr lang="en-US" dirty="0"/>
                        <a:t>Year</a:t>
                      </a:r>
                    </a:p>
                  </a:txBody>
                  <a:tcPr/>
                </a:tc>
                <a:tc>
                  <a:txBody>
                    <a:bodyPr/>
                    <a:lstStyle/>
                    <a:p>
                      <a:r>
                        <a:rPr lang="en-US" dirty="0"/>
                        <a:t>No Build</a:t>
                      </a:r>
                    </a:p>
                  </a:txBody>
                  <a:tcPr/>
                </a:tc>
                <a:tc>
                  <a:txBody>
                    <a:bodyPr/>
                    <a:lstStyle/>
                    <a:p>
                      <a:r>
                        <a:rPr lang="en-US" dirty="0"/>
                        <a:t>Build</a:t>
                      </a:r>
                    </a:p>
                  </a:txBody>
                  <a:tcPr/>
                </a:tc>
                <a:extLst>
                  <a:ext uri="{0D108BD9-81ED-4DB2-BD59-A6C34878D82A}">
                    <a16:rowId xmlns:a16="http://schemas.microsoft.com/office/drawing/2014/main" val="1995924677"/>
                  </a:ext>
                </a:extLst>
              </a:tr>
              <a:tr h="370840">
                <a:tc>
                  <a:txBody>
                    <a:bodyPr/>
                    <a:lstStyle/>
                    <a:p>
                      <a:r>
                        <a:rPr lang="en-US" dirty="0"/>
                        <a:t>2026</a:t>
                      </a:r>
                    </a:p>
                  </a:txBody>
                  <a:tcPr/>
                </a:tc>
                <a:tc>
                  <a:txBody>
                    <a:bodyPr/>
                    <a:lstStyle/>
                    <a:p>
                      <a:r>
                        <a:rPr lang="en-US" dirty="0"/>
                        <a:t>1,026 AADT (0% Trucks)</a:t>
                      </a:r>
                    </a:p>
                  </a:txBody>
                  <a:tcPr/>
                </a:tc>
                <a:tc>
                  <a:txBody>
                    <a:bodyPr/>
                    <a:lstStyle/>
                    <a:p>
                      <a:r>
                        <a:rPr lang="en-US" dirty="0"/>
                        <a:t>1,026 AADT (0% Trucks)</a:t>
                      </a:r>
                    </a:p>
                  </a:txBody>
                  <a:tcPr/>
                </a:tc>
                <a:extLst>
                  <a:ext uri="{0D108BD9-81ED-4DB2-BD59-A6C34878D82A}">
                    <a16:rowId xmlns:a16="http://schemas.microsoft.com/office/drawing/2014/main" val="2490275271"/>
                  </a:ext>
                </a:extLst>
              </a:tr>
              <a:tr h="370840">
                <a:tc>
                  <a:txBody>
                    <a:bodyPr/>
                    <a:lstStyle/>
                    <a:p>
                      <a:r>
                        <a:rPr lang="en-US" dirty="0"/>
                        <a:t>2046</a:t>
                      </a:r>
                    </a:p>
                  </a:txBody>
                  <a:tcPr/>
                </a:tc>
                <a:tc>
                  <a:txBody>
                    <a:bodyPr/>
                    <a:lstStyle/>
                    <a:p>
                      <a:r>
                        <a:rPr lang="en-US" dirty="0"/>
                        <a:t>1,100 AADT (0% Trucks)</a:t>
                      </a:r>
                    </a:p>
                  </a:txBody>
                  <a:tcPr/>
                </a:tc>
                <a:tc>
                  <a:txBody>
                    <a:bodyPr/>
                    <a:lstStyle/>
                    <a:p>
                      <a:r>
                        <a:rPr lang="en-US" dirty="0"/>
                        <a:t>1,100 AADT (0% Trucks)</a:t>
                      </a:r>
                    </a:p>
                  </a:txBody>
                  <a:tcPr/>
                </a:tc>
                <a:extLst>
                  <a:ext uri="{0D108BD9-81ED-4DB2-BD59-A6C34878D82A}">
                    <a16:rowId xmlns:a16="http://schemas.microsoft.com/office/drawing/2014/main" val="366852671"/>
                  </a:ext>
                </a:extLst>
              </a:tr>
            </a:tbl>
          </a:graphicData>
        </a:graphic>
      </p:graphicFrame>
      <p:graphicFrame>
        <p:nvGraphicFramePr>
          <p:cNvPr id="8" name="Table 7">
            <a:extLst>
              <a:ext uri="{FF2B5EF4-FFF2-40B4-BE49-F238E27FC236}">
                <a16:creationId xmlns:a16="http://schemas.microsoft.com/office/drawing/2014/main" id="{583D06E5-5C7A-B623-6237-C1900D91C0C4}"/>
              </a:ext>
            </a:extLst>
          </p:cNvPr>
          <p:cNvGraphicFramePr>
            <a:graphicFrameLocks noGrp="1"/>
          </p:cNvGraphicFramePr>
          <p:nvPr>
            <p:extLst>
              <p:ext uri="{D42A27DB-BD31-4B8C-83A1-F6EECF244321}">
                <p14:modId xmlns:p14="http://schemas.microsoft.com/office/powerpoint/2010/main" val="2598963793"/>
              </p:ext>
            </p:extLst>
          </p:nvPr>
        </p:nvGraphicFramePr>
        <p:xfrm>
          <a:off x="838200" y="2305666"/>
          <a:ext cx="4306556" cy="1483360"/>
        </p:xfrm>
        <a:graphic>
          <a:graphicData uri="http://schemas.openxmlformats.org/drawingml/2006/table">
            <a:tbl>
              <a:tblPr firstRow="1" bandRow="1">
                <a:tableStyleId>{5C22544A-7EE6-4342-B048-85BDC9FD1C3A}</a:tableStyleId>
              </a:tblPr>
              <a:tblGrid>
                <a:gridCol w="1935145">
                  <a:extLst>
                    <a:ext uri="{9D8B030D-6E8A-4147-A177-3AD203B41FA5}">
                      <a16:colId xmlns:a16="http://schemas.microsoft.com/office/drawing/2014/main" val="1723683882"/>
                    </a:ext>
                  </a:extLst>
                </a:gridCol>
                <a:gridCol w="2371411">
                  <a:extLst>
                    <a:ext uri="{9D8B030D-6E8A-4147-A177-3AD203B41FA5}">
                      <a16:colId xmlns:a16="http://schemas.microsoft.com/office/drawing/2014/main" val="650575119"/>
                    </a:ext>
                  </a:extLst>
                </a:gridCol>
              </a:tblGrid>
              <a:tr h="370840">
                <a:tc gridSpan="2">
                  <a:txBody>
                    <a:bodyPr/>
                    <a:lstStyle/>
                    <a:p>
                      <a:r>
                        <a:rPr lang="en-US" dirty="0"/>
                        <a:t>Years Selected for Analysis</a:t>
                      </a:r>
                      <a:endParaRPr dirty="0"/>
                    </a:p>
                  </a:txBody>
                  <a:tcPr/>
                </a:tc>
                <a:tc hMerge="1">
                  <a:txBody>
                    <a:bodyPr/>
                    <a:lstStyle/>
                    <a:p>
                      <a:endParaRPr dirty="0"/>
                    </a:p>
                  </a:txBody>
                  <a:tcPr/>
                </a:tc>
                <a:extLst>
                  <a:ext uri="{0D108BD9-81ED-4DB2-BD59-A6C34878D82A}">
                    <a16:rowId xmlns:a16="http://schemas.microsoft.com/office/drawing/2014/main" val="1995924677"/>
                  </a:ext>
                </a:extLst>
              </a:tr>
              <a:tr h="370840">
                <a:tc>
                  <a:txBody>
                    <a:bodyPr/>
                    <a:lstStyle/>
                    <a:p>
                      <a:r>
                        <a:rPr lang="en-US" dirty="0"/>
                        <a:t>Existing Year</a:t>
                      </a:r>
                    </a:p>
                  </a:txBody>
                  <a:tcPr/>
                </a:tc>
                <a:tc>
                  <a:txBody>
                    <a:bodyPr/>
                    <a:lstStyle/>
                    <a:p>
                      <a:r>
                        <a:rPr lang="en-US" dirty="0"/>
                        <a:t>2024</a:t>
                      </a:r>
                    </a:p>
                  </a:txBody>
                  <a:tcPr/>
                </a:tc>
                <a:extLst>
                  <a:ext uri="{0D108BD9-81ED-4DB2-BD59-A6C34878D82A}">
                    <a16:rowId xmlns:a16="http://schemas.microsoft.com/office/drawing/2014/main" val="2490275271"/>
                  </a:ext>
                </a:extLst>
              </a:tr>
              <a:tr h="370840">
                <a:tc>
                  <a:txBody>
                    <a:bodyPr/>
                    <a:lstStyle/>
                    <a:p>
                      <a:r>
                        <a:rPr lang="en-US" dirty="0"/>
                        <a:t>Opened to Traffic</a:t>
                      </a:r>
                    </a:p>
                  </a:txBody>
                  <a:tcPr/>
                </a:tc>
                <a:tc>
                  <a:txBody>
                    <a:bodyPr/>
                    <a:lstStyle/>
                    <a:p>
                      <a:r>
                        <a:rPr lang="en-US"/>
                        <a:t>2026</a:t>
                      </a:r>
                      <a:endParaRPr lang="en-US" dirty="0"/>
                    </a:p>
                  </a:txBody>
                  <a:tcPr/>
                </a:tc>
                <a:extLst>
                  <a:ext uri="{0D108BD9-81ED-4DB2-BD59-A6C34878D82A}">
                    <a16:rowId xmlns:a16="http://schemas.microsoft.com/office/drawing/2014/main" val="366852671"/>
                  </a:ext>
                </a:extLst>
              </a:tr>
              <a:tr h="370840">
                <a:tc>
                  <a:txBody>
                    <a:bodyPr/>
                    <a:lstStyle/>
                    <a:p>
                      <a:r>
                        <a:rPr lang="en-US" dirty="0"/>
                        <a:t>Analysis Year</a:t>
                      </a:r>
                    </a:p>
                  </a:txBody>
                  <a:tcPr/>
                </a:tc>
                <a:tc>
                  <a:txBody>
                    <a:bodyPr/>
                    <a:lstStyle/>
                    <a:p>
                      <a:r>
                        <a:rPr lang="en-US" dirty="0"/>
                        <a:t>2046 (last year of RTP)</a:t>
                      </a:r>
                    </a:p>
                  </a:txBody>
                  <a:tcPr/>
                </a:tc>
                <a:extLst>
                  <a:ext uri="{0D108BD9-81ED-4DB2-BD59-A6C34878D82A}">
                    <a16:rowId xmlns:a16="http://schemas.microsoft.com/office/drawing/2014/main" val="3514614144"/>
                  </a:ext>
                </a:extLst>
              </a:tr>
            </a:tbl>
          </a:graphicData>
        </a:graphic>
      </p:graphicFrame>
      <p:sp>
        <p:nvSpPr>
          <p:cNvPr id="9" name="TextBox 8">
            <a:extLst>
              <a:ext uri="{FF2B5EF4-FFF2-40B4-BE49-F238E27FC236}">
                <a16:creationId xmlns:a16="http://schemas.microsoft.com/office/drawing/2014/main" id="{2950283D-FCBF-DF34-CB6D-8CA350742FE6}"/>
              </a:ext>
            </a:extLst>
          </p:cNvPr>
          <p:cNvSpPr txBox="1"/>
          <p:nvPr/>
        </p:nvSpPr>
        <p:spPr>
          <a:xfrm>
            <a:off x="5942045" y="1311138"/>
            <a:ext cx="1468735" cy="379550"/>
          </a:xfrm>
          <a:prstGeom prst="rect">
            <a:avLst/>
          </a:prstGeom>
          <a:solidFill>
            <a:schemeClr val="bg1"/>
          </a:solidFill>
        </p:spPr>
        <p:txBody>
          <a:bodyPr wrap="square">
            <a:spAutoFit/>
          </a:bodyPr>
          <a:lstStyle/>
          <a:p>
            <a:pPr>
              <a:spcBef>
                <a:spcPts val="600"/>
              </a:spcBef>
              <a:spcAft>
                <a:spcPts val="600"/>
              </a:spcAft>
              <a:buSzPct val="80000"/>
            </a:pPr>
            <a:r>
              <a:rPr lang="en-US" dirty="0">
                <a:latin typeface="Cambria" panose="02040503050406030204" pitchFamily="18" charset="0"/>
                <a:ea typeface="Cambria" panose="02040503050406030204" pitchFamily="18" charset="0"/>
              </a:rPr>
              <a:t>5</a:t>
            </a:r>
            <a:r>
              <a:rPr lang="en-US" baseline="30000" dirty="0">
                <a:latin typeface="Cambria" panose="02040503050406030204" pitchFamily="18" charset="0"/>
                <a:ea typeface="Cambria" panose="02040503050406030204" pitchFamily="18" charset="0"/>
              </a:rPr>
              <a:t>th</a:t>
            </a:r>
            <a:r>
              <a:rPr lang="en-US" dirty="0">
                <a:latin typeface="Cambria" panose="02040503050406030204" pitchFamily="18" charset="0"/>
                <a:ea typeface="Cambria" panose="02040503050406030204" pitchFamily="18" charset="0"/>
              </a:rPr>
              <a:t> Street</a:t>
            </a:r>
          </a:p>
        </p:txBody>
      </p:sp>
      <p:graphicFrame>
        <p:nvGraphicFramePr>
          <p:cNvPr id="10" name="Table 9">
            <a:extLst>
              <a:ext uri="{FF2B5EF4-FFF2-40B4-BE49-F238E27FC236}">
                <a16:creationId xmlns:a16="http://schemas.microsoft.com/office/drawing/2014/main" id="{BDD4D13F-146B-90EA-70D3-ECBC9C2B2AD5}"/>
              </a:ext>
            </a:extLst>
          </p:cNvPr>
          <p:cNvGraphicFramePr>
            <a:graphicFrameLocks noGrp="1"/>
          </p:cNvGraphicFramePr>
          <p:nvPr>
            <p:extLst>
              <p:ext uri="{D42A27DB-BD31-4B8C-83A1-F6EECF244321}">
                <p14:modId xmlns:p14="http://schemas.microsoft.com/office/powerpoint/2010/main" val="897669088"/>
              </p:ext>
            </p:extLst>
          </p:nvPr>
        </p:nvGraphicFramePr>
        <p:xfrm>
          <a:off x="5942045" y="3426895"/>
          <a:ext cx="5906278" cy="1651000"/>
        </p:xfrm>
        <a:graphic>
          <a:graphicData uri="http://schemas.openxmlformats.org/drawingml/2006/table">
            <a:tbl>
              <a:tblPr firstRow="1" bandRow="1">
                <a:tableStyleId>{5C22544A-7EE6-4342-B048-85BDC9FD1C3A}</a:tableStyleId>
              </a:tblPr>
              <a:tblGrid>
                <a:gridCol w="802433">
                  <a:extLst>
                    <a:ext uri="{9D8B030D-6E8A-4147-A177-3AD203B41FA5}">
                      <a16:colId xmlns:a16="http://schemas.microsoft.com/office/drawing/2014/main" val="3438823614"/>
                    </a:ext>
                  </a:extLst>
                </a:gridCol>
                <a:gridCol w="2565918">
                  <a:extLst>
                    <a:ext uri="{9D8B030D-6E8A-4147-A177-3AD203B41FA5}">
                      <a16:colId xmlns:a16="http://schemas.microsoft.com/office/drawing/2014/main" val="1723683882"/>
                    </a:ext>
                  </a:extLst>
                </a:gridCol>
                <a:gridCol w="2537927">
                  <a:extLst>
                    <a:ext uri="{9D8B030D-6E8A-4147-A177-3AD203B41FA5}">
                      <a16:colId xmlns:a16="http://schemas.microsoft.com/office/drawing/2014/main" val="650575119"/>
                    </a:ext>
                  </a:extLst>
                </a:gridCol>
              </a:tblGrid>
              <a:tr h="370840">
                <a:tc>
                  <a:txBody>
                    <a:bodyPr/>
                    <a:lstStyle/>
                    <a:p>
                      <a:r>
                        <a:rPr lang="en-US" dirty="0"/>
                        <a:t>Year</a:t>
                      </a:r>
                    </a:p>
                  </a:txBody>
                  <a:tcPr/>
                </a:tc>
                <a:tc>
                  <a:txBody>
                    <a:bodyPr/>
                    <a:lstStyle/>
                    <a:p>
                      <a:r>
                        <a:rPr lang="en-US" dirty="0"/>
                        <a:t>No Build</a:t>
                      </a:r>
                    </a:p>
                  </a:txBody>
                  <a:tcPr/>
                </a:tc>
                <a:tc>
                  <a:txBody>
                    <a:bodyPr/>
                    <a:lstStyle/>
                    <a:p>
                      <a:r>
                        <a:rPr lang="en-US" dirty="0"/>
                        <a:t>Build</a:t>
                      </a:r>
                    </a:p>
                  </a:txBody>
                  <a:tcPr/>
                </a:tc>
                <a:extLst>
                  <a:ext uri="{0D108BD9-81ED-4DB2-BD59-A6C34878D82A}">
                    <a16:rowId xmlns:a16="http://schemas.microsoft.com/office/drawing/2014/main" val="1995924677"/>
                  </a:ext>
                </a:extLst>
              </a:tr>
              <a:tr h="370840">
                <a:tc>
                  <a:txBody>
                    <a:bodyPr/>
                    <a:lstStyle/>
                    <a:p>
                      <a:r>
                        <a:rPr lang="en-US" dirty="0"/>
                        <a:t>2026</a:t>
                      </a:r>
                    </a:p>
                  </a:txBody>
                  <a:tcPr/>
                </a:tc>
                <a:tc>
                  <a:txBody>
                    <a:bodyPr/>
                    <a:lstStyle/>
                    <a:p>
                      <a:r>
                        <a:rPr lang="en-US" dirty="0"/>
                        <a:t>4,500 AADT</a:t>
                      </a:r>
                      <a:br>
                        <a:rPr lang="en-US" dirty="0"/>
                      </a:br>
                      <a:r>
                        <a:rPr lang="en-US" dirty="0"/>
                        <a:t>(13.85% Trucks)</a:t>
                      </a:r>
                    </a:p>
                  </a:txBody>
                  <a:tcPr/>
                </a:tc>
                <a:tc>
                  <a:txBody>
                    <a:bodyPr/>
                    <a:lstStyle/>
                    <a:p>
                      <a:r>
                        <a:rPr lang="en-US" dirty="0"/>
                        <a:t>4,500 AADT</a:t>
                      </a:r>
                      <a:br>
                        <a:rPr lang="en-US" dirty="0"/>
                      </a:br>
                      <a:r>
                        <a:rPr lang="en-US" dirty="0"/>
                        <a:t>(13.85% Trucks)</a:t>
                      </a:r>
                    </a:p>
                  </a:txBody>
                  <a:tcPr/>
                </a:tc>
                <a:extLst>
                  <a:ext uri="{0D108BD9-81ED-4DB2-BD59-A6C34878D82A}">
                    <a16:rowId xmlns:a16="http://schemas.microsoft.com/office/drawing/2014/main" val="2490275271"/>
                  </a:ext>
                </a:extLst>
              </a:tr>
              <a:tr h="370840">
                <a:tc>
                  <a:txBody>
                    <a:bodyPr/>
                    <a:lstStyle/>
                    <a:p>
                      <a:r>
                        <a:rPr lang="en-US" dirty="0"/>
                        <a:t>2046</a:t>
                      </a:r>
                    </a:p>
                  </a:txBody>
                  <a:tcPr/>
                </a:tc>
                <a:tc>
                  <a:txBody>
                    <a:bodyPr/>
                    <a:lstStyle/>
                    <a:p>
                      <a:r>
                        <a:rPr lang="en-US" dirty="0"/>
                        <a:t>4,951 AADT</a:t>
                      </a:r>
                    </a:p>
                    <a:p>
                      <a:r>
                        <a:rPr lang="en-US" dirty="0"/>
                        <a:t>(13.85% Trucks)</a:t>
                      </a:r>
                    </a:p>
                  </a:txBody>
                  <a:tcPr/>
                </a:tc>
                <a:tc>
                  <a:txBody>
                    <a:bodyPr/>
                    <a:lstStyle/>
                    <a:p>
                      <a:r>
                        <a:rPr lang="en-US" dirty="0"/>
                        <a:t>4,951 AADT</a:t>
                      </a:r>
                    </a:p>
                    <a:p>
                      <a:r>
                        <a:rPr lang="en-US" dirty="0"/>
                        <a:t>(13.85% Trucks)</a:t>
                      </a:r>
                    </a:p>
                  </a:txBody>
                  <a:tcPr/>
                </a:tc>
                <a:extLst>
                  <a:ext uri="{0D108BD9-81ED-4DB2-BD59-A6C34878D82A}">
                    <a16:rowId xmlns:a16="http://schemas.microsoft.com/office/drawing/2014/main" val="366852671"/>
                  </a:ext>
                </a:extLst>
              </a:tr>
            </a:tbl>
          </a:graphicData>
        </a:graphic>
      </p:graphicFrame>
      <p:sp>
        <p:nvSpPr>
          <p:cNvPr id="11" name="TextBox 10">
            <a:extLst>
              <a:ext uri="{FF2B5EF4-FFF2-40B4-BE49-F238E27FC236}">
                <a16:creationId xmlns:a16="http://schemas.microsoft.com/office/drawing/2014/main" id="{E3827FF9-519A-B668-1C69-994434694259}"/>
              </a:ext>
            </a:extLst>
          </p:cNvPr>
          <p:cNvSpPr txBox="1"/>
          <p:nvPr/>
        </p:nvSpPr>
        <p:spPr>
          <a:xfrm>
            <a:off x="5942045" y="3047346"/>
            <a:ext cx="3412253" cy="379550"/>
          </a:xfrm>
          <a:prstGeom prst="rect">
            <a:avLst/>
          </a:prstGeom>
          <a:solidFill>
            <a:schemeClr val="bg1"/>
          </a:solidFill>
        </p:spPr>
        <p:txBody>
          <a:bodyPr wrap="square">
            <a:spAutoFit/>
          </a:bodyPr>
          <a:lstStyle/>
          <a:p>
            <a:pPr>
              <a:spcBef>
                <a:spcPts val="600"/>
              </a:spcBef>
              <a:spcAft>
                <a:spcPts val="600"/>
              </a:spcAft>
              <a:buSzPct val="80000"/>
            </a:pPr>
            <a:r>
              <a:rPr lang="en-US" dirty="0">
                <a:latin typeface="Cambria" panose="02040503050406030204" pitchFamily="18" charset="0"/>
                <a:ea typeface="Cambria" panose="02040503050406030204" pitchFamily="18" charset="0"/>
              </a:rPr>
              <a:t>Cross Street (SR 33/Derrick Ave)</a:t>
            </a:r>
          </a:p>
        </p:txBody>
      </p:sp>
    </p:spTree>
    <p:extLst>
      <p:ext uri="{BB962C8B-B14F-4D97-AF65-F5344CB8AC3E}">
        <p14:creationId xmlns:p14="http://schemas.microsoft.com/office/powerpoint/2010/main" val="367522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4CED8B5D425241A87022636C7FB96C" ma:contentTypeVersion="17" ma:contentTypeDescription="Create a new document." ma:contentTypeScope="" ma:versionID="a44b30c9f50c52c11d8111f1c367c230">
  <xsd:schema xmlns:xsd="http://www.w3.org/2001/XMLSchema" xmlns:xs="http://www.w3.org/2001/XMLSchema" xmlns:p="http://schemas.microsoft.com/office/2006/metadata/properties" xmlns:ns2="72ed1de1-7c8c-4a99-8865-4cb2815106b7" xmlns:ns3="7e8ff2c0-4d93-4b01-9253-d8c9c254b22e" targetNamespace="http://schemas.microsoft.com/office/2006/metadata/properties" ma:root="true" ma:fieldsID="78ecf14a7638450d3a8abb387ed96818" ns2:_="" ns3:_="">
    <xsd:import namespace="72ed1de1-7c8c-4a99-8865-4cb2815106b7"/>
    <xsd:import namespace="7e8ff2c0-4d93-4b01-9253-d8c9c254b2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ed1de1-7c8c-4a99-8865-4cb281510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ac244c-09f3-41c0-a84d-da3aec2a98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8ff2c0-4d93-4b01-9253-d8c9c254b2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236c7a-d8dc-430f-b0f2-f29b282fa5c7}" ma:internalName="TaxCatchAll" ma:showField="CatchAllData" ma:web="7e8ff2c0-4d93-4b01-9253-d8c9c254b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ed1de1-7c8c-4a99-8865-4cb2815106b7">
      <Terms xmlns="http://schemas.microsoft.com/office/infopath/2007/PartnerControls"/>
    </lcf76f155ced4ddcb4097134ff3c332f>
    <TaxCatchAll xmlns="7e8ff2c0-4d93-4b01-9253-d8c9c254b22e" xsi:nil="true"/>
  </documentManagement>
</p:properties>
</file>

<file path=customXml/itemProps1.xml><?xml version="1.0" encoding="utf-8"?>
<ds:datastoreItem xmlns:ds="http://schemas.openxmlformats.org/officeDocument/2006/customXml" ds:itemID="{CDB38C93-1AF9-40C4-B250-661B88401D53}">
  <ds:schemaRefs>
    <ds:schemaRef ds:uri="http://schemas.microsoft.com/sharepoint/v3/contenttype/forms"/>
  </ds:schemaRefs>
</ds:datastoreItem>
</file>

<file path=customXml/itemProps2.xml><?xml version="1.0" encoding="utf-8"?>
<ds:datastoreItem xmlns:ds="http://schemas.openxmlformats.org/officeDocument/2006/customXml" ds:itemID="{086AFF18-3DE5-4FED-B303-455919F5E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ed1de1-7c8c-4a99-8865-4cb2815106b7"/>
    <ds:schemaRef ds:uri="7e8ff2c0-4d93-4b01-9253-d8c9c254b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4BA45B-9C5C-45D8-8A9E-01FFF49CD7A3}">
  <ds:schemaRefs>
    <ds:schemaRef ds:uri="http://schemas.microsoft.com/office/2006/metadata/properties"/>
    <ds:schemaRef ds:uri="http://schemas.microsoft.com/office/infopath/2007/PartnerControls"/>
    <ds:schemaRef ds:uri="72ed1de1-7c8c-4a99-8865-4cb2815106b7"/>
    <ds:schemaRef ds:uri="7e8ff2c0-4d93-4b01-9253-d8c9c254b22e"/>
  </ds:schemaRefs>
</ds:datastoreItem>
</file>

<file path=docProps/app.xml><?xml version="1.0" encoding="utf-8"?>
<Properties xmlns="http://schemas.openxmlformats.org/officeDocument/2006/extended-properties" xmlns:vt="http://schemas.openxmlformats.org/officeDocument/2006/docPropsVTypes">
  <TotalTime>1931</TotalTime>
  <Words>861</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Cambria</vt:lpstr>
      <vt:lpstr>Wingdings</vt:lpstr>
      <vt:lpstr>Office Theme</vt:lpstr>
      <vt:lpstr>5th &amp; Quince Street Reconstruction Federal Project No.: STPL-5285(027) FTIP: LSTMP604</vt:lpstr>
      <vt:lpstr>Project Overview</vt:lpstr>
      <vt:lpstr>Project Description</vt:lpstr>
      <vt:lpstr>Project Location</vt:lpstr>
      <vt:lpstr>Project Location</vt:lpstr>
      <vt:lpstr>Project Purpose and Need</vt:lpstr>
      <vt:lpstr>Project Listing in the TIP</vt:lpstr>
      <vt:lpstr>Project Features</vt:lpstr>
      <vt:lpstr>Traffic Data &amp; Findings</vt:lpstr>
      <vt:lpstr>Traffic Data &amp; Findings</vt:lpstr>
      <vt:lpstr>Project Schedule</vt:lpstr>
      <vt:lpstr>Project-level Conformity Conclusion</vt:lpstr>
      <vt:lpstr>Project-level Conformity 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Suriya Vallamsundar</dc:creator>
  <cp:lastModifiedBy>Michael Osborn</cp:lastModifiedBy>
  <cp:revision>13</cp:revision>
  <dcterms:created xsi:type="dcterms:W3CDTF">2024-04-19T20:28:41Z</dcterms:created>
  <dcterms:modified xsi:type="dcterms:W3CDTF">2026-01-28T21:24:22Z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0x010100784CED8B5D425241A87022636C7FB96C</vt:lpwstr>
  </property>
</Properties>
</file>