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6EE_60F807CC.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4" r:id="rId4"/>
    <p:sldMasterId id="2147483705" r:id="rId5"/>
    <p:sldMasterId id="2147483700" r:id="rId6"/>
    <p:sldMasterId id="2147483726" r:id="rId7"/>
    <p:sldMasterId id="2147483731" r:id="rId8"/>
    <p:sldMasterId id="2147483736" r:id="rId9"/>
  </p:sldMasterIdLst>
  <p:notesMasterIdLst>
    <p:notesMasterId r:id="rId126"/>
  </p:notesMasterIdLst>
  <p:handoutMasterIdLst>
    <p:handoutMasterId r:id="rId127"/>
  </p:handoutMasterIdLst>
  <p:sldIdLst>
    <p:sldId id="453" r:id="rId10"/>
    <p:sldId id="1766" r:id="rId11"/>
    <p:sldId id="1765" r:id="rId12"/>
    <p:sldId id="1767" r:id="rId13"/>
    <p:sldId id="1759" r:id="rId14"/>
    <p:sldId id="1666" r:id="rId15"/>
    <p:sldId id="455" r:id="rId16"/>
    <p:sldId id="454" r:id="rId17"/>
    <p:sldId id="462" r:id="rId18"/>
    <p:sldId id="1771" r:id="rId19"/>
    <p:sldId id="1499" r:id="rId20"/>
    <p:sldId id="1502" r:id="rId21"/>
    <p:sldId id="1503" r:id="rId22"/>
    <p:sldId id="1778" r:id="rId23"/>
    <p:sldId id="1667" r:id="rId24"/>
    <p:sldId id="1665" r:id="rId25"/>
    <p:sldId id="1682" r:id="rId26"/>
    <p:sldId id="1642" r:id="rId27"/>
    <p:sldId id="1668" r:id="rId28"/>
    <p:sldId id="1770" r:id="rId29"/>
    <p:sldId id="1679" r:id="rId30"/>
    <p:sldId id="1768" r:id="rId31"/>
    <p:sldId id="1743" r:id="rId32"/>
    <p:sldId id="1676" r:id="rId33"/>
    <p:sldId id="1717" r:id="rId34"/>
    <p:sldId id="1680" r:id="rId35"/>
    <p:sldId id="1673" r:id="rId36"/>
    <p:sldId id="3956" r:id="rId37"/>
    <p:sldId id="1800" r:id="rId38"/>
    <p:sldId id="1650" r:id="rId39"/>
    <p:sldId id="1734" r:id="rId40"/>
    <p:sldId id="1695" r:id="rId41"/>
    <p:sldId id="1696" r:id="rId42"/>
    <p:sldId id="1745" r:id="rId43"/>
    <p:sldId id="1694" r:id="rId44"/>
    <p:sldId id="1681" r:id="rId45"/>
    <p:sldId id="1677" r:id="rId46"/>
    <p:sldId id="1675" r:id="rId47"/>
    <p:sldId id="269" r:id="rId48"/>
    <p:sldId id="1693" r:id="rId49"/>
    <p:sldId id="1684" r:id="rId50"/>
    <p:sldId id="1685" r:id="rId51"/>
    <p:sldId id="1686" r:id="rId52"/>
    <p:sldId id="271" r:id="rId53"/>
    <p:sldId id="1772" r:id="rId54"/>
    <p:sldId id="273" r:id="rId55"/>
    <p:sldId id="274" r:id="rId56"/>
    <p:sldId id="1687" r:id="rId57"/>
    <p:sldId id="270" r:id="rId58"/>
    <p:sldId id="1655" r:id="rId59"/>
    <p:sldId id="1698" r:id="rId60"/>
    <p:sldId id="384" r:id="rId61"/>
    <p:sldId id="1787" r:id="rId62"/>
    <p:sldId id="1764" r:id="rId63"/>
    <p:sldId id="1793" r:id="rId64"/>
    <p:sldId id="1495" r:id="rId65"/>
    <p:sldId id="1689" r:id="rId66"/>
    <p:sldId id="275" r:id="rId67"/>
    <p:sldId id="276" r:id="rId68"/>
    <p:sldId id="277" r:id="rId69"/>
    <p:sldId id="278" r:id="rId70"/>
    <p:sldId id="1773" r:id="rId71"/>
    <p:sldId id="1760" r:id="rId72"/>
    <p:sldId id="1700" r:id="rId73"/>
    <p:sldId id="1735" r:id="rId74"/>
    <p:sldId id="1701" r:id="rId75"/>
    <p:sldId id="1704" r:id="rId76"/>
    <p:sldId id="1705" r:id="rId77"/>
    <p:sldId id="1707" r:id="rId78"/>
    <p:sldId id="1706" r:id="rId79"/>
    <p:sldId id="1788" r:id="rId80"/>
    <p:sldId id="1702" r:id="rId81"/>
    <p:sldId id="1746" r:id="rId82"/>
    <p:sldId id="447" r:id="rId83"/>
    <p:sldId id="448" r:id="rId84"/>
    <p:sldId id="1774" r:id="rId85"/>
    <p:sldId id="1740" r:id="rId86"/>
    <p:sldId id="1741" r:id="rId87"/>
    <p:sldId id="1747" r:id="rId88"/>
    <p:sldId id="1761" r:id="rId89"/>
    <p:sldId id="1762" r:id="rId90"/>
    <p:sldId id="1719" r:id="rId91"/>
    <p:sldId id="1730" r:id="rId92"/>
    <p:sldId id="1732" r:id="rId93"/>
    <p:sldId id="1729" r:id="rId94"/>
    <p:sldId id="1733" r:id="rId95"/>
    <p:sldId id="1752" r:id="rId96"/>
    <p:sldId id="1753" r:id="rId97"/>
    <p:sldId id="1720" r:id="rId98"/>
    <p:sldId id="1723" r:id="rId99"/>
    <p:sldId id="1784" r:id="rId100"/>
    <p:sldId id="1785" r:id="rId101"/>
    <p:sldId id="1710" r:id="rId102"/>
    <p:sldId id="1758" r:id="rId103"/>
    <p:sldId id="1794" r:id="rId104"/>
    <p:sldId id="1739" r:id="rId105"/>
    <p:sldId id="1797" r:id="rId106"/>
    <p:sldId id="1748" r:id="rId107"/>
    <p:sldId id="1783" r:id="rId108"/>
    <p:sldId id="1713" r:id="rId109"/>
    <p:sldId id="1798" r:id="rId110"/>
    <p:sldId id="1779" r:id="rId111"/>
    <p:sldId id="1791" r:id="rId112"/>
    <p:sldId id="1792" r:id="rId113"/>
    <p:sldId id="1775" r:id="rId114"/>
    <p:sldId id="1795" r:id="rId115"/>
    <p:sldId id="1796" r:id="rId116"/>
    <p:sldId id="1776" r:id="rId117"/>
    <p:sldId id="1799" r:id="rId118"/>
    <p:sldId id="1789" r:id="rId119"/>
    <p:sldId id="1790" r:id="rId120"/>
    <p:sldId id="426" r:id="rId121"/>
    <p:sldId id="440" r:id="rId122"/>
    <p:sldId id="1781" r:id="rId123"/>
    <p:sldId id="1780" r:id="rId124"/>
    <p:sldId id="1782" r:id="rId125"/>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3FED9A2-8C16-49E8-9E84-1D18ACC6C318}">
          <p14:sldIdLst/>
        </p14:section>
        <p14:section name="Part 1" id="{88EFF24D-646F-4CA9-8B8D-F5D25F88E694}">
          <p14:sldIdLst>
            <p14:sldId id="453"/>
            <p14:sldId id="1766"/>
            <p14:sldId id="1765"/>
            <p14:sldId id="1767"/>
            <p14:sldId id="1759"/>
            <p14:sldId id="1666"/>
            <p14:sldId id="455"/>
            <p14:sldId id="454"/>
            <p14:sldId id="462"/>
            <p14:sldId id="1771"/>
            <p14:sldId id="1499"/>
            <p14:sldId id="1502"/>
            <p14:sldId id="1503"/>
            <p14:sldId id="1778"/>
            <p14:sldId id="1667"/>
            <p14:sldId id="1665"/>
            <p14:sldId id="1682"/>
            <p14:sldId id="1642"/>
            <p14:sldId id="1668"/>
            <p14:sldId id="1770"/>
            <p14:sldId id="1679"/>
            <p14:sldId id="1768"/>
            <p14:sldId id="1743"/>
            <p14:sldId id="1676"/>
            <p14:sldId id="1717"/>
            <p14:sldId id="1680"/>
            <p14:sldId id="1673"/>
            <p14:sldId id="3956"/>
            <p14:sldId id="1800"/>
            <p14:sldId id="1650"/>
            <p14:sldId id="1734"/>
            <p14:sldId id="1695"/>
            <p14:sldId id="1696"/>
            <p14:sldId id="1745"/>
            <p14:sldId id="1694"/>
            <p14:sldId id="1681"/>
            <p14:sldId id="1677"/>
            <p14:sldId id="1675"/>
            <p14:sldId id="269"/>
            <p14:sldId id="1693"/>
            <p14:sldId id="1684"/>
            <p14:sldId id="1685"/>
            <p14:sldId id="1686"/>
            <p14:sldId id="271"/>
            <p14:sldId id="1772"/>
            <p14:sldId id="273"/>
            <p14:sldId id="274"/>
            <p14:sldId id="1687"/>
            <p14:sldId id="270"/>
            <p14:sldId id="1655"/>
            <p14:sldId id="1698"/>
            <p14:sldId id="384"/>
            <p14:sldId id="1787"/>
            <p14:sldId id="1764"/>
            <p14:sldId id="1793"/>
            <p14:sldId id="1495"/>
            <p14:sldId id="1689"/>
            <p14:sldId id="275"/>
            <p14:sldId id="276"/>
            <p14:sldId id="277"/>
            <p14:sldId id="278"/>
            <p14:sldId id="1773"/>
          </p14:sldIdLst>
        </p14:section>
        <p14:section name="Part 2" id="{C3026B8D-49E1-4C27-9DBC-3A82F05B3C8B}">
          <p14:sldIdLst>
            <p14:sldId id="1760"/>
            <p14:sldId id="1700"/>
            <p14:sldId id="1735"/>
            <p14:sldId id="1701"/>
            <p14:sldId id="1704"/>
            <p14:sldId id="1705"/>
            <p14:sldId id="1707"/>
            <p14:sldId id="1706"/>
            <p14:sldId id="1788"/>
            <p14:sldId id="1702"/>
            <p14:sldId id="1746"/>
            <p14:sldId id="447"/>
            <p14:sldId id="448"/>
            <p14:sldId id="1774"/>
            <p14:sldId id="1740"/>
            <p14:sldId id="1741"/>
            <p14:sldId id="1747"/>
          </p14:sldIdLst>
        </p14:section>
        <p14:section name="Part 3" id="{8A40C076-C08F-4E9E-B62F-968D58655963}">
          <p14:sldIdLst>
            <p14:sldId id="1761"/>
            <p14:sldId id="1762"/>
            <p14:sldId id="1719"/>
            <p14:sldId id="1730"/>
            <p14:sldId id="1732"/>
            <p14:sldId id="1729"/>
            <p14:sldId id="1733"/>
            <p14:sldId id="1752"/>
            <p14:sldId id="1753"/>
            <p14:sldId id="1720"/>
            <p14:sldId id="1723"/>
            <p14:sldId id="1784"/>
            <p14:sldId id="1785"/>
            <p14:sldId id="1710"/>
            <p14:sldId id="1758"/>
            <p14:sldId id="1794"/>
            <p14:sldId id="1739"/>
            <p14:sldId id="1797"/>
            <p14:sldId id="1748"/>
            <p14:sldId id="1783"/>
            <p14:sldId id="1713"/>
            <p14:sldId id="1798"/>
            <p14:sldId id="1779"/>
            <p14:sldId id="1791"/>
            <p14:sldId id="1792"/>
            <p14:sldId id="1775"/>
            <p14:sldId id="1795"/>
            <p14:sldId id="1796"/>
            <p14:sldId id="1776"/>
            <p14:sldId id="1799"/>
            <p14:sldId id="1789"/>
            <p14:sldId id="1790"/>
            <p14:sldId id="426"/>
            <p14:sldId id="440"/>
            <p14:sldId id="1781"/>
            <p14:sldId id="1780"/>
            <p14:sldId id="1782"/>
          </p14:sldIdLst>
        </p14:section>
      </p14:section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BBDC12-FFD9-9CFD-4556-7D2E78AD47BE}" name="Edna Aguilar" initials="EA" userId="S::edna.aguilar@rsginc.com::8630924f-66dc-46c6-af15-f8c6dd608b14" providerId="AD"/>
  <p188:author id="{D0823728-2BC1-1465-8772-533CE9F2751E}" name="Adib Sarker" initials="" userId="S::adib.sarker@rsginc.com::4ade532d-3347-4483-a413-efad54ae9223" providerId="AD"/>
  <p188:author id="{FCC2B034-FB2B-4996-01C5-0591571FBE63}" name="Jonathan Slason" initials="JS" userId="S::jonathan.slason@rsginc.com::03e92085-1906-4714-8fb1-156f52cd43a7" providerId="AD"/>
  <p188:author id="{0C3B2269-3FFB-391B-30A5-D1A6724ED204}" name="Joseph Wildey" initials="JW" userId="S::joseph.wildey@rsginc.com::170dc0b6-6487-49db-a10f-67e7b916fc54" providerId="AD"/>
  <p188:author id="{93DA29CC-856E-9B29-5ECB-B96E0088B221}" name="Nicholas Fisher" initials="NF" userId="S::nicholas.fisher@rsginc.com::e3b84374-039c-4945-b73e-c5113e1bf97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CEDF"/>
    <a:srgbClr val="0000FF"/>
    <a:srgbClr val="FFFF00"/>
    <a:srgbClr val="FFDA6E"/>
    <a:srgbClr val="C5A86E"/>
    <a:srgbClr val="004FFF"/>
    <a:srgbClr val="996600"/>
    <a:srgbClr val="70AD47"/>
    <a:srgbClr val="C5E0B4"/>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viewProps" Target="viewProp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theme" Target="theme/theme1.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tableStyles" Target="tableStyle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microsoft.com/office/2018/10/relationships/authors" Target="authors.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handoutMaster" Target="handoutMasters/handoutMaster1.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7.xml"/></Relationships>
</file>

<file path=ppt/charts/_rels/chart1.xml.rels><?xml version="1.0" encoding="UTF-8" standalone="yes"?>
<Relationships xmlns="http://schemas.openxmlformats.org/package/2006/relationships"><Relationship Id="rId3" Type="http://schemas.openxmlformats.org/officeDocument/2006/relationships/oleObject" Target="https://resourcesystemsgroupinc.sharepoint.com/sites/FresnoCOGVERSPM2/Shared%20Documents/Fresno%20COG%20VERSPM/Task%203%20-%20Input%20Development/SJV_reference_model_inpu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t>Household Autos</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areaChart>
        <c:grouping val="stacked"/>
        <c:varyColors val="0"/>
        <c:ser>
          <c:idx val="0"/>
          <c:order val="0"/>
          <c:tx>
            <c:v>Internal Combustion</c:v>
          </c:tx>
          <c:spPr>
            <a:solidFill>
              <a:schemeClr val="accent1"/>
            </a:solidFill>
            <a:ln>
              <a:noFill/>
            </a:ln>
            <a:effectLst/>
          </c:spPr>
          <c:cat>
            <c:numRef>
              <c:f>'Powertrain Package'!$A$17:$A$92</c:f>
              <c:numCache>
                <c:formatCode>General</c:formatCode>
                <c:ptCount val="7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pt idx="66">
                  <c:v>2041</c:v>
                </c:pt>
                <c:pt idx="67">
                  <c:v>2042</c:v>
                </c:pt>
                <c:pt idx="68">
                  <c:v>2043</c:v>
                </c:pt>
                <c:pt idx="69">
                  <c:v>2044</c:v>
                </c:pt>
                <c:pt idx="70">
                  <c:v>2045</c:v>
                </c:pt>
                <c:pt idx="71">
                  <c:v>2046</c:v>
                </c:pt>
                <c:pt idx="72">
                  <c:v>2047</c:v>
                </c:pt>
                <c:pt idx="73">
                  <c:v>2048</c:v>
                </c:pt>
                <c:pt idx="74">
                  <c:v>2049</c:v>
                </c:pt>
                <c:pt idx="75">
                  <c:v>2050</c:v>
                </c:pt>
              </c:numCache>
            </c:numRef>
          </c:cat>
          <c:val>
            <c:numRef>
              <c:f>'Powertrain Package'!$B$17:$B$92</c:f>
              <c:numCache>
                <c:formatCode>General</c:formatCode>
                <c:ptCount val="76"/>
                <c:pt idx="0">
                  <c:v>0.996607493495973</c:v>
                </c:pt>
                <c:pt idx="1">
                  <c:v>0.996607493495973</c:v>
                </c:pt>
                <c:pt idx="2">
                  <c:v>0.996607493495973</c:v>
                </c:pt>
                <c:pt idx="3">
                  <c:v>0.996607493495973</c:v>
                </c:pt>
                <c:pt idx="4">
                  <c:v>0.996607493495973</c:v>
                </c:pt>
                <c:pt idx="5">
                  <c:v>0.996607493495973</c:v>
                </c:pt>
                <c:pt idx="6">
                  <c:v>0.996607493495973</c:v>
                </c:pt>
                <c:pt idx="7">
                  <c:v>0.996607493495973</c:v>
                </c:pt>
                <c:pt idx="8">
                  <c:v>0.996607493495973</c:v>
                </c:pt>
                <c:pt idx="9">
                  <c:v>0.996607493495973</c:v>
                </c:pt>
                <c:pt idx="10">
                  <c:v>0.996607493495973</c:v>
                </c:pt>
                <c:pt idx="11">
                  <c:v>0.996607493495973</c:v>
                </c:pt>
                <c:pt idx="12">
                  <c:v>0.996607493495973</c:v>
                </c:pt>
                <c:pt idx="13">
                  <c:v>0.996607493495973</c:v>
                </c:pt>
                <c:pt idx="14">
                  <c:v>0.996607493495973</c:v>
                </c:pt>
                <c:pt idx="15">
                  <c:v>0.996607493495973</c:v>
                </c:pt>
                <c:pt idx="16">
                  <c:v>0.996607493495973</c:v>
                </c:pt>
                <c:pt idx="17">
                  <c:v>0.996607493495973</c:v>
                </c:pt>
                <c:pt idx="18">
                  <c:v>0.996607493495973</c:v>
                </c:pt>
                <c:pt idx="19">
                  <c:v>0.996607493495973</c:v>
                </c:pt>
                <c:pt idx="20">
                  <c:v>0.996607493495973</c:v>
                </c:pt>
                <c:pt idx="21">
                  <c:v>0.996607493495973</c:v>
                </c:pt>
                <c:pt idx="22">
                  <c:v>0.996607493495973</c:v>
                </c:pt>
                <c:pt idx="23">
                  <c:v>0.996607493495973</c:v>
                </c:pt>
                <c:pt idx="24">
                  <c:v>0.996607493495973</c:v>
                </c:pt>
                <c:pt idx="25">
                  <c:v>0.996607493495973</c:v>
                </c:pt>
                <c:pt idx="26">
                  <c:v>0.996607493495973</c:v>
                </c:pt>
                <c:pt idx="27">
                  <c:v>0.996607493495973</c:v>
                </c:pt>
                <c:pt idx="28">
                  <c:v>0.996607493495973</c:v>
                </c:pt>
                <c:pt idx="29">
                  <c:v>0.996607493495973</c:v>
                </c:pt>
                <c:pt idx="30">
                  <c:v>0.996607493495973</c:v>
                </c:pt>
                <c:pt idx="31">
                  <c:v>0.98541028487726601</c:v>
                </c:pt>
                <c:pt idx="32">
                  <c:v>0.97230363886867499</c:v>
                </c:pt>
                <c:pt idx="33">
                  <c:v>0.966787305122494</c:v>
                </c:pt>
                <c:pt idx="34">
                  <c:v>0.96919729932483101</c:v>
                </c:pt>
                <c:pt idx="35">
                  <c:v>0.95209041373354297</c:v>
                </c:pt>
                <c:pt idx="36">
                  <c:v>0.97148603195223304</c:v>
                </c:pt>
                <c:pt idx="37">
                  <c:v>0.96017055075953806</c:v>
                </c:pt>
                <c:pt idx="38">
                  <c:v>0.95071489263605002</c:v>
                </c:pt>
                <c:pt idx="39">
                  <c:v>0.95587694723334704</c:v>
                </c:pt>
                <c:pt idx="40">
                  <c:v>0.95716017793762898</c:v>
                </c:pt>
                <c:pt idx="41">
                  <c:v>0.96444009521817498</c:v>
                </c:pt>
                <c:pt idx="42">
                  <c:v>0.94854363998454505</c:v>
                </c:pt>
                <c:pt idx="43">
                  <c:v>0.9459935325205</c:v>
                </c:pt>
                <c:pt idx="44">
                  <c:v>0.93771142915839201</c:v>
                </c:pt>
                <c:pt idx="45">
                  <c:v>0.91529500925340102</c:v>
                </c:pt>
                <c:pt idx="46">
                  <c:v>0.86909251960143896</c:v>
                </c:pt>
                <c:pt idx="47">
                  <c:v>0.82052968566782303</c:v>
                </c:pt>
                <c:pt idx="48">
                  <c:v>0.72854709048862198</c:v>
                </c:pt>
                <c:pt idx="49">
                  <c:v>0.73309604072895296</c:v>
                </c:pt>
                <c:pt idx="50">
                  <c:v>0.60359564990569403</c:v>
                </c:pt>
                <c:pt idx="51">
                  <c:v>0.54323608491512498</c:v>
                </c:pt>
                <c:pt idx="52">
                  <c:v>0.48287651992455599</c:v>
                </c:pt>
                <c:pt idx="53">
                  <c:v>0.422516954933986</c:v>
                </c:pt>
                <c:pt idx="54">
                  <c:v>0.36215738994341701</c:v>
                </c:pt>
                <c:pt idx="55">
                  <c:v>0.30179782495284702</c:v>
                </c:pt>
                <c:pt idx="56">
                  <c:v>0.241438259962278</c:v>
                </c:pt>
                <c:pt idx="57">
                  <c:v>0.181078694971708</c:v>
                </c:pt>
                <c:pt idx="58">
                  <c:v>0.120719129981139</c:v>
                </c:pt>
                <c:pt idx="59">
                  <c:v>6.0359564990569402E-2</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numCache>
            </c:numRef>
          </c:val>
          <c:extLst>
            <c:ext xmlns:c16="http://schemas.microsoft.com/office/drawing/2014/chart" uri="{C3380CC4-5D6E-409C-BE32-E72D297353CC}">
              <c16:uniqueId val="{00000000-A1BB-48B5-A577-0AC380ECA09B}"/>
            </c:ext>
          </c:extLst>
        </c:ser>
        <c:ser>
          <c:idx val="1"/>
          <c:order val="1"/>
          <c:tx>
            <c:v>Hybrid</c:v>
          </c:tx>
          <c:spPr>
            <a:solidFill>
              <a:schemeClr val="accent2"/>
            </a:solidFill>
            <a:ln>
              <a:noFill/>
            </a:ln>
            <a:effectLst/>
          </c:spPr>
          <c:cat>
            <c:numRef>
              <c:f>'Powertrain Package'!$A$17:$A$92</c:f>
              <c:numCache>
                <c:formatCode>General</c:formatCode>
                <c:ptCount val="7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pt idx="66">
                  <c:v>2041</c:v>
                </c:pt>
                <c:pt idx="67">
                  <c:v>2042</c:v>
                </c:pt>
                <c:pt idx="68">
                  <c:v>2043</c:v>
                </c:pt>
                <c:pt idx="69">
                  <c:v>2044</c:v>
                </c:pt>
                <c:pt idx="70">
                  <c:v>2045</c:v>
                </c:pt>
                <c:pt idx="71">
                  <c:v>2046</c:v>
                </c:pt>
                <c:pt idx="72">
                  <c:v>2047</c:v>
                </c:pt>
                <c:pt idx="73">
                  <c:v>2048</c:v>
                </c:pt>
                <c:pt idx="74">
                  <c:v>2049</c:v>
                </c:pt>
                <c:pt idx="75">
                  <c:v>2050</c:v>
                </c:pt>
              </c:numCache>
            </c:numRef>
          </c:cat>
          <c:val>
            <c:numRef>
              <c:f>'Powertrain Package'!$C$17:$C$92</c:f>
              <c:numCache>
                <c:formatCode>General</c:formatCode>
                <c:ptCount val="76"/>
                <c:pt idx="0">
                  <c:v>3.3925065040272201E-3</c:v>
                </c:pt>
                <c:pt idx="1">
                  <c:v>3.3925065040272201E-3</c:v>
                </c:pt>
                <c:pt idx="2">
                  <c:v>3.3925065040272201E-3</c:v>
                </c:pt>
                <c:pt idx="3">
                  <c:v>3.3925065040272201E-3</c:v>
                </c:pt>
                <c:pt idx="4">
                  <c:v>3.3925065040272201E-3</c:v>
                </c:pt>
                <c:pt idx="5">
                  <c:v>3.3925065040272201E-3</c:v>
                </c:pt>
                <c:pt idx="6">
                  <c:v>3.3925065040272201E-3</c:v>
                </c:pt>
                <c:pt idx="7">
                  <c:v>3.3925065040272201E-3</c:v>
                </c:pt>
                <c:pt idx="8">
                  <c:v>3.3925065040272201E-3</c:v>
                </c:pt>
                <c:pt idx="9">
                  <c:v>3.3925065040272201E-3</c:v>
                </c:pt>
                <c:pt idx="10">
                  <c:v>3.3925065040272201E-3</c:v>
                </c:pt>
                <c:pt idx="11">
                  <c:v>3.3925065040272201E-3</c:v>
                </c:pt>
                <c:pt idx="12">
                  <c:v>3.3925065040272201E-3</c:v>
                </c:pt>
                <c:pt idx="13">
                  <c:v>3.3925065040272201E-3</c:v>
                </c:pt>
                <c:pt idx="14">
                  <c:v>3.3925065040272201E-3</c:v>
                </c:pt>
                <c:pt idx="15">
                  <c:v>3.3925065040272201E-3</c:v>
                </c:pt>
                <c:pt idx="16">
                  <c:v>3.3925065040272201E-3</c:v>
                </c:pt>
                <c:pt idx="17">
                  <c:v>3.3925065040272201E-3</c:v>
                </c:pt>
                <c:pt idx="18">
                  <c:v>3.3925065040272201E-3</c:v>
                </c:pt>
                <c:pt idx="19">
                  <c:v>3.3925065040272201E-3</c:v>
                </c:pt>
                <c:pt idx="20">
                  <c:v>3.3925065040272201E-3</c:v>
                </c:pt>
                <c:pt idx="21">
                  <c:v>3.3925065040272201E-3</c:v>
                </c:pt>
                <c:pt idx="22">
                  <c:v>3.3925065040272201E-3</c:v>
                </c:pt>
                <c:pt idx="23">
                  <c:v>3.3925065040272201E-3</c:v>
                </c:pt>
                <c:pt idx="24">
                  <c:v>3.3925065040272201E-3</c:v>
                </c:pt>
                <c:pt idx="25">
                  <c:v>3.3925065040272201E-3</c:v>
                </c:pt>
                <c:pt idx="26">
                  <c:v>3.3925065040272201E-3</c:v>
                </c:pt>
                <c:pt idx="27">
                  <c:v>3.3925065040272201E-3</c:v>
                </c:pt>
                <c:pt idx="28">
                  <c:v>3.3925065040272201E-3</c:v>
                </c:pt>
                <c:pt idx="29">
                  <c:v>3.3925065040272201E-3</c:v>
                </c:pt>
                <c:pt idx="30">
                  <c:v>3.3925065040272201E-3</c:v>
                </c:pt>
                <c:pt idx="31">
                  <c:v>1.4432773964042999E-2</c:v>
                </c:pt>
                <c:pt idx="32">
                  <c:v>2.7592812579998401E-2</c:v>
                </c:pt>
                <c:pt idx="33">
                  <c:v>3.31132675787464E-2</c:v>
                </c:pt>
                <c:pt idx="34">
                  <c:v>3.06406601650413E-2</c:v>
                </c:pt>
                <c:pt idx="35">
                  <c:v>4.7770825955219802E-2</c:v>
                </c:pt>
                <c:pt idx="36">
                  <c:v>2.65333443113864E-2</c:v>
                </c:pt>
                <c:pt idx="37">
                  <c:v>3.47765980772161E-2</c:v>
                </c:pt>
                <c:pt idx="38">
                  <c:v>3.9463175149460898E-2</c:v>
                </c:pt>
                <c:pt idx="39">
                  <c:v>3.2525311274206402E-2</c:v>
                </c:pt>
                <c:pt idx="40">
                  <c:v>3.39986188476602E-2</c:v>
                </c:pt>
                <c:pt idx="41">
                  <c:v>2.39680547670508E-2</c:v>
                </c:pt>
                <c:pt idx="42">
                  <c:v>2.9213506709717701E-2</c:v>
                </c:pt>
                <c:pt idx="43">
                  <c:v>2.39530527836554E-2</c:v>
                </c:pt>
                <c:pt idx="44">
                  <c:v>3.4814764089570599E-2</c:v>
                </c:pt>
                <c:pt idx="45">
                  <c:v>5.0939380918708803E-2</c:v>
                </c:pt>
                <c:pt idx="46">
                  <c:v>6.8372974383138593E-2</c:v>
                </c:pt>
                <c:pt idx="47">
                  <c:v>8.1033696754161305E-2</c:v>
                </c:pt>
                <c:pt idx="48">
                  <c:v>0.10237865429835501</c:v>
                </c:pt>
                <c:pt idx="49">
                  <c:v>0.14647482375688201</c:v>
                </c:pt>
                <c:pt idx="50">
                  <c:v>0.29941008868734698</c:v>
                </c:pt>
                <c:pt idx="51">
                  <c:v>0.26946907981861201</c:v>
                </c:pt>
                <c:pt idx="52">
                  <c:v>0.23952807094987799</c:v>
                </c:pt>
                <c:pt idx="53">
                  <c:v>0.209587062081143</c:v>
                </c:pt>
                <c:pt idx="54">
                  <c:v>0.17964605321240801</c:v>
                </c:pt>
                <c:pt idx="55">
                  <c:v>0.14970504434367399</c:v>
                </c:pt>
                <c:pt idx="56">
                  <c:v>0.119764035474939</c:v>
                </c:pt>
                <c:pt idx="57">
                  <c:v>8.9823026606204101E-2</c:v>
                </c:pt>
                <c:pt idx="58">
                  <c:v>5.9882017737469401E-2</c:v>
                </c:pt>
                <c:pt idx="59">
                  <c:v>2.99410088687347E-2</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numCache>
            </c:numRef>
          </c:val>
          <c:extLst>
            <c:ext xmlns:c16="http://schemas.microsoft.com/office/drawing/2014/chart" uri="{C3380CC4-5D6E-409C-BE32-E72D297353CC}">
              <c16:uniqueId val="{00000001-A1BB-48B5-A577-0AC380ECA09B}"/>
            </c:ext>
          </c:extLst>
        </c:ser>
        <c:ser>
          <c:idx val="2"/>
          <c:order val="2"/>
          <c:tx>
            <c:v>Battery Electric</c:v>
          </c:tx>
          <c:spPr>
            <a:solidFill>
              <a:schemeClr val="accent3"/>
            </a:solidFill>
            <a:ln>
              <a:noFill/>
            </a:ln>
            <a:effectLst/>
          </c:spPr>
          <c:cat>
            <c:numRef>
              <c:f>'Powertrain Package'!$A$17:$A$92</c:f>
              <c:numCache>
                <c:formatCode>General</c:formatCode>
                <c:ptCount val="7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pt idx="66">
                  <c:v>2041</c:v>
                </c:pt>
                <c:pt idx="67">
                  <c:v>2042</c:v>
                </c:pt>
                <c:pt idx="68">
                  <c:v>2043</c:v>
                </c:pt>
                <c:pt idx="69">
                  <c:v>2044</c:v>
                </c:pt>
                <c:pt idx="70">
                  <c:v>2045</c:v>
                </c:pt>
                <c:pt idx="71">
                  <c:v>2046</c:v>
                </c:pt>
                <c:pt idx="72">
                  <c:v>2047</c:v>
                </c:pt>
                <c:pt idx="73">
                  <c:v>2048</c:v>
                </c:pt>
                <c:pt idx="74">
                  <c:v>2049</c:v>
                </c:pt>
                <c:pt idx="75">
                  <c:v>2050</c:v>
                </c:pt>
              </c:numCache>
            </c:numRef>
          </c:cat>
          <c:val>
            <c:numRef>
              <c:f>'Powertrain Package'!$D$17:$D$92</c:f>
              <c:numCache>
                <c:formatCode>General</c:formatCode>
                <c:ptCount val="7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1.5694115869076199E-4</c:v>
                </c:pt>
                <c:pt idx="32">
                  <c:v>1.03548551327003E-4</c:v>
                </c:pt>
                <c:pt idx="33" formatCode="0.00E+00">
                  <c:v>9.9427298759147299E-5</c:v>
                </c:pt>
                <c:pt idx="34">
                  <c:v>1.62040510127532E-4</c:v>
                </c:pt>
                <c:pt idx="35">
                  <c:v>1.3876031123730701E-4</c:v>
                </c:pt>
                <c:pt idx="36">
                  <c:v>1.3066932579506999E-3</c:v>
                </c:pt>
                <c:pt idx="37">
                  <c:v>1.6884128795057901E-3</c:v>
                </c:pt>
                <c:pt idx="38">
                  <c:v>3.5793083539975702E-3</c:v>
                </c:pt>
                <c:pt idx="39">
                  <c:v>2.98965282596573E-3</c:v>
                </c:pt>
                <c:pt idx="40">
                  <c:v>3.6872279973374201E-3</c:v>
                </c:pt>
                <c:pt idx="41">
                  <c:v>5.4191027313804999E-3</c:v>
                </c:pt>
                <c:pt idx="42">
                  <c:v>8.1652307808954706E-3</c:v>
                </c:pt>
                <c:pt idx="43">
                  <c:v>1.6717548677326499E-2</c:v>
                </c:pt>
                <c:pt idx="44">
                  <c:v>1.7722385811134701E-2</c:v>
                </c:pt>
                <c:pt idx="45">
                  <c:v>2.43312007091455E-2</c:v>
                </c:pt>
                <c:pt idx="46">
                  <c:v>4.6786617834124397E-2</c:v>
                </c:pt>
                <c:pt idx="47">
                  <c:v>8.1798037209998606E-2</c:v>
                </c:pt>
                <c:pt idx="48">
                  <c:v>0.150366320535327</c:v>
                </c:pt>
                <c:pt idx="49">
                  <c:v>9.5224643276395696E-2</c:v>
                </c:pt>
                <c:pt idx="50">
                  <c:v>8.1423813154620994E-2</c:v>
                </c:pt>
                <c:pt idx="51">
                  <c:v>0.14828143183915901</c:v>
                </c:pt>
                <c:pt idx="52">
                  <c:v>0.215139050523697</c:v>
                </c:pt>
                <c:pt idx="53">
                  <c:v>0.28199666920823502</c:v>
                </c:pt>
                <c:pt idx="54">
                  <c:v>0.34885428789277301</c:v>
                </c:pt>
                <c:pt idx="55">
                  <c:v>0.41571190657731</c:v>
                </c:pt>
                <c:pt idx="56">
                  <c:v>0.48256952526184799</c:v>
                </c:pt>
                <c:pt idx="57">
                  <c:v>0.54942714394638603</c:v>
                </c:pt>
                <c:pt idx="58">
                  <c:v>0.61628476263092402</c:v>
                </c:pt>
                <c:pt idx="59">
                  <c:v>0.68314238131546201</c:v>
                </c:pt>
                <c:pt idx="60">
                  <c:v>0.75</c:v>
                </c:pt>
                <c:pt idx="61">
                  <c:v>0.75</c:v>
                </c:pt>
                <c:pt idx="62">
                  <c:v>0.75</c:v>
                </c:pt>
                <c:pt idx="63">
                  <c:v>0.75</c:v>
                </c:pt>
                <c:pt idx="64">
                  <c:v>0.75</c:v>
                </c:pt>
                <c:pt idx="65">
                  <c:v>0.75</c:v>
                </c:pt>
                <c:pt idx="66">
                  <c:v>0.75</c:v>
                </c:pt>
                <c:pt idx="67">
                  <c:v>0.75</c:v>
                </c:pt>
                <c:pt idx="68">
                  <c:v>0.75</c:v>
                </c:pt>
                <c:pt idx="69">
                  <c:v>0.75</c:v>
                </c:pt>
                <c:pt idx="70">
                  <c:v>0.75</c:v>
                </c:pt>
                <c:pt idx="71">
                  <c:v>0.75</c:v>
                </c:pt>
                <c:pt idx="72">
                  <c:v>0.75</c:v>
                </c:pt>
                <c:pt idx="73">
                  <c:v>0.75</c:v>
                </c:pt>
                <c:pt idx="74">
                  <c:v>0.75</c:v>
                </c:pt>
                <c:pt idx="75">
                  <c:v>0.75</c:v>
                </c:pt>
              </c:numCache>
            </c:numRef>
          </c:val>
          <c:extLst>
            <c:ext xmlns:c16="http://schemas.microsoft.com/office/drawing/2014/chart" uri="{C3380CC4-5D6E-409C-BE32-E72D297353CC}">
              <c16:uniqueId val="{00000002-A1BB-48B5-A577-0AC380ECA09B}"/>
            </c:ext>
          </c:extLst>
        </c:ser>
        <c:ser>
          <c:idx val="3"/>
          <c:order val="3"/>
          <c:tx>
            <c:v>Plug-in Hybrid</c:v>
          </c:tx>
          <c:spPr>
            <a:solidFill>
              <a:schemeClr val="accent4"/>
            </a:solidFill>
            <a:ln>
              <a:noFill/>
            </a:ln>
            <a:effectLst/>
          </c:spPr>
          <c:cat>
            <c:numRef>
              <c:f>'Powertrain Package'!$A$17:$A$92</c:f>
              <c:numCache>
                <c:formatCode>General</c:formatCode>
                <c:ptCount val="7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pt idx="66">
                  <c:v>2041</c:v>
                </c:pt>
                <c:pt idx="67">
                  <c:v>2042</c:v>
                </c:pt>
                <c:pt idx="68">
                  <c:v>2043</c:v>
                </c:pt>
                <c:pt idx="69">
                  <c:v>2044</c:v>
                </c:pt>
                <c:pt idx="70">
                  <c:v>2045</c:v>
                </c:pt>
                <c:pt idx="71">
                  <c:v>2046</c:v>
                </c:pt>
                <c:pt idx="72">
                  <c:v>2047</c:v>
                </c:pt>
                <c:pt idx="73">
                  <c:v>2048</c:v>
                </c:pt>
                <c:pt idx="74">
                  <c:v>2049</c:v>
                </c:pt>
                <c:pt idx="75">
                  <c:v>2050</c:v>
                </c:pt>
              </c:numCache>
            </c:numRef>
          </c:cat>
          <c:val>
            <c:numRef>
              <c:f>'Powertrain Package'!$E$17:$E$92</c:f>
              <c:numCache>
                <c:formatCode>General</c:formatCode>
                <c:ptCount val="7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6.7393047842964995E-4</c:v>
                </c:pt>
                <c:pt idx="37">
                  <c:v>3.36443828374008E-3</c:v>
                </c:pt>
                <c:pt idx="38">
                  <c:v>6.2426238604916398E-3</c:v>
                </c:pt>
                <c:pt idx="39">
                  <c:v>8.6080886664804696E-3</c:v>
                </c:pt>
                <c:pt idx="40">
                  <c:v>5.1539752173735999E-3</c:v>
                </c:pt>
                <c:pt idx="41">
                  <c:v>6.17274728339359E-3</c:v>
                </c:pt>
                <c:pt idx="42">
                  <c:v>1.40776225248413E-2</c:v>
                </c:pt>
                <c:pt idx="43">
                  <c:v>1.33358660185184E-2</c:v>
                </c:pt>
                <c:pt idx="44">
                  <c:v>9.7514209409025505E-3</c:v>
                </c:pt>
                <c:pt idx="45">
                  <c:v>9.4344091187446508E-3</c:v>
                </c:pt>
                <c:pt idx="46">
                  <c:v>1.5747888181297898E-2</c:v>
                </c:pt>
                <c:pt idx="47">
                  <c:v>1.6638580368017498E-2</c:v>
                </c:pt>
                <c:pt idx="48">
                  <c:v>1.87079346776962E-2</c:v>
                </c:pt>
                <c:pt idx="49">
                  <c:v>2.5204492237769702E-2</c:v>
                </c:pt>
                <c:pt idx="50">
                  <c:v>1.5570448252337599E-2</c:v>
                </c:pt>
                <c:pt idx="51">
                  <c:v>3.9013403427103799E-2</c:v>
                </c:pt>
                <c:pt idx="52">
                  <c:v>6.2456358601870099E-2</c:v>
                </c:pt>
                <c:pt idx="53">
                  <c:v>8.5899313776636302E-2</c:v>
                </c:pt>
                <c:pt idx="54">
                  <c:v>0.109342268951403</c:v>
                </c:pt>
                <c:pt idx="55">
                  <c:v>0.132785224126169</c:v>
                </c:pt>
                <c:pt idx="56">
                  <c:v>0.15622817930093499</c:v>
                </c:pt>
                <c:pt idx="57">
                  <c:v>0.17967113447570099</c:v>
                </c:pt>
                <c:pt idx="58">
                  <c:v>0.20311408965046801</c:v>
                </c:pt>
                <c:pt idx="59">
                  <c:v>0.22655704482523401</c:v>
                </c:pt>
                <c:pt idx="60">
                  <c:v>0.25</c:v>
                </c:pt>
                <c:pt idx="61">
                  <c:v>0.25</c:v>
                </c:pt>
                <c:pt idx="62">
                  <c:v>0.25</c:v>
                </c:pt>
                <c:pt idx="63">
                  <c:v>0.25</c:v>
                </c:pt>
                <c:pt idx="64">
                  <c:v>0.25</c:v>
                </c:pt>
                <c:pt idx="65">
                  <c:v>0.25</c:v>
                </c:pt>
                <c:pt idx="66">
                  <c:v>0.25</c:v>
                </c:pt>
                <c:pt idx="67">
                  <c:v>0.25</c:v>
                </c:pt>
                <c:pt idx="68">
                  <c:v>0.25</c:v>
                </c:pt>
                <c:pt idx="69">
                  <c:v>0.25</c:v>
                </c:pt>
                <c:pt idx="70">
                  <c:v>0.25</c:v>
                </c:pt>
                <c:pt idx="71">
                  <c:v>0.25</c:v>
                </c:pt>
                <c:pt idx="72">
                  <c:v>0.25</c:v>
                </c:pt>
                <c:pt idx="73">
                  <c:v>0.25</c:v>
                </c:pt>
                <c:pt idx="74">
                  <c:v>0.25</c:v>
                </c:pt>
                <c:pt idx="75">
                  <c:v>0.25</c:v>
                </c:pt>
              </c:numCache>
            </c:numRef>
          </c:val>
          <c:extLst>
            <c:ext xmlns:c16="http://schemas.microsoft.com/office/drawing/2014/chart" uri="{C3380CC4-5D6E-409C-BE32-E72D297353CC}">
              <c16:uniqueId val="{00000003-A1BB-48B5-A577-0AC380ECA09B}"/>
            </c:ext>
          </c:extLst>
        </c:ser>
        <c:dLbls>
          <c:showLegendKey val="0"/>
          <c:showVal val="0"/>
          <c:showCatName val="0"/>
          <c:showSerName val="0"/>
          <c:showPercent val="0"/>
          <c:showBubbleSize val="0"/>
        </c:dLbls>
        <c:axId val="1568213168"/>
        <c:axId val="1568210288"/>
        <c:extLst>
          <c:ext xmlns:c15="http://schemas.microsoft.com/office/drawing/2012/chart" uri="{02D57815-91ED-43cb-92C2-25804820EDAC}">
            <c15:filteredAreaSeries>
              <c15:ser>
                <c:idx val="4"/>
                <c:order val="4"/>
                <c:tx>
                  <c:strRef>
                    <c:extLst>
                      <c:ext uri="{02D57815-91ED-43cb-92C2-25804820EDAC}">
                        <c15:formulaRef>
                          <c15:sqref>'Powertrain Package'!$F$16</c15:sqref>
                        </c15:formulaRef>
                      </c:ext>
                    </c:extLst>
                    <c:strCache>
                      <c:ptCount val="1"/>
                      <c:pt idx="0">
                        <c:v>LtTrkPropIcev</c:v>
                      </c:pt>
                    </c:strCache>
                  </c:strRef>
                </c:tx>
                <c:spPr>
                  <a:solidFill>
                    <a:schemeClr val="accent5"/>
                  </a:solidFill>
                  <a:ln>
                    <a:noFill/>
                  </a:ln>
                  <a:effectLst/>
                </c:spPr>
                <c:cat>
                  <c:numRef>
                    <c:extLst>
                      <c:ext uri="{02D57815-91ED-43cb-92C2-25804820EDAC}">
                        <c15:formulaRef>
                          <c15:sqref>'Powertrain Package'!$A$17:$A$92</c15:sqref>
                        </c15:formulaRef>
                      </c:ext>
                    </c:extLst>
                    <c:numCache>
                      <c:formatCode>General</c:formatCode>
                      <c:ptCount val="7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pt idx="66">
                        <c:v>2041</c:v>
                      </c:pt>
                      <c:pt idx="67">
                        <c:v>2042</c:v>
                      </c:pt>
                      <c:pt idx="68">
                        <c:v>2043</c:v>
                      </c:pt>
                      <c:pt idx="69">
                        <c:v>2044</c:v>
                      </c:pt>
                      <c:pt idx="70">
                        <c:v>2045</c:v>
                      </c:pt>
                      <c:pt idx="71">
                        <c:v>2046</c:v>
                      </c:pt>
                      <c:pt idx="72">
                        <c:v>2047</c:v>
                      </c:pt>
                      <c:pt idx="73">
                        <c:v>2048</c:v>
                      </c:pt>
                      <c:pt idx="74">
                        <c:v>2049</c:v>
                      </c:pt>
                      <c:pt idx="75">
                        <c:v>2050</c:v>
                      </c:pt>
                    </c:numCache>
                  </c:numRef>
                </c:cat>
                <c:val>
                  <c:numRef>
                    <c:extLst>
                      <c:ext uri="{02D57815-91ED-43cb-92C2-25804820EDAC}">
                        <c15:formulaRef>
                          <c15:sqref>'Powertrain Package'!$F$17:$F$92</c15:sqref>
                        </c15:formulaRef>
                      </c:ext>
                    </c:extLst>
                    <c:numCache>
                      <c:formatCode>General</c:formatCode>
                      <c:ptCount val="76"/>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0.99170388471068305</c:v>
                      </c:pt>
                      <c:pt idx="32">
                        <c:v>0.99502249841674395</c:v>
                      </c:pt>
                      <c:pt idx="33">
                        <c:v>0.98936157814985204</c:v>
                      </c:pt>
                      <c:pt idx="34">
                        <c:v>0.98899748009594002</c:v>
                      </c:pt>
                      <c:pt idx="35">
                        <c:v>0.99338897086869604</c:v>
                      </c:pt>
                      <c:pt idx="36">
                        <c:v>0.99727919986979696</c:v>
                      </c:pt>
                      <c:pt idx="37">
                        <c:v>0.99771728338466104</c:v>
                      </c:pt>
                      <c:pt idx="38">
                        <c:v>0.99114587952412903</c:v>
                      </c:pt>
                      <c:pt idx="39">
                        <c:v>0.99788077185845703</c:v>
                      </c:pt>
                      <c:pt idx="40">
                        <c:v>0.99644255936102899</c:v>
                      </c:pt>
                      <c:pt idx="41">
                        <c:v>0.99096886205458701</c:v>
                      </c:pt>
                      <c:pt idx="42">
                        <c:v>0.98861831121472099</c:v>
                      </c:pt>
                      <c:pt idx="43">
                        <c:v>0.986598223238903</c:v>
                      </c:pt>
                      <c:pt idx="44">
                        <c:v>0.98563881548400201</c:v>
                      </c:pt>
                      <c:pt idx="45">
                        <c:v>0.98106830542560397</c:v>
                      </c:pt>
                      <c:pt idx="46">
                        <c:v>0.96875588975074201</c:v>
                      </c:pt>
                      <c:pt idx="47">
                        <c:v>0.95383935275279697</c:v>
                      </c:pt>
                      <c:pt idx="48">
                        <c:v>0.92204184408576495</c:v>
                      </c:pt>
                      <c:pt idx="49">
                        <c:v>0.93074897402891099</c:v>
                      </c:pt>
                      <c:pt idx="50">
                        <c:v>0.89389112356446598</c:v>
                      </c:pt>
                      <c:pt idx="51">
                        <c:v>0.80450201120801901</c:v>
                      </c:pt>
                      <c:pt idx="52">
                        <c:v>0.71511289885157303</c:v>
                      </c:pt>
                      <c:pt idx="53">
                        <c:v>0.62572378649512606</c:v>
                      </c:pt>
                      <c:pt idx="54">
                        <c:v>0.53633467413867997</c:v>
                      </c:pt>
                      <c:pt idx="55">
                        <c:v>0.44694556178223299</c:v>
                      </c:pt>
                      <c:pt idx="56">
                        <c:v>0.35755644942578602</c:v>
                      </c:pt>
                      <c:pt idx="57">
                        <c:v>0.26816733706933998</c:v>
                      </c:pt>
                      <c:pt idx="58">
                        <c:v>0.17877822471289301</c:v>
                      </c:pt>
                      <c:pt idx="59">
                        <c:v>8.9389112356446504E-2</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numCache>
                  </c:numRef>
                </c:val>
                <c:extLst>
                  <c:ext xmlns:c16="http://schemas.microsoft.com/office/drawing/2014/chart" uri="{C3380CC4-5D6E-409C-BE32-E72D297353CC}">
                    <c16:uniqueId val="{00000004-A1BB-48B5-A577-0AC380ECA09B}"/>
                  </c:ext>
                </c:extLst>
              </c15:ser>
            </c15:filteredAreaSeries>
            <c15:filteredAreaSeries>
              <c15:ser>
                <c:idx val="5"/>
                <c:order val="5"/>
                <c:tx>
                  <c:strRef>
                    <c:extLst xmlns:c15="http://schemas.microsoft.com/office/drawing/2012/chart">
                      <c:ext xmlns:c15="http://schemas.microsoft.com/office/drawing/2012/chart" uri="{02D57815-91ED-43cb-92C2-25804820EDAC}">
                        <c15:formulaRef>
                          <c15:sqref>'Powertrain Package'!$G$16</c15:sqref>
                        </c15:formulaRef>
                      </c:ext>
                    </c:extLst>
                    <c:strCache>
                      <c:ptCount val="1"/>
                      <c:pt idx="0">
                        <c:v>LtTrkPropHev</c:v>
                      </c:pt>
                    </c:strCache>
                  </c:strRef>
                </c:tx>
                <c:spPr>
                  <a:solidFill>
                    <a:schemeClr val="accent6"/>
                  </a:solidFill>
                  <a:ln>
                    <a:noFill/>
                  </a:ln>
                  <a:effectLst/>
                </c:spPr>
                <c:cat>
                  <c:numRef>
                    <c:extLst xmlns:c15="http://schemas.microsoft.com/office/drawing/2012/chart">
                      <c:ext xmlns:c15="http://schemas.microsoft.com/office/drawing/2012/chart" uri="{02D57815-91ED-43cb-92C2-25804820EDAC}">
                        <c15:formulaRef>
                          <c15:sqref>'Powertrain Package'!$A$17:$A$92</c15:sqref>
                        </c15:formulaRef>
                      </c:ext>
                    </c:extLst>
                    <c:numCache>
                      <c:formatCode>General</c:formatCode>
                      <c:ptCount val="7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pt idx="66">
                        <c:v>2041</c:v>
                      </c:pt>
                      <c:pt idx="67">
                        <c:v>2042</c:v>
                      </c:pt>
                      <c:pt idx="68">
                        <c:v>2043</c:v>
                      </c:pt>
                      <c:pt idx="69">
                        <c:v>2044</c:v>
                      </c:pt>
                      <c:pt idx="70">
                        <c:v>2045</c:v>
                      </c:pt>
                      <c:pt idx="71">
                        <c:v>2046</c:v>
                      </c:pt>
                      <c:pt idx="72">
                        <c:v>2047</c:v>
                      </c:pt>
                      <c:pt idx="73">
                        <c:v>2048</c:v>
                      </c:pt>
                      <c:pt idx="74">
                        <c:v>2049</c:v>
                      </c:pt>
                      <c:pt idx="75">
                        <c:v>2050</c:v>
                      </c:pt>
                    </c:numCache>
                  </c:numRef>
                </c:cat>
                <c:val>
                  <c:numRef>
                    <c:extLst xmlns:c15="http://schemas.microsoft.com/office/drawing/2012/chart">
                      <c:ext xmlns:c15="http://schemas.microsoft.com/office/drawing/2012/chart" uri="{02D57815-91ED-43cb-92C2-25804820EDAC}">
                        <c15:formulaRef>
                          <c15:sqref>'Powertrain Package'!$G$17:$G$92</c15:sqref>
                        </c15:formulaRef>
                      </c:ext>
                    </c:extLst>
                    <c:numCache>
                      <c:formatCode>General</c:formatCode>
                      <c:ptCount val="7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8.2961152893170804E-3</c:v>
                      </c:pt>
                      <c:pt idx="32">
                        <c:v>4.9775015832556396E-3</c:v>
                      </c:pt>
                      <c:pt idx="33">
                        <c:v>1.0638421850148299E-2</c:v>
                      </c:pt>
                      <c:pt idx="34">
                        <c:v>1.10025199040595E-2</c:v>
                      </c:pt>
                      <c:pt idx="35">
                        <c:v>6.6110291313045202E-3</c:v>
                      </c:pt>
                      <c:pt idx="36">
                        <c:v>2.72080013020269E-3</c:v>
                      </c:pt>
                      <c:pt idx="37">
                        <c:v>2.2827166153393699E-3</c:v>
                      </c:pt>
                      <c:pt idx="38">
                        <c:v>8.8541204758709798E-3</c:v>
                      </c:pt>
                      <c:pt idx="39">
                        <c:v>2.1192281415425502E-3</c:v>
                      </c:pt>
                      <c:pt idx="40">
                        <c:v>3.4822204247689E-3</c:v>
                      </c:pt>
                      <c:pt idx="41">
                        <c:v>7.2053440959977798E-3</c:v>
                      </c:pt>
                      <c:pt idx="42">
                        <c:v>6.1443927903023204E-3</c:v>
                      </c:pt>
                      <c:pt idx="43">
                        <c:v>3.9747389501633397E-3</c:v>
                      </c:pt>
                      <c:pt idx="44">
                        <c:v>5.8318693788647902E-3</c:v>
                      </c:pt>
                      <c:pt idx="45">
                        <c:v>8.5299886625645298E-3</c:v>
                      </c:pt>
                      <c:pt idx="46">
                        <c:v>1.16091350505639E-2</c:v>
                      </c:pt>
                      <c:pt idx="47">
                        <c:v>1.42662996269265E-2</c:v>
                      </c:pt>
                      <c:pt idx="48">
                        <c:v>1.94968226525929E-2</c:v>
                      </c:pt>
                      <c:pt idx="49">
                        <c:v>2.7963694049553799E-2</c:v>
                      </c:pt>
                      <c:pt idx="50">
                        <c:v>6.7641261094730495E-2</c:v>
                      </c:pt>
                      <c:pt idx="51">
                        <c:v>6.0877134985257403E-2</c:v>
                      </c:pt>
                      <c:pt idx="52">
                        <c:v>5.41130088757844E-2</c:v>
                      </c:pt>
                      <c:pt idx="53">
                        <c:v>4.7348882766311301E-2</c:v>
                      </c:pt>
                      <c:pt idx="54">
                        <c:v>4.0584756656838299E-2</c:v>
                      </c:pt>
                      <c:pt idx="55">
                        <c:v>3.3820630547365199E-2</c:v>
                      </c:pt>
                      <c:pt idx="56">
                        <c:v>2.70565044378922E-2</c:v>
                      </c:pt>
                      <c:pt idx="57">
                        <c:v>2.0292378328419101E-2</c:v>
                      </c:pt>
                      <c:pt idx="58">
                        <c:v>1.35282522189461E-2</c:v>
                      </c:pt>
                      <c:pt idx="59">
                        <c:v>6.7641261094730501E-3</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numCache>
                  </c:numRef>
                </c:val>
                <c:extLst xmlns:c15="http://schemas.microsoft.com/office/drawing/2012/chart">
                  <c:ext xmlns:c16="http://schemas.microsoft.com/office/drawing/2014/chart" uri="{C3380CC4-5D6E-409C-BE32-E72D297353CC}">
                    <c16:uniqueId val="{00000005-A1BB-48B5-A577-0AC380ECA09B}"/>
                  </c:ext>
                </c:extLst>
              </c15:ser>
            </c15:filteredAreaSeries>
            <c15:filteredAreaSeries>
              <c15:ser>
                <c:idx val="6"/>
                <c:order val="6"/>
                <c:tx>
                  <c:strRef>
                    <c:extLst xmlns:c15="http://schemas.microsoft.com/office/drawing/2012/chart">
                      <c:ext xmlns:c15="http://schemas.microsoft.com/office/drawing/2012/chart" uri="{02D57815-91ED-43cb-92C2-25804820EDAC}">
                        <c15:formulaRef>
                          <c15:sqref>'Powertrain Package'!$H$16</c15:sqref>
                        </c15:formulaRef>
                      </c:ext>
                    </c:extLst>
                    <c:strCache>
                      <c:ptCount val="1"/>
                      <c:pt idx="0">
                        <c:v>LtTrkPropBev</c:v>
                      </c:pt>
                    </c:strCache>
                  </c:strRef>
                </c:tx>
                <c:spPr>
                  <a:solidFill>
                    <a:schemeClr val="accent1">
                      <a:lumMod val="60000"/>
                    </a:schemeClr>
                  </a:solidFill>
                  <a:ln>
                    <a:noFill/>
                  </a:ln>
                  <a:effectLst/>
                </c:spPr>
                <c:cat>
                  <c:numRef>
                    <c:extLst xmlns:c15="http://schemas.microsoft.com/office/drawing/2012/chart">
                      <c:ext xmlns:c15="http://schemas.microsoft.com/office/drawing/2012/chart" uri="{02D57815-91ED-43cb-92C2-25804820EDAC}">
                        <c15:formulaRef>
                          <c15:sqref>'Powertrain Package'!$A$17:$A$92</c15:sqref>
                        </c15:formulaRef>
                      </c:ext>
                    </c:extLst>
                    <c:numCache>
                      <c:formatCode>General</c:formatCode>
                      <c:ptCount val="7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pt idx="66">
                        <c:v>2041</c:v>
                      </c:pt>
                      <c:pt idx="67">
                        <c:v>2042</c:v>
                      </c:pt>
                      <c:pt idx="68">
                        <c:v>2043</c:v>
                      </c:pt>
                      <c:pt idx="69">
                        <c:v>2044</c:v>
                      </c:pt>
                      <c:pt idx="70">
                        <c:v>2045</c:v>
                      </c:pt>
                      <c:pt idx="71">
                        <c:v>2046</c:v>
                      </c:pt>
                      <c:pt idx="72">
                        <c:v>2047</c:v>
                      </c:pt>
                      <c:pt idx="73">
                        <c:v>2048</c:v>
                      </c:pt>
                      <c:pt idx="74">
                        <c:v>2049</c:v>
                      </c:pt>
                      <c:pt idx="75">
                        <c:v>2050</c:v>
                      </c:pt>
                    </c:numCache>
                  </c:numRef>
                </c:cat>
                <c:val>
                  <c:numRef>
                    <c:extLst xmlns:c15="http://schemas.microsoft.com/office/drawing/2012/chart">
                      <c:ext xmlns:c15="http://schemas.microsoft.com/office/drawing/2012/chart" uri="{02D57815-91ED-43cb-92C2-25804820EDAC}">
                        <c15:formulaRef>
                          <c15:sqref>'Powertrain Package'!$H$17:$H$92</c15:sqref>
                        </c15:formulaRef>
                      </c:ext>
                    </c:extLst>
                    <c:numCache>
                      <c:formatCode>General</c:formatCode>
                      <c:ptCount val="7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6.9112063249697898E-4</c:v>
                      </c:pt>
                      <c:pt idx="42">
                        <c:v>2.3019023444464199E-3</c:v>
                      </c:pt>
                      <c:pt idx="43">
                        <c:v>5.2438952393106201E-3</c:v>
                      </c:pt>
                      <c:pt idx="44">
                        <c:v>5.5019609751337899E-3</c:v>
                      </c:pt>
                      <c:pt idx="45">
                        <c:v>7.4953774839130903E-3</c:v>
                      </c:pt>
                      <c:pt idx="46">
                        <c:v>1.46903550029554E-2</c:v>
                      </c:pt>
                      <c:pt idx="47">
                        <c:v>2.6503298199050399E-2</c:v>
                      </c:pt>
                      <c:pt idx="48">
                        <c:v>5.1992632542827898E-2</c:v>
                      </c:pt>
                      <c:pt idx="49">
                        <c:v>3.2646347680660902E-2</c:v>
                      </c:pt>
                      <c:pt idx="50">
                        <c:v>3.2292424928055903E-2</c:v>
                      </c:pt>
                      <c:pt idx="51">
                        <c:v>0.10406318243525001</c:v>
                      </c:pt>
                      <c:pt idx="52">
                        <c:v>0.17583393994244501</c:v>
                      </c:pt>
                      <c:pt idx="53">
                        <c:v>0.24760469744963901</c:v>
                      </c:pt>
                      <c:pt idx="54">
                        <c:v>0.319375454956834</c:v>
                      </c:pt>
                      <c:pt idx="55">
                        <c:v>0.39114621246402798</c:v>
                      </c:pt>
                      <c:pt idx="56">
                        <c:v>0.462916969971222</c:v>
                      </c:pt>
                      <c:pt idx="57">
                        <c:v>0.53468772747841697</c:v>
                      </c:pt>
                      <c:pt idx="58">
                        <c:v>0.60645848498561095</c:v>
                      </c:pt>
                      <c:pt idx="59">
                        <c:v>0.67822924249280603</c:v>
                      </c:pt>
                      <c:pt idx="60">
                        <c:v>0.75</c:v>
                      </c:pt>
                      <c:pt idx="61">
                        <c:v>0.75</c:v>
                      </c:pt>
                      <c:pt idx="62">
                        <c:v>0.75</c:v>
                      </c:pt>
                      <c:pt idx="63">
                        <c:v>0.75</c:v>
                      </c:pt>
                      <c:pt idx="64">
                        <c:v>0.75</c:v>
                      </c:pt>
                      <c:pt idx="65">
                        <c:v>0.75</c:v>
                      </c:pt>
                      <c:pt idx="66">
                        <c:v>0.75</c:v>
                      </c:pt>
                      <c:pt idx="67">
                        <c:v>0.75</c:v>
                      </c:pt>
                      <c:pt idx="68">
                        <c:v>0.75</c:v>
                      </c:pt>
                      <c:pt idx="69">
                        <c:v>0.75</c:v>
                      </c:pt>
                      <c:pt idx="70">
                        <c:v>0.75</c:v>
                      </c:pt>
                      <c:pt idx="71">
                        <c:v>0.75</c:v>
                      </c:pt>
                      <c:pt idx="72">
                        <c:v>0.75</c:v>
                      </c:pt>
                      <c:pt idx="73">
                        <c:v>0.75</c:v>
                      </c:pt>
                      <c:pt idx="74">
                        <c:v>0.75</c:v>
                      </c:pt>
                      <c:pt idx="75">
                        <c:v>0.75</c:v>
                      </c:pt>
                    </c:numCache>
                  </c:numRef>
                </c:val>
                <c:extLst xmlns:c15="http://schemas.microsoft.com/office/drawing/2012/chart">
                  <c:ext xmlns:c16="http://schemas.microsoft.com/office/drawing/2014/chart" uri="{C3380CC4-5D6E-409C-BE32-E72D297353CC}">
                    <c16:uniqueId val="{00000006-A1BB-48B5-A577-0AC380ECA09B}"/>
                  </c:ext>
                </c:extLst>
              </c15:ser>
            </c15:filteredAreaSeries>
            <c15:filteredAreaSeries>
              <c15:ser>
                <c:idx val="7"/>
                <c:order val="7"/>
                <c:tx>
                  <c:strRef>
                    <c:extLst xmlns:c15="http://schemas.microsoft.com/office/drawing/2012/chart">
                      <c:ext xmlns:c15="http://schemas.microsoft.com/office/drawing/2012/chart" uri="{02D57815-91ED-43cb-92C2-25804820EDAC}">
                        <c15:formulaRef>
                          <c15:sqref>'Powertrain Package'!$I$16</c15:sqref>
                        </c15:formulaRef>
                      </c:ext>
                    </c:extLst>
                    <c:strCache>
                      <c:ptCount val="1"/>
                      <c:pt idx="0">
                        <c:v>LtTrkPropPhev</c:v>
                      </c:pt>
                    </c:strCache>
                  </c:strRef>
                </c:tx>
                <c:spPr>
                  <a:solidFill>
                    <a:schemeClr val="accent2">
                      <a:lumMod val="60000"/>
                    </a:schemeClr>
                  </a:solidFill>
                  <a:ln>
                    <a:noFill/>
                  </a:ln>
                  <a:effectLst/>
                </c:spPr>
                <c:cat>
                  <c:numRef>
                    <c:extLst xmlns:c15="http://schemas.microsoft.com/office/drawing/2012/chart">
                      <c:ext xmlns:c15="http://schemas.microsoft.com/office/drawing/2012/chart" uri="{02D57815-91ED-43cb-92C2-25804820EDAC}">
                        <c15:formulaRef>
                          <c15:sqref>'Powertrain Package'!$A$17:$A$92</c15:sqref>
                        </c15:formulaRef>
                      </c:ext>
                    </c:extLst>
                    <c:numCache>
                      <c:formatCode>General</c:formatCode>
                      <c:ptCount val="7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pt idx="66">
                        <c:v>2041</c:v>
                      </c:pt>
                      <c:pt idx="67">
                        <c:v>2042</c:v>
                      </c:pt>
                      <c:pt idx="68">
                        <c:v>2043</c:v>
                      </c:pt>
                      <c:pt idx="69">
                        <c:v>2044</c:v>
                      </c:pt>
                      <c:pt idx="70">
                        <c:v>2045</c:v>
                      </c:pt>
                      <c:pt idx="71">
                        <c:v>2046</c:v>
                      </c:pt>
                      <c:pt idx="72">
                        <c:v>2047</c:v>
                      </c:pt>
                      <c:pt idx="73">
                        <c:v>2048</c:v>
                      </c:pt>
                      <c:pt idx="74">
                        <c:v>2049</c:v>
                      </c:pt>
                      <c:pt idx="75">
                        <c:v>2050</c:v>
                      </c:pt>
                    </c:numCache>
                  </c:numRef>
                </c:cat>
                <c:val>
                  <c:numRef>
                    <c:extLst xmlns:c15="http://schemas.microsoft.com/office/drawing/2012/chart">
                      <c:ext xmlns:c15="http://schemas.microsoft.com/office/drawing/2012/chart" uri="{02D57815-91ED-43cb-92C2-25804820EDAC}">
                        <c15:formulaRef>
                          <c15:sqref>'Powertrain Package'!$I$17:$I$92</c15:sqref>
                        </c15:formulaRef>
                      </c:ext>
                    </c:extLst>
                    <c:numCache>
                      <c:formatCode>General</c:formatCode>
                      <c:ptCount val="7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formatCode="0.00E+00">
                        <c:v>7.52202142023155E-5</c:v>
                      </c:pt>
                      <c:pt idx="41">
                        <c:v>1.1346732169185299E-3</c:v>
                      </c:pt>
                      <c:pt idx="42">
                        <c:v>2.9353936505306698E-3</c:v>
                      </c:pt>
                      <c:pt idx="43">
                        <c:v>4.1831425716225097E-3</c:v>
                      </c:pt>
                      <c:pt idx="44">
                        <c:v>3.0273541619998102E-3</c:v>
                      </c:pt>
                      <c:pt idx="45">
                        <c:v>2.9063284279182201E-3</c:v>
                      </c:pt>
                      <c:pt idx="46">
                        <c:v>4.9446201957389496E-3</c:v>
                      </c:pt>
                      <c:pt idx="47">
                        <c:v>5.3910494212260204E-3</c:v>
                      </c:pt>
                      <c:pt idx="48">
                        <c:v>6.4687007188144498E-3</c:v>
                      </c:pt>
                      <c:pt idx="49">
                        <c:v>8.6409842408740594E-3</c:v>
                      </c:pt>
                      <c:pt idx="50">
                        <c:v>6.1751904127477298E-3</c:v>
                      </c:pt>
                      <c:pt idx="51">
                        <c:v>3.0557671371473E-2</c:v>
                      </c:pt>
                      <c:pt idx="52">
                        <c:v>5.4940152330198201E-2</c:v>
                      </c:pt>
                      <c:pt idx="53">
                        <c:v>7.9322633288923403E-2</c:v>
                      </c:pt>
                      <c:pt idx="54">
                        <c:v>0.103705114247649</c:v>
                      </c:pt>
                      <c:pt idx="55">
                        <c:v>0.128087595206374</c:v>
                      </c:pt>
                      <c:pt idx="56">
                        <c:v>0.152470076165099</c:v>
                      </c:pt>
                      <c:pt idx="57">
                        <c:v>0.176852557123824</c:v>
                      </c:pt>
                      <c:pt idx="58">
                        <c:v>0.20123503808255</c:v>
                      </c:pt>
                      <c:pt idx="59">
                        <c:v>0.225617519041275</c:v>
                      </c:pt>
                      <c:pt idx="60">
                        <c:v>0.25</c:v>
                      </c:pt>
                      <c:pt idx="61">
                        <c:v>0.25</c:v>
                      </c:pt>
                      <c:pt idx="62">
                        <c:v>0.25</c:v>
                      </c:pt>
                      <c:pt idx="63">
                        <c:v>0.25</c:v>
                      </c:pt>
                      <c:pt idx="64">
                        <c:v>0.25</c:v>
                      </c:pt>
                      <c:pt idx="65">
                        <c:v>0.25</c:v>
                      </c:pt>
                      <c:pt idx="66">
                        <c:v>0.25</c:v>
                      </c:pt>
                      <c:pt idx="67">
                        <c:v>0.25</c:v>
                      </c:pt>
                      <c:pt idx="68">
                        <c:v>0.25</c:v>
                      </c:pt>
                      <c:pt idx="69">
                        <c:v>0.25</c:v>
                      </c:pt>
                      <c:pt idx="70">
                        <c:v>0.25</c:v>
                      </c:pt>
                      <c:pt idx="71">
                        <c:v>0.25</c:v>
                      </c:pt>
                      <c:pt idx="72">
                        <c:v>0.25</c:v>
                      </c:pt>
                      <c:pt idx="73">
                        <c:v>0.25</c:v>
                      </c:pt>
                      <c:pt idx="74">
                        <c:v>0.25</c:v>
                      </c:pt>
                      <c:pt idx="75">
                        <c:v>0.25</c:v>
                      </c:pt>
                    </c:numCache>
                  </c:numRef>
                </c:val>
                <c:extLst xmlns:c15="http://schemas.microsoft.com/office/drawing/2012/chart">
                  <c:ext xmlns:c16="http://schemas.microsoft.com/office/drawing/2014/chart" uri="{C3380CC4-5D6E-409C-BE32-E72D297353CC}">
                    <c16:uniqueId val="{00000007-A1BB-48B5-A577-0AC380ECA09B}"/>
                  </c:ext>
                </c:extLst>
              </c15:ser>
            </c15:filteredAreaSeries>
          </c:ext>
        </c:extLst>
      </c:areaChart>
      <c:catAx>
        <c:axId val="15682131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568210288"/>
        <c:crosses val="autoZero"/>
        <c:auto val="1"/>
        <c:lblAlgn val="ctr"/>
        <c:lblOffset val="100"/>
        <c:tickLblSkip val="5"/>
        <c:noMultiLvlLbl val="0"/>
      </c:catAx>
      <c:valAx>
        <c:axId val="156821028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56821316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zero"/>
    <c:showDLblsOverMax val="0"/>
  </c:chart>
  <c:spPr>
    <a:solidFill>
      <a:schemeClr val="bg1"/>
    </a:solidFill>
    <a:ln w="9525" cap="flat" cmpd="sng" algn="ctr">
      <a:solidFill>
        <a:schemeClr val="tx2"/>
      </a:solidFill>
      <a:round/>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6EE_60F807CC.xml><?xml version="1.0" encoding="utf-8"?>
<p188:cmLst xmlns:a="http://schemas.openxmlformats.org/drawingml/2006/main" xmlns:r="http://schemas.openxmlformats.org/officeDocument/2006/relationships" xmlns:p188="http://schemas.microsoft.com/office/powerpoint/2018/8/main">
  <p188:cm id="{524183D7-2EA8-4F52-B7DC-58E058A08765}" authorId="{FCC2B034-FB2B-4996-01C5-0591571FBE63}" status="resolved" created="2025-12-17T18:58:07.362" complete="100000">
    <ac:txMkLst xmlns:ac="http://schemas.microsoft.com/office/drawing/2013/main/command">
      <pc:docMk xmlns:pc="http://schemas.microsoft.com/office/powerpoint/2013/main/command"/>
      <pc:sldMk xmlns:pc="http://schemas.microsoft.com/office/powerpoint/2013/main/command" cId="1626867660" sldId="1774"/>
      <ac:spMk id="4" creationId="{01A859BA-4718-ECBE-38D3-73C822F8317E}"/>
      <ac:txMk cp="33" len="7">
        <ac:context len="43" hash="1371568405"/>
      </ac:txMk>
    </ac:txMkLst>
    <p188:txBody>
      <a:bodyPr/>
      <a:lstStyle/>
      <a:p>
        <a:r>
          <a:rPr lang="en-US"/>
          <a:t>Open up some CSVs and SQL to show the results of the VE model runs. 
We should share the metadata for the VE run as a CSV.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158C0B-FCF8-44A8-98B1-D17D0A045612}" type="doc">
      <dgm:prSet loTypeId="urn:microsoft.com/office/officeart/2005/8/layout/process2" loCatId="process" qsTypeId="urn:microsoft.com/office/officeart/2005/8/quickstyle/simple1" qsCatId="simple" csTypeId="urn:microsoft.com/office/officeart/2005/8/colors/accent1_2" csCatId="accent1" phldr="1"/>
      <dgm:spPr/>
    </dgm:pt>
    <dgm:pt modelId="{915DF194-6EA9-4CA0-9132-A3A0026140C8}">
      <dgm:prSet phldrT="[Text]"/>
      <dgm:spPr/>
      <dgm:t>
        <a:bodyPr/>
        <a:lstStyle/>
        <a:p>
          <a:r>
            <a:rPr lang="en-US"/>
            <a:t>Do you work outside of the home?</a:t>
          </a:r>
        </a:p>
      </dgm:t>
    </dgm:pt>
    <dgm:pt modelId="{65580BAC-4F86-436B-A53D-E3A10714F4F0}" type="parTrans" cxnId="{4C3DB51D-5885-4C3B-9CD4-7524D492A18F}">
      <dgm:prSet/>
      <dgm:spPr/>
      <dgm:t>
        <a:bodyPr/>
        <a:lstStyle/>
        <a:p>
          <a:endParaRPr lang="en-US"/>
        </a:p>
      </dgm:t>
    </dgm:pt>
    <dgm:pt modelId="{8E8548B6-FA12-4494-BBDD-220226749922}" type="sibTrans" cxnId="{4C3DB51D-5885-4C3B-9CD4-7524D492A18F}">
      <dgm:prSet/>
      <dgm:spPr/>
      <dgm:t>
        <a:bodyPr/>
        <a:lstStyle/>
        <a:p>
          <a:r>
            <a:rPr lang="en-US"/>
            <a:t>Yes</a:t>
          </a:r>
        </a:p>
      </dgm:t>
    </dgm:pt>
    <dgm:pt modelId="{61BE3AB3-9732-4456-8AA0-BC040E4CE0C9}">
      <dgm:prSet phldrT="[Text]"/>
      <dgm:spPr/>
      <dgm:t>
        <a:bodyPr/>
        <a:lstStyle/>
        <a:p>
          <a:r>
            <a:rPr lang="en-US"/>
            <a:t>Do you telecommute at all?</a:t>
          </a:r>
        </a:p>
      </dgm:t>
    </dgm:pt>
    <dgm:pt modelId="{32C6BAEF-30EC-4815-9AC9-D3476519E3D6}" type="parTrans" cxnId="{02494AAE-A646-4158-930A-F2C04C1D318F}">
      <dgm:prSet/>
      <dgm:spPr/>
      <dgm:t>
        <a:bodyPr/>
        <a:lstStyle/>
        <a:p>
          <a:endParaRPr lang="en-US"/>
        </a:p>
      </dgm:t>
    </dgm:pt>
    <dgm:pt modelId="{A6F86547-6535-42DE-9C6C-1A8A0CF2168B}" type="sibTrans" cxnId="{02494AAE-A646-4158-930A-F2C04C1D318F}">
      <dgm:prSet/>
      <dgm:spPr/>
      <dgm:t>
        <a:bodyPr/>
        <a:lstStyle/>
        <a:p>
          <a:r>
            <a:rPr lang="en-US"/>
            <a:t>Yes</a:t>
          </a:r>
        </a:p>
      </dgm:t>
    </dgm:pt>
    <dgm:pt modelId="{A99C7345-F396-4DAE-97A2-339DE4B7B266}">
      <dgm:prSet phldrT="[Text]"/>
      <dgm:spPr/>
      <dgm:t>
        <a:bodyPr/>
        <a:lstStyle/>
        <a:p>
          <a:r>
            <a:rPr lang="en-US"/>
            <a:t>How many days teleworking?</a:t>
          </a:r>
        </a:p>
      </dgm:t>
    </dgm:pt>
    <dgm:pt modelId="{4FAB863F-889B-4E97-8615-A844ACC23973}" type="parTrans" cxnId="{2299C92A-3103-4D13-B37F-883EE966AE34}">
      <dgm:prSet/>
      <dgm:spPr/>
      <dgm:t>
        <a:bodyPr/>
        <a:lstStyle/>
        <a:p>
          <a:endParaRPr lang="en-US"/>
        </a:p>
      </dgm:t>
    </dgm:pt>
    <dgm:pt modelId="{AECAC553-45AA-41F2-AEA9-116565A06158}" type="sibTrans" cxnId="{2299C92A-3103-4D13-B37F-883EE966AE34}">
      <dgm:prSet/>
      <dgm:spPr/>
      <dgm:t>
        <a:bodyPr/>
        <a:lstStyle/>
        <a:p>
          <a:endParaRPr lang="en-US"/>
        </a:p>
      </dgm:t>
    </dgm:pt>
    <dgm:pt modelId="{210899F0-2D97-4CF4-9519-C6E37EA5C3ED}" type="pres">
      <dgm:prSet presAssocID="{81158C0B-FCF8-44A8-98B1-D17D0A045612}" presName="linearFlow" presStyleCnt="0">
        <dgm:presLayoutVars>
          <dgm:resizeHandles val="exact"/>
        </dgm:presLayoutVars>
      </dgm:prSet>
      <dgm:spPr/>
    </dgm:pt>
    <dgm:pt modelId="{69F2C7D0-D729-4803-9D24-4F46DFEE0B37}" type="pres">
      <dgm:prSet presAssocID="{915DF194-6EA9-4CA0-9132-A3A0026140C8}" presName="node" presStyleLbl="node1" presStyleIdx="0" presStyleCnt="3">
        <dgm:presLayoutVars>
          <dgm:bulletEnabled val="1"/>
        </dgm:presLayoutVars>
      </dgm:prSet>
      <dgm:spPr/>
    </dgm:pt>
    <dgm:pt modelId="{227C58CD-276D-4FE1-B448-9A62ACD6969E}" type="pres">
      <dgm:prSet presAssocID="{8E8548B6-FA12-4494-BBDD-220226749922}" presName="sibTrans" presStyleLbl="sibTrans2D1" presStyleIdx="0" presStyleCnt="2"/>
      <dgm:spPr/>
    </dgm:pt>
    <dgm:pt modelId="{D53F23F2-340E-4380-AE3B-0B60AA61D846}" type="pres">
      <dgm:prSet presAssocID="{8E8548B6-FA12-4494-BBDD-220226749922}" presName="connectorText" presStyleLbl="sibTrans2D1" presStyleIdx="0" presStyleCnt="2"/>
      <dgm:spPr/>
    </dgm:pt>
    <dgm:pt modelId="{20E23A50-AC97-4877-96E4-3E929088221A}" type="pres">
      <dgm:prSet presAssocID="{61BE3AB3-9732-4456-8AA0-BC040E4CE0C9}" presName="node" presStyleLbl="node1" presStyleIdx="1" presStyleCnt="3">
        <dgm:presLayoutVars>
          <dgm:bulletEnabled val="1"/>
        </dgm:presLayoutVars>
      </dgm:prSet>
      <dgm:spPr/>
    </dgm:pt>
    <dgm:pt modelId="{B85B70F0-3FF3-4492-B052-8C94DB0D2E3B}" type="pres">
      <dgm:prSet presAssocID="{A6F86547-6535-42DE-9C6C-1A8A0CF2168B}" presName="sibTrans" presStyleLbl="sibTrans2D1" presStyleIdx="1" presStyleCnt="2"/>
      <dgm:spPr/>
    </dgm:pt>
    <dgm:pt modelId="{E40CFD95-188B-4E9E-9BE4-0DDD1B23528B}" type="pres">
      <dgm:prSet presAssocID="{A6F86547-6535-42DE-9C6C-1A8A0CF2168B}" presName="connectorText" presStyleLbl="sibTrans2D1" presStyleIdx="1" presStyleCnt="2"/>
      <dgm:spPr/>
    </dgm:pt>
    <dgm:pt modelId="{EBA227D1-82FE-4A57-9FB2-5E6A7F584454}" type="pres">
      <dgm:prSet presAssocID="{A99C7345-F396-4DAE-97A2-339DE4B7B266}" presName="node" presStyleLbl="node1" presStyleIdx="2" presStyleCnt="3">
        <dgm:presLayoutVars>
          <dgm:bulletEnabled val="1"/>
        </dgm:presLayoutVars>
      </dgm:prSet>
      <dgm:spPr/>
    </dgm:pt>
  </dgm:ptLst>
  <dgm:cxnLst>
    <dgm:cxn modelId="{4C3DB51D-5885-4C3B-9CD4-7524D492A18F}" srcId="{81158C0B-FCF8-44A8-98B1-D17D0A045612}" destId="{915DF194-6EA9-4CA0-9132-A3A0026140C8}" srcOrd="0" destOrd="0" parTransId="{65580BAC-4F86-436B-A53D-E3A10714F4F0}" sibTransId="{8E8548B6-FA12-4494-BBDD-220226749922}"/>
    <dgm:cxn modelId="{2299C92A-3103-4D13-B37F-883EE966AE34}" srcId="{81158C0B-FCF8-44A8-98B1-D17D0A045612}" destId="{A99C7345-F396-4DAE-97A2-339DE4B7B266}" srcOrd="2" destOrd="0" parTransId="{4FAB863F-889B-4E97-8615-A844ACC23973}" sibTransId="{AECAC553-45AA-41F2-AEA9-116565A06158}"/>
    <dgm:cxn modelId="{C36C8667-337D-40AA-84A6-2B73E7F1344B}" type="presOf" srcId="{81158C0B-FCF8-44A8-98B1-D17D0A045612}" destId="{210899F0-2D97-4CF4-9519-C6E37EA5C3ED}" srcOrd="0" destOrd="0" presId="urn:microsoft.com/office/officeart/2005/8/layout/process2"/>
    <dgm:cxn modelId="{17095169-0DEF-4C45-B646-9671173066E7}" type="presOf" srcId="{61BE3AB3-9732-4456-8AA0-BC040E4CE0C9}" destId="{20E23A50-AC97-4877-96E4-3E929088221A}" srcOrd="0" destOrd="0" presId="urn:microsoft.com/office/officeart/2005/8/layout/process2"/>
    <dgm:cxn modelId="{F58BAA79-735E-48C3-B12C-5EAFF07992A8}" type="presOf" srcId="{8E8548B6-FA12-4494-BBDD-220226749922}" destId="{227C58CD-276D-4FE1-B448-9A62ACD6969E}" srcOrd="0" destOrd="0" presId="urn:microsoft.com/office/officeart/2005/8/layout/process2"/>
    <dgm:cxn modelId="{4DCAC289-6610-481F-B44B-DAE8DAACBF77}" type="presOf" srcId="{A6F86547-6535-42DE-9C6C-1A8A0CF2168B}" destId="{E40CFD95-188B-4E9E-9BE4-0DDD1B23528B}" srcOrd="1" destOrd="0" presId="urn:microsoft.com/office/officeart/2005/8/layout/process2"/>
    <dgm:cxn modelId="{25A4BFA4-7387-4838-B9AB-3EC7D50BA6AC}" type="presOf" srcId="{8E8548B6-FA12-4494-BBDD-220226749922}" destId="{D53F23F2-340E-4380-AE3B-0B60AA61D846}" srcOrd="1" destOrd="0" presId="urn:microsoft.com/office/officeart/2005/8/layout/process2"/>
    <dgm:cxn modelId="{02494AAE-A646-4158-930A-F2C04C1D318F}" srcId="{81158C0B-FCF8-44A8-98B1-D17D0A045612}" destId="{61BE3AB3-9732-4456-8AA0-BC040E4CE0C9}" srcOrd="1" destOrd="0" parTransId="{32C6BAEF-30EC-4815-9AC9-D3476519E3D6}" sibTransId="{A6F86547-6535-42DE-9C6C-1A8A0CF2168B}"/>
    <dgm:cxn modelId="{E0797EC4-E0DE-4980-B129-051EC1171538}" type="presOf" srcId="{915DF194-6EA9-4CA0-9132-A3A0026140C8}" destId="{69F2C7D0-D729-4803-9D24-4F46DFEE0B37}" srcOrd="0" destOrd="0" presId="urn:microsoft.com/office/officeart/2005/8/layout/process2"/>
    <dgm:cxn modelId="{38D6D6CC-A6E5-47B2-81EE-AAEE741F0888}" type="presOf" srcId="{A6F86547-6535-42DE-9C6C-1A8A0CF2168B}" destId="{B85B70F0-3FF3-4492-B052-8C94DB0D2E3B}" srcOrd="0" destOrd="0" presId="urn:microsoft.com/office/officeart/2005/8/layout/process2"/>
    <dgm:cxn modelId="{0299EAD2-790D-455C-9134-120D838A1CD7}" type="presOf" srcId="{A99C7345-F396-4DAE-97A2-339DE4B7B266}" destId="{EBA227D1-82FE-4A57-9FB2-5E6A7F584454}" srcOrd="0" destOrd="0" presId="urn:microsoft.com/office/officeart/2005/8/layout/process2"/>
    <dgm:cxn modelId="{5A903DB2-30C5-4BE4-A17D-4EA4CBF1162F}" type="presParOf" srcId="{210899F0-2D97-4CF4-9519-C6E37EA5C3ED}" destId="{69F2C7D0-D729-4803-9D24-4F46DFEE0B37}" srcOrd="0" destOrd="0" presId="urn:microsoft.com/office/officeart/2005/8/layout/process2"/>
    <dgm:cxn modelId="{36AC691E-8D75-4FC1-92AF-205BF384BFFB}" type="presParOf" srcId="{210899F0-2D97-4CF4-9519-C6E37EA5C3ED}" destId="{227C58CD-276D-4FE1-B448-9A62ACD6969E}" srcOrd="1" destOrd="0" presId="urn:microsoft.com/office/officeart/2005/8/layout/process2"/>
    <dgm:cxn modelId="{16A07B40-454D-4DD2-AA17-0EF641266ED8}" type="presParOf" srcId="{227C58CD-276D-4FE1-B448-9A62ACD6969E}" destId="{D53F23F2-340E-4380-AE3B-0B60AA61D846}" srcOrd="0" destOrd="0" presId="urn:microsoft.com/office/officeart/2005/8/layout/process2"/>
    <dgm:cxn modelId="{B04D048E-6F22-48C3-BD4A-32635784E2D1}" type="presParOf" srcId="{210899F0-2D97-4CF4-9519-C6E37EA5C3ED}" destId="{20E23A50-AC97-4877-96E4-3E929088221A}" srcOrd="2" destOrd="0" presId="urn:microsoft.com/office/officeart/2005/8/layout/process2"/>
    <dgm:cxn modelId="{0F551E62-010D-4DB3-93FC-7A9725FC9CA5}" type="presParOf" srcId="{210899F0-2D97-4CF4-9519-C6E37EA5C3ED}" destId="{B85B70F0-3FF3-4492-B052-8C94DB0D2E3B}" srcOrd="3" destOrd="0" presId="urn:microsoft.com/office/officeart/2005/8/layout/process2"/>
    <dgm:cxn modelId="{803DC900-31B9-43F2-A44F-F2F562621D28}" type="presParOf" srcId="{B85B70F0-3FF3-4492-B052-8C94DB0D2E3B}" destId="{E40CFD95-188B-4E9E-9BE4-0DDD1B23528B}" srcOrd="0" destOrd="0" presId="urn:microsoft.com/office/officeart/2005/8/layout/process2"/>
    <dgm:cxn modelId="{47A87F4A-A50F-4E12-971E-F54E8A7806C1}" type="presParOf" srcId="{210899F0-2D97-4CF4-9519-C6E37EA5C3ED}" destId="{EBA227D1-82FE-4A57-9FB2-5E6A7F584454}"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294143-73E6-4D6E-96C5-80CE2FB6687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E394243-C97D-4E41-AF2D-B3C0DD1C5AAD}">
      <dgm:prSet phldrT="[Text]"/>
      <dgm:spPr/>
      <dgm:t>
        <a:bodyPr/>
        <a:lstStyle/>
        <a:p>
          <a:r>
            <a:rPr lang="en-US"/>
            <a:t>Model 1 </a:t>
          </a:r>
        </a:p>
        <a:p>
          <a:r>
            <a:rPr lang="en-US"/>
            <a:t>(Work from Home)</a:t>
          </a:r>
        </a:p>
      </dgm:t>
    </dgm:pt>
    <dgm:pt modelId="{69670943-D763-4373-B501-5A5E0DF39A84}" type="parTrans" cxnId="{D3FE6E0A-3D0F-4B39-8A39-0D84E9C527A6}">
      <dgm:prSet/>
      <dgm:spPr/>
      <dgm:t>
        <a:bodyPr/>
        <a:lstStyle/>
        <a:p>
          <a:endParaRPr lang="en-US"/>
        </a:p>
      </dgm:t>
    </dgm:pt>
    <dgm:pt modelId="{8BD0DABF-8069-4A14-9725-FAA0850C9024}" type="sibTrans" cxnId="{D3FE6E0A-3D0F-4B39-8A39-0D84E9C527A6}">
      <dgm:prSet/>
      <dgm:spPr/>
      <dgm:t>
        <a:bodyPr/>
        <a:lstStyle/>
        <a:p>
          <a:endParaRPr lang="en-US"/>
        </a:p>
      </dgm:t>
    </dgm:pt>
    <dgm:pt modelId="{2BE7134F-7F46-415A-B759-07E91E9A90C0}">
      <dgm:prSet phldrT="[Text]"/>
      <dgm:spPr/>
      <dgm:t>
        <a:bodyPr/>
        <a:lstStyle/>
        <a:p>
          <a:r>
            <a:rPr lang="en-US"/>
            <a:t>Worker age</a:t>
          </a:r>
        </a:p>
      </dgm:t>
    </dgm:pt>
    <dgm:pt modelId="{5BE75781-7C5F-4FBF-93DA-2E74DDAD250E}" type="parTrans" cxnId="{CE341048-DBF1-4A4A-82A4-D7FD681D3796}">
      <dgm:prSet/>
      <dgm:spPr/>
      <dgm:t>
        <a:bodyPr/>
        <a:lstStyle/>
        <a:p>
          <a:endParaRPr lang="en-US"/>
        </a:p>
      </dgm:t>
    </dgm:pt>
    <dgm:pt modelId="{334BA2BC-5ED4-4D55-A4EA-0F16C5D063BB}" type="sibTrans" cxnId="{CE341048-DBF1-4A4A-82A4-D7FD681D3796}">
      <dgm:prSet/>
      <dgm:spPr/>
      <dgm:t>
        <a:bodyPr/>
        <a:lstStyle/>
        <a:p>
          <a:endParaRPr lang="en-US"/>
        </a:p>
      </dgm:t>
    </dgm:pt>
    <dgm:pt modelId="{ACE141E6-36AC-4759-A45D-5F758A15D4AC}">
      <dgm:prSet phldrT="[Text]"/>
      <dgm:spPr/>
      <dgm:t>
        <a:bodyPr/>
        <a:lstStyle/>
        <a:p>
          <a:r>
            <a:rPr lang="en-US"/>
            <a:t>Household income group</a:t>
          </a:r>
        </a:p>
      </dgm:t>
    </dgm:pt>
    <dgm:pt modelId="{C55FCEB6-4E92-4A38-97E1-FBBC0569BCF2}" type="parTrans" cxnId="{071706DB-40EF-4F19-9C08-3CFF0FB8AF94}">
      <dgm:prSet/>
      <dgm:spPr/>
      <dgm:t>
        <a:bodyPr/>
        <a:lstStyle/>
        <a:p>
          <a:endParaRPr lang="en-US"/>
        </a:p>
      </dgm:t>
    </dgm:pt>
    <dgm:pt modelId="{1A2E370F-E5DC-4A4D-B4BF-86E8CBE5362F}" type="sibTrans" cxnId="{071706DB-40EF-4F19-9C08-3CFF0FB8AF94}">
      <dgm:prSet/>
      <dgm:spPr/>
      <dgm:t>
        <a:bodyPr/>
        <a:lstStyle/>
        <a:p>
          <a:endParaRPr lang="en-US"/>
        </a:p>
      </dgm:t>
    </dgm:pt>
    <dgm:pt modelId="{4D9E7614-CEDF-440F-AE06-9E87034EA9EF}">
      <dgm:prSet phldrT="[Text]"/>
      <dgm:spPr/>
      <dgm:t>
        <a:bodyPr/>
        <a:lstStyle/>
        <a:p>
          <a:r>
            <a:rPr lang="en-US"/>
            <a:t>Model 2</a:t>
          </a:r>
        </a:p>
        <a:p>
          <a:r>
            <a:rPr lang="en-US"/>
            <a:t>(Teleworking)</a:t>
          </a:r>
        </a:p>
      </dgm:t>
    </dgm:pt>
    <dgm:pt modelId="{DB948CD3-BC37-4910-BF07-422D9F51C942}" type="parTrans" cxnId="{FEBC9924-694A-4E12-A32F-9AD3B3F21FDA}">
      <dgm:prSet/>
      <dgm:spPr/>
      <dgm:t>
        <a:bodyPr/>
        <a:lstStyle/>
        <a:p>
          <a:endParaRPr lang="en-US"/>
        </a:p>
      </dgm:t>
    </dgm:pt>
    <dgm:pt modelId="{C0340C08-1AED-47D2-8FD1-56BFC051F675}" type="sibTrans" cxnId="{FEBC9924-694A-4E12-A32F-9AD3B3F21FDA}">
      <dgm:prSet/>
      <dgm:spPr/>
      <dgm:t>
        <a:bodyPr/>
        <a:lstStyle/>
        <a:p>
          <a:endParaRPr lang="en-US"/>
        </a:p>
      </dgm:t>
    </dgm:pt>
    <dgm:pt modelId="{D0577742-3485-4579-BA8B-F481FBD5033F}">
      <dgm:prSet phldrT="[Text]"/>
      <dgm:spPr/>
      <dgm:t>
        <a:bodyPr/>
        <a:lstStyle/>
        <a:p>
          <a:r>
            <a:rPr lang="en-US"/>
            <a:t>Worker age</a:t>
          </a:r>
        </a:p>
      </dgm:t>
    </dgm:pt>
    <dgm:pt modelId="{9D346330-43C3-466D-BCE7-6CD3CC4479FA}" type="parTrans" cxnId="{347BFB55-9244-43F3-B0F4-37E6925B5071}">
      <dgm:prSet/>
      <dgm:spPr/>
      <dgm:t>
        <a:bodyPr/>
        <a:lstStyle/>
        <a:p>
          <a:endParaRPr lang="en-US"/>
        </a:p>
      </dgm:t>
    </dgm:pt>
    <dgm:pt modelId="{92EE3EEB-6EA9-4D6B-B9E7-5647DF13C98C}" type="sibTrans" cxnId="{347BFB55-9244-43F3-B0F4-37E6925B5071}">
      <dgm:prSet/>
      <dgm:spPr/>
      <dgm:t>
        <a:bodyPr/>
        <a:lstStyle/>
        <a:p>
          <a:endParaRPr lang="en-US"/>
        </a:p>
      </dgm:t>
    </dgm:pt>
    <dgm:pt modelId="{E52B91B1-3139-40AF-890D-0CC5EF020B92}">
      <dgm:prSet phldrT="[Text]"/>
      <dgm:spPr/>
      <dgm:t>
        <a:bodyPr/>
        <a:lstStyle/>
        <a:p>
          <a:r>
            <a:rPr lang="en-US"/>
            <a:t>Model 3</a:t>
          </a:r>
        </a:p>
        <a:p>
          <a:r>
            <a:rPr lang="en-US"/>
            <a:t>(Days teleworking)</a:t>
          </a:r>
        </a:p>
      </dgm:t>
    </dgm:pt>
    <dgm:pt modelId="{BB5F6B7B-BBC4-4151-9374-D6A871A4FE16}" type="parTrans" cxnId="{9011E15D-3AD4-4F0F-A68F-4DE04245541C}">
      <dgm:prSet/>
      <dgm:spPr/>
      <dgm:t>
        <a:bodyPr/>
        <a:lstStyle/>
        <a:p>
          <a:endParaRPr lang="en-US"/>
        </a:p>
      </dgm:t>
    </dgm:pt>
    <dgm:pt modelId="{992F1A4B-3717-483E-9215-9B54CC215369}" type="sibTrans" cxnId="{9011E15D-3AD4-4F0F-A68F-4DE04245541C}">
      <dgm:prSet/>
      <dgm:spPr/>
      <dgm:t>
        <a:bodyPr/>
        <a:lstStyle/>
        <a:p>
          <a:endParaRPr lang="en-US"/>
        </a:p>
      </dgm:t>
    </dgm:pt>
    <dgm:pt modelId="{A40C275B-E30E-4204-B5AE-0BB3769A4105}">
      <dgm:prSet phldrT="[Text]"/>
      <dgm:spPr/>
      <dgm:t>
        <a:bodyPr/>
        <a:lstStyle/>
        <a:p>
          <a:r>
            <a:rPr lang="en-US"/>
            <a:t>Worker age</a:t>
          </a:r>
        </a:p>
      </dgm:t>
    </dgm:pt>
    <dgm:pt modelId="{4F764A47-2771-4E4E-B557-75C82A323E67}" type="parTrans" cxnId="{2511D6B6-BE59-4D98-B988-67488DC4354C}">
      <dgm:prSet/>
      <dgm:spPr/>
      <dgm:t>
        <a:bodyPr/>
        <a:lstStyle/>
        <a:p>
          <a:endParaRPr lang="en-US"/>
        </a:p>
      </dgm:t>
    </dgm:pt>
    <dgm:pt modelId="{029DD8F0-589B-4A0C-A5D5-F6388D290971}" type="sibTrans" cxnId="{2511D6B6-BE59-4D98-B988-67488DC4354C}">
      <dgm:prSet/>
      <dgm:spPr/>
      <dgm:t>
        <a:bodyPr/>
        <a:lstStyle/>
        <a:p>
          <a:endParaRPr lang="en-US"/>
        </a:p>
      </dgm:t>
    </dgm:pt>
    <dgm:pt modelId="{5A2E5321-6829-472A-BD71-AD3876E94AA9}">
      <dgm:prSet phldrT="[Text]"/>
      <dgm:spPr/>
      <dgm:t>
        <a:bodyPr/>
        <a:lstStyle/>
        <a:p>
          <a:r>
            <a:rPr lang="en-US" b="1">
              <a:solidFill>
                <a:schemeClr val="accent1"/>
              </a:solidFill>
            </a:rPr>
            <a:t>Occupation type</a:t>
          </a:r>
        </a:p>
      </dgm:t>
    </dgm:pt>
    <dgm:pt modelId="{35E6806C-DFF0-42C3-A5A6-AE05634C60BD}" type="parTrans" cxnId="{2B9514C5-74CA-4233-B29A-E21D2B4E68BB}">
      <dgm:prSet/>
      <dgm:spPr/>
      <dgm:t>
        <a:bodyPr/>
        <a:lstStyle/>
        <a:p>
          <a:endParaRPr lang="en-US"/>
        </a:p>
      </dgm:t>
    </dgm:pt>
    <dgm:pt modelId="{EDF923D3-AA16-431A-84C4-CBCCD47436DE}" type="sibTrans" cxnId="{2B9514C5-74CA-4233-B29A-E21D2B4E68BB}">
      <dgm:prSet/>
      <dgm:spPr/>
      <dgm:t>
        <a:bodyPr/>
        <a:lstStyle/>
        <a:p>
          <a:endParaRPr lang="en-US"/>
        </a:p>
      </dgm:t>
    </dgm:pt>
    <dgm:pt modelId="{663EDB15-5DD2-431E-8C64-B10034F5B40B}">
      <dgm:prSet phldrT="[Text]"/>
      <dgm:spPr/>
      <dgm:t>
        <a:bodyPr/>
        <a:lstStyle/>
        <a:p>
          <a:r>
            <a:rPr lang="en-US"/>
            <a:t>Density variables for residence Census block group from </a:t>
          </a:r>
          <a:r>
            <a:rPr lang="en-US" err="1"/>
            <a:t>SLD</a:t>
          </a:r>
          <a:r>
            <a:rPr lang="en-US"/>
            <a:t> data</a:t>
          </a:r>
        </a:p>
      </dgm:t>
    </dgm:pt>
    <dgm:pt modelId="{EA79318B-9389-45E6-A470-6C2D65AA8EE0}" type="parTrans" cxnId="{2877CD2C-4D65-43B2-A331-516E4A6A9D5A}">
      <dgm:prSet/>
      <dgm:spPr/>
      <dgm:t>
        <a:bodyPr/>
        <a:lstStyle/>
        <a:p>
          <a:endParaRPr lang="en-US"/>
        </a:p>
      </dgm:t>
    </dgm:pt>
    <dgm:pt modelId="{1F5539BB-08BF-4A6F-8521-E8EFE629A37A}" type="sibTrans" cxnId="{2877CD2C-4D65-43B2-A331-516E4A6A9D5A}">
      <dgm:prSet/>
      <dgm:spPr/>
      <dgm:t>
        <a:bodyPr/>
        <a:lstStyle/>
        <a:p>
          <a:endParaRPr lang="en-US"/>
        </a:p>
      </dgm:t>
    </dgm:pt>
    <dgm:pt modelId="{07729C1A-2213-4EE2-AD32-C5155F66573A}">
      <dgm:prSet phldrT="[Text]"/>
      <dgm:spPr/>
      <dgm:t>
        <a:bodyPr/>
        <a:lstStyle/>
        <a:p>
          <a:r>
            <a:rPr lang="en-US"/>
            <a:t>Household life cycle</a:t>
          </a:r>
        </a:p>
      </dgm:t>
    </dgm:pt>
    <dgm:pt modelId="{6BEEF9E5-4BDE-42A1-859A-3B422800C527}" type="parTrans" cxnId="{9AF773F5-668A-46F1-9539-2370F1035D02}">
      <dgm:prSet/>
      <dgm:spPr/>
      <dgm:t>
        <a:bodyPr/>
        <a:lstStyle/>
        <a:p>
          <a:endParaRPr lang="en-US"/>
        </a:p>
      </dgm:t>
    </dgm:pt>
    <dgm:pt modelId="{E8DBFCD4-A7E7-4807-A8D9-726914094827}" type="sibTrans" cxnId="{9AF773F5-668A-46F1-9539-2370F1035D02}">
      <dgm:prSet/>
      <dgm:spPr/>
      <dgm:t>
        <a:bodyPr/>
        <a:lstStyle/>
        <a:p>
          <a:endParaRPr lang="en-US"/>
        </a:p>
      </dgm:t>
    </dgm:pt>
    <dgm:pt modelId="{731835FB-7A2C-4368-9E0D-C1790361E1CF}">
      <dgm:prSet/>
      <dgm:spPr/>
      <dgm:t>
        <a:bodyPr/>
        <a:lstStyle/>
        <a:p>
          <a:r>
            <a:rPr lang="en-US"/>
            <a:t>Household income group</a:t>
          </a:r>
        </a:p>
      </dgm:t>
    </dgm:pt>
    <dgm:pt modelId="{387E814E-EF0F-4510-BFA1-7545F8362DB4}" type="parTrans" cxnId="{07E7988F-E657-4858-BDE3-566CE15B1EBE}">
      <dgm:prSet/>
      <dgm:spPr/>
      <dgm:t>
        <a:bodyPr/>
        <a:lstStyle/>
        <a:p>
          <a:endParaRPr lang="en-US"/>
        </a:p>
      </dgm:t>
    </dgm:pt>
    <dgm:pt modelId="{341BDA36-9A11-40BC-8B89-2226E2DDC9B8}" type="sibTrans" cxnId="{07E7988F-E657-4858-BDE3-566CE15B1EBE}">
      <dgm:prSet/>
      <dgm:spPr/>
      <dgm:t>
        <a:bodyPr/>
        <a:lstStyle/>
        <a:p>
          <a:endParaRPr lang="en-US"/>
        </a:p>
      </dgm:t>
    </dgm:pt>
    <dgm:pt modelId="{68F89816-7662-4BC1-A169-CCA3314734B1}">
      <dgm:prSet/>
      <dgm:spPr/>
      <dgm:t>
        <a:bodyPr/>
        <a:lstStyle/>
        <a:p>
          <a:r>
            <a:rPr lang="en-US"/>
            <a:t>Household life cycle</a:t>
          </a:r>
        </a:p>
      </dgm:t>
    </dgm:pt>
    <dgm:pt modelId="{7E993C50-7E55-4A50-A570-0594455B4850}" type="parTrans" cxnId="{92606243-484F-4170-8711-7110FAE6891C}">
      <dgm:prSet/>
      <dgm:spPr/>
      <dgm:t>
        <a:bodyPr/>
        <a:lstStyle/>
        <a:p>
          <a:endParaRPr lang="en-US"/>
        </a:p>
      </dgm:t>
    </dgm:pt>
    <dgm:pt modelId="{B0AED6C5-B92C-4F7A-A1CF-F23994B58FC8}" type="sibTrans" cxnId="{92606243-484F-4170-8711-7110FAE6891C}">
      <dgm:prSet/>
      <dgm:spPr/>
      <dgm:t>
        <a:bodyPr/>
        <a:lstStyle/>
        <a:p>
          <a:endParaRPr lang="en-US"/>
        </a:p>
      </dgm:t>
    </dgm:pt>
    <dgm:pt modelId="{AAF2E224-3B47-4519-949D-148E46A8B5C0}">
      <dgm:prSet/>
      <dgm:spPr/>
      <dgm:t>
        <a:bodyPr/>
        <a:lstStyle/>
        <a:p>
          <a:r>
            <a:rPr lang="en-US" b="1">
              <a:solidFill>
                <a:schemeClr val="accent1"/>
              </a:solidFill>
            </a:rPr>
            <a:t>Occupation type</a:t>
          </a:r>
        </a:p>
      </dgm:t>
    </dgm:pt>
    <dgm:pt modelId="{E393F505-E663-475E-9FDA-D6FC4D687C18}" type="parTrans" cxnId="{E61F7FFE-9D7C-4832-8AB5-986BFA83F852}">
      <dgm:prSet/>
      <dgm:spPr/>
      <dgm:t>
        <a:bodyPr/>
        <a:lstStyle/>
        <a:p>
          <a:endParaRPr lang="en-US"/>
        </a:p>
      </dgm:t>
    </dgm:pt>
    <dgm:pt modelId="{5194BA91-2445-4E23-9E7F-45DC8604419C}" type="sibTrans" cxnId="{E61F7FFE-9D7C-4832-8AB5-986BFA83F852}">
      <dgm:prSet/>
      <dgm:spPr/>
      <dgm:t>
        <a:bodyPr/>
        <a:lstStyle/>
        <a:p>
          <a:endParaRPr lang="en-US"/>
        </a:p>
      </dgm:t>
    </dgm:pt>
    <dgm:pt modelId="{5446B53A-1127-4A63-865C-A00F77CA6906}">
      <dgm:prSet/>
      <dgm:spPr/>
      <dgm:t>
        <a:bodyPr/>
        <a:lstStyle/>
        <a:p>
          <a:r>
            <a:rPr lang="en-US" b="1">
              <a:solidFill>
                <a:schemeClr val="accent1"/>
              </a:solidFill>
            </a:rPr>
            <a:t>Commute distance</a:t>
          </a:r>
        </a:p>
      </dgm:t>
    </dgm:pt>
    <dgm:pt modelId="{C1AEA6D4-7DD9-4FF6-B194-733511DE31B2}" type="parTrans" cxnId="{E2984966-51E3-406C-9422-B5E2A9B7620E}">
      <dgm:prSet/>
      <dgm:spPr/>
      <dgm:t>
        <a:bodyPr/>
        <a:lstStyle/>
        <a:p>
          <a:endParaRPr lang="en-US"/>
        </a:p>
      </dgm:t>
    </dgm:pt>
    <dgm:pt modelId="{FAC127FF-8E8D-4FB9-B56B-7565AA4E1764}" type="sibTrans" cxnId="{E2984966-51E3-406C-9422-B5E2A9B7620E}">
      <dgm:prSet/>
      <dgm:spPr/>
      <dgm:t>
        <a:bodyPr/>
        <a:lstStyle/>
        <a:p>
          <a:endParaRPr lang="en-US"/>
        </a:p>
      </dgm:t>
    </dgm:pt>
    <dgm:pt modelId="{B503DB46-C4A7-4EA2-8811-F3F121D6A674}">
      <dgm:prSet/>
      <dgm:spPr/>
      <dgm:t>
        <a:bodyPr/>
        <a:lstStyle/>
        <a:p>
          <a:r>
            <a:rPr lang="en-US"/>
            <a:t>Household income group</a:t>
          </a:r>
        </a:p>
      </dgm:t>
    </dgm:pt>
    <dgm:pt modelId="{908EE630-5566-470E-A623-056D06F4A6F9}" type="parTrans" cxnId="{D6077142-DC85-4246-A3C2-67EEE49142B2}">
      <dgm:prSet/>
      <dgm:spPr/>
      <dgm:t>
        <a:bodyPr/>
        <a:lstStyle/>
        <a:p>
          <a:endParaRPr lang="en-US"/>
        </a:p>
      </dgm:t>
    </dgm:pt>
    <dgm:pt modelId="{A3FFAEF5-C899-476E-94E4-62B51910D41C}" type="sibTrans" cxnId="{D6077142-DC85-4246-A3C2-67EEE49142B2}">
      <dgm:prSet/>
      <dgm:spPr/>
      <dgm:t>
        <a:bodyPr/>
        <a:lstStyle/>
        <a:p>
          <a:endParaRPr lang="en-US"/>
        </a:p>
      </dgm:t>
    </dgm:pt>
    <dgm:pt modelId="{511293AD-4951-4624-89D0-03024ACEF238}">
      <dgm:prSet/>
      <dgm:spPr/>
      <dgm:t>
        <a:bodyPr/>
        <a:lstStyle/>
        <a:p>
          <a:r>
            <a:rPr lang="en-US"/>
            <a:t>Household life cycle</a:t>
          </a:r>
        </a:p>
      </dgm:t>
    </dgm:pt>
    <dgm:pt modelId="{B5B37A30-0C77-4574-8C93-453F4DBFB95B}" type="parTrans" cxnId="{045D12F3-5CD6-4C7F-A931-4804289473AF}">
      <dgm:prSet/>
      <dgm:spPr/>
      <dgm:t>
        <a:bodyPr/>
        <a:lstStyle/>
        <a:p>
          <a:endParaRPr lang="en-US"/>
        </a:p>
      </dgm:t>
    </dgm:pt>
    <dgm:pt modelId="{1DB2763D-4114-42BA-B3D5-DE7365096C41}" type="sibTrans" cxnId="{045D12F3-5CD6-4C7F-A931-4804289473AF}">
      <dgm:prSet/>
      <dgm:spPr/>
      <dgm:t>
        <a:bodyPr/>
        <a:lstStyle/>
        <a:p>
          <a:endParaRPr lang="en-US"/>
        </a:p>
      </dgm:t>
    </dgm:pt>
    <dgm:pt modelId="{DF01B312-378C-4525-B455-450022F32974}">
      <dgm:prSet/>
      <dgm:spPr/>
      <dgm:t>
        <a:bodyPr/>
        <a:lstStyle/>
        <a:p>
          <a:r>
            <a:rPr lang="en-US" b="1">
              <a:solidFill>
                <a:schemeClr val="accent1"/>
              </a:solidFill>
            </a:rPr>
            <a:t>Occupation type</a:t>
          </a:r>
        </a:p>
      </dgm:t>
    </dgm:pt>
    <dgm:pt modelId="{390E796A-6A8E-4716-B028-B6B437BF4FE0}" type="parTrans" cxnId="{CEE942FA-7E1A-44A7-961B-9054C4D9944A}">
      <dgm:prSet/>
      <dgm:spPr/>
      <dgm:t>
        <a:bodyPr/>
        <a:lstStyle/>
        <a:p>
          <a:endParaRPr lang="en-US"/>
        </a:p>
      </dgm:t>
    </dgm:pt>
    <dgm:pt modelId="{2832DE32-905A-4BCC-BF15-23541D99B872}" type="sibTrans" cxnId="{CEE942FA-7E1A-44A7-961B-9054C4D9944A}">
      <dgm:prSet/>
      <dgm:spPr/>
      <dgm:t>
        <a:bodyPr/>
        <a:lstStyle/>
        <a:p>
          <a:endParaRPr lang="en-US"/>
        </a:p>
      </dgm:t>
    </dgm:pt>
    <dgm:pt modelId="{79ACFACC-938E-4184-8C64-EA8300823DF7}">
      <dgm:prSet/>
      <dgm:spPr/>
      <dgm:t>
        <a:bodyPr/>
        <a:lstStyle/>
        <a:p>
          <a:r>
            <a:rPr lang="en-US"/>
            <a:t>Density variables for residence Census block group from </a:t>
          </a:r>
          <a:r>
            <a:rPr lang="en-US" err="1"/>
            <a:t>SLD</a:t>
          </a:r>
          <a:r>
            <a:rPr lang="en-US"/>
            <a:t> data</a:t>
          </a:r>
        </a:p>
      </dgm:t>
    </dgm:pt>
    <dgm:pt modelId="{EC8F3E90-A801-47EC-8D5A-474F135FB7D5}" type="parTrans" cxnId="{1EDFA5FC-A6B2-405F-A2BB-5143918EB7BD}">
      <dgm:prSet/>
      <dgm:spPr/>
      <dgm:t>
        <a:bodyPr/>
        <a:lstStyle/>
        <a:p>
          <a:endParaRPr lang="en-US"/>
        </a:p>
      </dgm:t>
    </dgm:pt>
    <dgm:pt modelId="{18BA244D-7DD0-4D13-9E45-FB3A6C8B7E9B}" type="sibTrans" cxnId="{1EDFA5FC-A6B2-405F-A2BB-5143918EB7BD}">
      <dgm:prSet/>
      <dgm:spPr/>
      <dgm:t>
        <a:bodyPr/>
        <a:lstStyle/>
        <a:p>
          <a:endParaRPr lang="en-US"/>
        </a:p>
      </dgm:t>
    </dgm:pt>
    <dgm:pt modelId="{6C3EBD84-2B93-4538-9A37-3E2FDB236CA6}">
      <dgm:prSet/>
      <dgm:spPr/>
      <dgm:t>
        <a:bodyPr/>
        <a:lstStyle/>
        <a:p>
          <a:r>
            <a:rPr lang="en-US" b="1">
              <a:solidFill>
                <a:schemeClr val="accent1"/>
              </a:solidFill>
            </a:rPr>
            <a:t>Commute distance</a:t>
          </a:r>
        </a:p>
      </dgm:t>
    </dgm:pt>
    <dgm:pt modelId="{F61D8B4C-1A6F-4CCF-BD1B-BBCBEA7E0DD0}" type="parTrans" cxnId="{0BB26553-BC8D-4BE3-9937-10354C3FE767}">
      <dgm:prSet/>
      <dgm:spPr/>
      <dgm:t>
        <a:bodyPr/>
        <a:lstStyle/>
        <a:p>
          <a:endParaRPr lang="en-US"/>
        </a:p>
      </dgm:t>
    </dgm:pt>
    <dgm:pt modelId="{ABE0C7EA-53DB-4477-AEE2-5C12843C5AA3}" type="sibTrans" cxnId="{0BB26553-BC8D-4BE3-9937-10354C3FE767}">
      <dgm:prSet/>
      <dgm:spPr/>
      <dgm:t>
        <a:bodyPr/>
        <a:lstStyle/>
        <a:p>
          <a:endParaRPr lang="en-US"/>
        </a:p>
      </dgm:t>
    </dgm:pt>
    <dgm:pt modelId="{47A9EA38-1DEA-4BE3-B97D-8E45103A979B}" type="pres">
      <dgm:prSet presAssocID="{39294143-73E6-4D6E-96C5-80CE2FB66877}" presName="Name0" presStyleCnt="0">
        <dgm:presLayoutVars>
          <dgm:dir/>
          <dgm:animLvl val="lvl"/>
          <dgm:resizeHandles val="exact"/>
        </dgm:presLayoutVars>
      </dgm:prSet>
      <dgm:spPr/>
    </dgm:pt>
    <dgm:pt modelId="{0A7D986B-995E-4CCE-8EF2-D29D84B4680F}" type="pres">
      <dgm:prSet presAssocID="{9E394243-C97D-4E41-AF2D-B3C0DD1C5AAD}" presName="composite" presStyleCnt="0"/>
      <dgm:spPr/>
    </dgm:pt>
    <dgm:pt modelId="{815315FF-A03E-4C54-BBA5-312BEAAADDE7}" type="pres">
      <dgm:prSet presAssocID="{9E394243-C97D-4E41-AF2D-B3C0DD1C5AAD}" presName="parTx" presStyleLbl="alignNode1" presStyleIdx="0" presStyleCnt="3">
        <dgm:presLayoutVars>
          <dgm:chMax val="0"/>
          <dgm:chPref val="0"/>
          <dgm:bulletEnabled val="1"/>
        </dgm:presLayoutVars>
      </dgm:prSet>
      <dgm:spPr/>
    </dgm:pt>
    <dgm:pt modelId="{D6838FA8-288D-4AC9-9BF2-50258C664D8E}" type="pres">
      <dgm:prSet presAssocID="{9E394243-C97D-4E41-AF2D-B3C0DD1C5AAD}" presName="desTx" presStyleLbl="alignAccFollowNode1" presStyleIdx="0" presStyleCnt="3">
        <dgm:presLayoutVars>
          <dgm:bulletEnabled val="1"/>
        </dgm:presLayoutVars>
      </dgm:prSet>
      <dgm:spPr/>
    </dgm:pt>
    <dgm:pt modelId="{9327C1BC-190F-4705-98E3-CDE502B88D58}" type="pres">
      <dgm:prSet presAssocID="{8BD0DABF-8069-4A14-9725-FAA0850C9024}" presName="space" presStyleCnt="0"/>
      <dgm:spPr/>
    </dgm:pt>
    <dgm:pt modelId="{CA599263-1CF3-46E6-A96E-929368464BC4}" type="pres">
      <dgm:prSet presAssocID="{4D9E7614-CEDF-440F-AE06-9E87034EA9EF}" presName="composite" presStyleCnt="0"/>
      <dgm:spPr/>
    </dgm:pt>
    <dgm:pt modelId="{4D946DC0-3EFC-4A5C-9727-D770DD866EAE}" type="pres">
      <dgm:prSet presAssocID="{4D9E7614-CEDF-440F-AE06-9E87034EA9EF}" presName="parTx" presStyleLbl="alignNode1" presStyleIdx="1" presStyleCnt="3">
        <dgm:presLayoutVars>
          <dgm:chMax val="0"/>
          <dgm:chPref val="0"/>
          <dgm:bulletEnabled val="1"/>
        </dgm:presLayoutVars>
      </dgm:prSet>
      <dgm:spPr/>
    </dgm:pt>
    <dgm:pt modelId="{CA40D3E9-1F32-41A4-BFA5-BA407BFFBD29}" type="pres">
      <dgm:prSet presAssocID="{4D9E7614-CEDF-440F-AE06-9E87034EA9EF}" presName="desTx" presStyleLbl="alignAccFollowNode1" presStyleIdx="1" presStyleCnt="3">
        <dgm:presLayoutVars>
          <dgm:bulletEnabled val="1"/>
        </dgm:presLayoutVars>
      </dgm:prSet>
      <dgm:spPr/>
    </dgm:pt>
    <dgm:pt modelId="{1D125B76-2DBA-4871-9492-EF470BE383C8}" type="pres">
      <dgm:prSet presAssocID="{C0340C08-1AED-47D2-8FD1-56BFC051F675}" presName="space" presStyleCnt="0"/>
      <dgm:spPr/>
    </dgm:pt>
    <dgm:pt modelId="{3B513862-AA8E-4D80-B8AB-14624F38834C}" type="pres">
      <dgm:prSet presAssocID="{E52B91B1-3139-40AF-890D-0CC5EF020B92}" presName="composite" presStyleCnt="0"/>
      <dgm:spPr/>
    </dgm:pt>
    <dgm:pt modelId="{1DEF9D6B-738A-46E0-8ABC-FC15CAD94934}" type="pres">
      <dgm:prSet presAssocID="{E52B91B1-3139-40AF-890D-0CC5EF020B92}" presName="parTx" presStyleLbl="alignNode1" presStyleIdx="2" presStyleCnt="3">
        <dgm:presLayoutVars>
          <dgm:chMax val="0"/>
          <dgm:chPref val="0"/>
          <dgm:bulletEnabled val="1"/>
        </dgm:presLayoutVars>
      </dgm:prSet>
      <dgm:spPr/>
    </dgm:pt>
    <dgm:pt modelId="{652DBB86-B8E0-40A1-A8AA-B43F50443988}" type="pres">
      <dgm:prSet presAssocID="{E52B91B1-3139-40AF-890D-0CC5EF020B92}" presName="desTx" presStyleLbl="alignAccFollowNode1" presStyleIdx="2" presStyleCnt="3">
        <dgm:presLayoutVars>
          <dgm:bulletEnabled val="1"/>
        </dgm:presLayoutVars>
      </dgm:prSet>
      <dgm:spPr/>
    </dgm:pt>
  </dgm:ptLst>
  <dgm:cxnLst>
    <dgm:cxn modelId="{33C35809-3039-4F74-9753-3C90ABF01A7D}" type="presOf" srcId="{5446B53A-1127-4A63-865C-A00F77CA6906}" destId="{CA40D3E9-1F32-41A4-BFA5-BA407BFFBD29}" srcOrd="0" destOrd="5" presId="urn:microsoft.com/office/officeart/2005/8/layout/hList1"/>
    <dgm:cxn modelId="{B2B3450A-FB41-4A10-8F81-D6859A027C26}" type="presOf" srcId="{DF01B312-378C-4525-B455-450022F32974}" destId="{652DBB86-B8E0-40A1-A8AA-B43F50443988}" srcOrd="0" destOrd="3" presId="urn:microsoft.com/office/officeart/2005/8/layout/hList1"/>
    <dgm:cxn modelId="{D3FE6E0A-3D0F-4B39-8A39-0D84E9C527A6}" srcId="{39294143-73E6-4D6E-96C5-80CE2FB66877}" destId="{9E394243-C97D-4E41-AF2D-B3C0DD1C5AAD}" srcOrd="0" destOrd="0" parTransId="{69670943-D763-4373-B501-5A5E0DF39A84}" sibTransId="{8BD0DABF-8069-4A14-9725-FAA0850C9024}"/>
    <dgm:cxn modelId="{CE15950B-10D2-4258-96B1-70E9F3DFA18C}" type="presOf" srcId="{A40C275B-E30E-4204-B5AE-0BB3769A4105}" destId="{652DBB86-B8E0-40A1-A8AA-B43F50443988}" srcOrd="0" destOrd="0" presId="urn:microsoft.com/office/officeart/2005/8/layout/hList1"/>
    <dgm:cxn modelId="{50ACD013-9426-47C8-A767-3478C642F8F6}" type="presOf" srcId="{AAF2E224-3B47-4519-949D-148E46A8B5C0}" destId="{CA40D3E9-1F32-41A4-BFA5-BA407BFFBD29}" srcOrd="0" destOrd="3" presId="urn:microsoft.com/office/officeart/2005/8/layout/hList1"/>
    <dgm:cxn modelId="{D9BA7F1E-BBCF-4E17-B93F-4152C184F695}" type="presOf" srcId="{79ACFACC-938E-4184-8C64-EA8300823DF7}" destId="{CA40D3E9-1F32-41A4-BFA5-BA407BFFBD29}" srcOrd="0" destOrd="4" presId="urn:microsoft.com/office/officeart/2005/8/layout/hList1"/>
    <dgm:cxn modelId="{FEBC9924-694A-4E12-A32F-9AD3B3F21FDA}" srcId="{39294143-73E6-4D6E-96C5-80CE2FB66877}" destId="{4D9E7614-CEDF-440F-AE06-9E87034EA9EF}" srcOrd="1" destOrd="0" parTransId="{DB948CD3-BC37-4910-BF07-422D9F51C942}" sibTransId="{C0340C08-1AED-47D2-8FD1-56BFC051F675}"/>
    <dgm:cxn modelId="{1C89BD24-4974-4952-99C7-6A3B11B1DDD1}" type="presOf" srcId="{9E394243-C97D-4E41-AF2D-B3C0DD1C5AAD}" destId="{815315FF-A03E-4C54-BBA5-312BEAAADDE7}" srcOrd="0" destOrd="0" presId="urn:microsoft.com/office/officeart/2005/8/layout/hList1"/>
    <dgm:cxn modelId="{2877CD2C-4D65-43B2-A331-516E4A6A9D5A}" srcId="{9E394243-C97D-4E41-AF2D-B3C0DD1C5AAD}" destId="{663EDB15-5DD2-431E-8C64-B10034F5B40B}" srcOrd="4" destOrd="0" parTransId="{EA79318B-9389-45E6-A470-6C2D65AA8EE0}" sibTransId="{1F5539BB-08BF-4A6F-8521-E8EFE629A37A}"/>
    <dgm:cxn modelId="{D7CA6A32-18B4-4E87-973F-73FF9BFAECFF}" type="presOf" srcId="{663EDB15-5DD2-431E-8C64-B10034F5B40B}" destId="{D6838FA8-288D-4AC9-9BF2-50258C664D8E}" srcOrd="0" destOrd="4" presId="urn:microsoft.com/office/officeart/2005/8/layout/hList1"/>
    <dgm:cxn modelId="{3ECF3333-9CB7-46BC-B94D-5DDF9A7A6201}" type="presOf" srcId="{ACE141E6-36AC-4759-A45D-5F758A15D4AC}" destId="{D6838FA8-288D-4AC9-9BF2-50258C664D8E}" srcOrd="0" destOrd="1" presId="urn:microsoft.com/office/officeart/2005/8/layout/hList1"/>
    <dgm:cxn modelId="{1A06F03E-BBE1-48F6-8769-562EAC848376}" type="presOf" srcId="{68F89816-7662-4BC1-A169-CCA3314734B1}" destId="{CA40D3E9-1F32-41A4-BFA5-BA407BFFBD29}" srcOrd="0" destOrd="2" presId="urn:microsoft.com/office/officeart/2005/8/layout/hList1"/>
    <dgm:cxn modelId="{9011E15D-3AD4-4F0F-A68F-4DE04245541C}" srcId="{39294143-73E6-4D6E-96C5-80CE2FB66877}" destId="{E52B91B1-3139-40AF-890D-0CC5EF020B92}" srcOrd="2" destOrd="0" parTransId="{BB5F6B7B-BBC4-4151-9374-D6A871A4FE16}" sibTransId="{992F1A4B-3717-483E-9215-9B54CC215369}"/>
    <dgm:cxn modelId="{D6077142-DC85-4246-A3C2-67EEE49142B2}" srcId="{E52B91B1-3139-40AF-890D-0CC5EF020B92}" destId="{B503DB46-C4A7-4EA2-8811-F3F121D6A674}" srcOrd="1" destOrd="0" parTransId="{908EE630-5566-470E-A623-056D06F4A6F9}" sibTransId="{A3FFAEF5-C899-476E-94E4-62B51910D41C}"/>
    <dgm:cxn modelId="{92606243-484F-4170-8711-7110FAE6891C}" srcId="{4D9E7614-CEDF-440F-AE06-9E87034EA9EF}" destId="{68F89816-7662-4BC1-A169-CCA3314734B1}" srcOrd="2" destOrd="0" parTransId="{7E993C50-7E55-4A50-A570-0594455B4850}" sibTransId="{B0AED6C5-B92C-4F7A-A1CF-F23994B58FC8}"/>
    <dgm:cxn modelId="{47CF7164-BD82-4CFD-B6CE-D3DFAFC657FA}" type="presOf" srcId="{E52B91B1-3139-40AF-890D-0CC5EF020B92}" destId="{1DEF9D6B-738A-46E0-8ABC-FC15CAD94934}" srcOrd="0" destOrd="0" presId="urn:microsoft.com/office/officeart/2005/8/layout/hList1"/>
    <dgm:cxn modelId="{E2984966-51E3-406C-9422-B5E2A9B7620E}" srcId="{4D9E7614-CEDF-440F-AE06-9E87034EA9EF}" destId="{5446B53A-1127-4A63-865C-A00F77CA6906}" srcOrd="5" destOrd="0" parTransId="{C1AEA6D4-7DD9-4FF6-B194-733511DE31B2}" sibTransId="{FAC127FF-8E8D-4FB9-B56B-7565AA4E1764}"/>
    <dgm:cxn modelId="{CE341048-DBF1-4A4A-82A4-D7FD681D3796}" srcId="{9E394243-C97D-4E41-AF2D-B3C0DD1C5AAD}" destId="{2BE7134F-7F46-415A-B759-07E91E9A90C0}" srcOrd="0" destOrd="0" parTransId="{5BE75781-7C5F-4FBF-93DA-2E74DDAD250E}" sibTransId="{334BA2BC-5ED4-4D55-A4EA-0F16C5D063BB}"/>
    <dgm:cxn modelId="{0BB26553-BC8D-4BE3-9937-10354C3FE767}" srcId="{E52B91B1-3139-40AF-890D-0CC5EF020B92}" destId="{6C3EBD84-2B93-4538-9A37-3E2FDB236CA6}" srcOrd="4" destOrd="0" parTransId="{F61D8B4C-1A6F-4CCF-BD1B-BBCBEA7E0DD0}" sibTransId="{ABE0C7EA-53DB-4477-AEE2-5C12843C5AA3}"/>
    <dgm:cxn modelId="{347BFB55-9244-43F3-B0F4-37E6925B5071}" srcId="{4D9E7614-CEDF-440F-AE06-9E87034EA9EF}" destId="{D0577742-3485-4579-BA8B-F481FBD5033F}" srcOrd="0" destOrd="0" parTransId="{9D346330-43C3-466D-BCE7-6CD3CC4479FA}" sibTransId="{92EE3EEB-6EA9-4D6B-B9E7-5647DF13C98C}"/>
    <dgm:cxn modelId="{B1890A5A-0196-4B19-A050-F746762FCE2D}" type="presOf" srcId="{5A2E5321-6829-472A-BD71-AD3876E94AA9}" destId="{D6838FA8-288D-4AC9-9BF2-50258C664D8E}" srcOrd="0" destOrd="3" presId="urn:microsoft.com/office/officeart/2005/8/layout/hList1"/>
    <dgm:cxn modelId="{9276A681-6E11-4EF5-95FE-235391274C8E}" type="presOf" srcId="{39294143-73E6-4D6E-96C5-80CE2FB66877}" destId="{47A9EA38-1DEA-4BE3-B97D-8E45103A979B}" srcOrd="0" destOrd="0" presId="urn:microsoft.com/office/officeart/2005/8/layout/hList1"/>
    <dgm:cxn modelId="{07E7988F-E657-4858-BDE3-566CE15B1EBE}" srcId="{4D9E7614-CEDF-440F-AE06-9E87034EA9EF}" destId="{731835FB-7A2C-4368-9E0D-C1790361E1CF}" srcOrd="1" destOrd="0" parTransId="{387E814E-EF0F-4510-BFA1-7545F8362DB4}" sibTransId="{341BDA36-9A11-40BC-8B89-2226E2DDC9B8}"/>
    <dgm:cxn modelId="{0461C09B-F41D-45F7-921D-86C3416548D6}" type="presOf" srcId="{D0577742-3485-4579-BA8B-F481FBD5033F}" destId="{CA40D3E9-1F32-41A4-BFA5-BA407BFFBD29}" srcOrd="0" destOrd="0" presId="urn:microsoft.com/office/officeart/2005/8/layout/hList1"/>
    <dgm:cxn modelId="{F016469C-143C-4A66-BA15-3F0D54FC62D6}" type="presOf" srcId="{511293AD-4951-4624-89D0-03024ACEF238}" destId="{652DBB86-B8E0-40A1-A8AA-B43F50443988}" srcOrd="0" destOrd="2" presId="urn:microsoft.com/office/officeart/2005/8/layout/hList1"/>
    <dgm:cxn modelId="{CCC141AA-7122-4ABA-9207-926DB82D847A}" type="presOf" srcId="{B503DB46-C4A7-4EA2-8811-F3F121D6A674}" destId="{652DBB86-B8E0-40A1-A8AA-B43F50443988}" srcOrd="0" destOrd="1" presId="urn:microsoft.com/office/officeart/2005/8/layout/hList1"/>
    <dgm:cxn modelId="{2511D6B6-BE59-4D98-B988-67488DC4354C}" srcId="{E52B91B1-3139-40AF-890D-0CC5EF020B92}" destId="{A40C275B-E30E-4204-B5AE-0BB3769A4105}" srcOrd="0" destOrd="0" parTransId="{4F764A47-2771-4E4E-B557-75C82A323E67}" sibTransId="{029DD8F0-589B-4A0C-A5D5-F6388D290971}"/>
    <dgm:cxn modelId="{2B9514C5-74CA-4233-B29A-E21D2B4E68BB}" srcId="{9E394243-C97D-4E41-AF2D-B3C0DD1C5AAD}" destId="{5A2E5321-6829-472A-BD71-AD3876E94AA9}" srcOrd="3" destOrd="0" parTransId="{35E6806C-DFF0-42C3-A5A6-AE05634C60BD}" sibTransId="{EDF923D3-AA16-431A-84C4-CBCCD47436DE}"/>
    <dgm:cxn modelId="{380266C6-1C9B-44C7-8413-899618581459}" type="presOf" srcId="{4D9E7614-CEDF-440F-AE06-9E87034EA9EF}" destId="{4D946DC0-3EFC-4A5C-9727-D770DD866EAE}" srcOrd="0" destOrd="0" presId="urn:microsoft.com/office/officeart/2005/8/layout/hList1"/>
    <dgm:cxn modelId="{C86409D5-91F6-4576-ADAD-3D2D1E428223}" type="presOf" srcId="{731835FB-7A2C-4368-9E0D-C1790361E1CF}" destId="{CA40D3E9-1F32-41A4-BFA5-BA407BFFBD29}" srcOrd="0" destOrd="1" presId="urn:microsoft.com/office/officeart/2005/8/layout/hList1"/>
    <dgm:cxn modelId="{071706DB-40EF-4F19-9C08-3CFF0FB8AF94}" srcId="{9E394243-C97D-4E41-AF2D-B3C0DD1C5AAD}" destId="{ACE141E6-36AC-4759-A45D-5F758A15D4AC}" srcOrd="1" destOrd="0" parTransId="{C55FCEB6-4E92-4A38-97E1-FBBC0569BCF2}" sibTransId="{1A2E370F-E5DC-4A4D-B4BF-86E8CBE5362F}"/>
    <dgm:cxn modelId="{965B19E2-44F2-416B-94ED-A77AEF98FF54}" type="presOf" srcId="{6C3EBD84-2B93-4538-9A37-3E2FDB236CA6}" destId="{652DBB86-B8E0-40A1-A8AA-B43F50443988}" srcOrd="0" destOrd="4" presId="urn:microsoft.com/office/officeart/2005/8/layout/hList1"/>
    <dgm:cxn modelId="{CF0851EC-095C-4369-AF1F-5BE521E1A0BD}" type="presOf" srcId="{07729C1A-2213-4EE2-AD32-C5155F66573A}" destId="{D6838FA8-288D-4AC9-9BF2-50258C664D8E}" srcOrd="0" destOrd="2" presId="urn:microsoft.com/office/officeart/2005/8/layout/hList1"/>
    <dgm:cxn modelId="{C926F6F2-E55F-41E4-8E24-33F566D6876B}" type="presOf" srcId="{2BE7134F-7F46-415A-B759-07E91E9A90C0}" destId="{D6838FA8-288D-4AC9-9BF2-50258C664D8E}" srcOrd="0" destOrd="0" presId="urn:microsoft.com/office/officeart/2005/8/layout/hList1"/>
    <dgm:cxn modelId="{045D12F3-5CD6-4C7F-A931-4804289473AF}" srcId="{E52B91B1-3139-40AF-890D-0CC5EF020B92}" destId="{511293AD-4951-4624-89D0-03024ACEF238}" srcOrd="2" destOrd="0" parTransId="{B5B37A30-0C77-4574-8C93-453F4DBFB95B}" sibTransId="{1DB2763D-4114-42BA-B3D5-DE7365096C41}"/>
    <dgm:cxn modelId="{9AF773F5-668A-46F1-9539-2370F1035D02}" srcId="{9E394243-C97D-4E41-AF2D-B3C0DD1C5AAD}" destId="{07729C1A-2213-4EE2-AD32-C5155F66573A}" srcOrd="2" destOrd="0" parTransId="{6BEEF9E5-4BDE-42A1-859A-3B422800C527}" sibTransId="{E8DBFCD4-A7E7-4807-A8D9-726914094827}"/>
    <dgm:cxn modelId="{CEE942FA-7E1A-44A7-961B-9054C4D9944A}" srcId="{E52B91B1-3139-40AF-890D-0CC5EF020B92}" destId="{DF01B312-378C-4525-B455-450022F32974}" srcOrd="3" destOrd="0" parTransId="{390E796A-6A8E-4716-B028-B6B437BF4FE0}" sibTransId="{2832DE32-905A-4BCC-BF15-23541D99B872}"/>
    <dgm:cxn modelId="{1EDFA5FC-A6B2-405F-A2BB-5143918EB7BD}" srcId="{4D9E7614-CEDF-440F-AE06-9E87034EA9EF}" destId="{79ACFACC-938E-4184-8C64-EA8300823DF7}" srcOrd="4" destOrd="0" parTransId="{EC8F3E90-A801-47EC-8D5A-474F135FB7D5}" sibTransId="{18BA244D-7DD0-4D13-9E45-FB3A6C8B7E9B}"/>
    <dgm:cxn modelId="{E61F7FFE-9D7C-4832-8AB5-986BFA83F852}" srcId="{4D9E7614-CEDF-440F-AE06-9E87034EA9EF}" destId="{AAF2E224-3B47-4519-949D-148E46A8B5C0}" srcOrd="3" destOrd="0" parTransId="{E393F505-E663-475E-9FDA-D6FC4D687C18}" sibTransId="{5194BA91-2445-4E23-9E7F-45DC8604419C}"/>
    <dgm:cxn modelId="{6CF227DA-4524-4F23-B485-965EDCFFC75B}" type="presParOf" srcId="{47A9EA38-1DEA-4BE3-B97D-8E45103A979B}" destId="{0A7D986B-995E-4CCE-8EF2-D29D84B4680F}" srcOrd="0" destOrd="0" presId="urn:microsoft.com/office/officeart/2005/8/layout/hList1"/>
    <dgm:cxn modelId="{0D79B41C-FD95-431F-AB38-4B1E2838391B}" type="presParOf" srcId="{0A7D986B-995E-4CCE-8EF2-D29D84B4680F}" destId="{815315FF-A03E-4C54-BBA5-312BEAAADDE7}" srcOrd="0" destOrd="0" presId="urn:microsoft.com/office/officeart/2005/8/layout/hList1"/>
    <dgm:cxn modelId="{1BC588F8-F523-49B8-9F62-7A069303A8DF}" type="presParOf" srcId="{0A7D986B-995E-4CCE-8EF2-D29D84B4680F}" destId="{D6838FA8-288D-4AC9-9BF2-50258C664D8E}" srcOrd="1" destOrd="0" presId="urn:microsoft.com/office/officeart/2005/8/layout/hList1"/>
    <dgm:cxn modelId="{84CF49E7-A59D-4BBA-BCE4-909F0C7B030A}" type="presParOf" srcId="{47A9EA38-1DEA-4BE3-B97D-8E45103A979B}" destId="{9327C1BC-190F-4705-98E3-CDE502B88D58}" srcOrd="1" destOrd="0" presId="urn:microsoft.com/office/officeart/2005/8/layout/hList1"/>
    <dgm:cxn modelId="{67CC89B4-8AF9-4647-892A-AA6CCE1BC460}" type="presParOf" srcId="{47A9EA38-1DEA-4BE3-B97D-8E45103A979B}" destId="{CA599263-1CF3-46E6-A96E-929368464BC4}" srcOrd="2" destOrd="0" presId="urn:microsoft.com/office/officeart/2005/8/layout/hList1"/>
    <dgm:cxn modelId="{D81F2266-90BB-47DE-AC02-5CE6A5EBCAB1}" type="presParOf" srcId="{CA599263-1CF3-46E6-A96E-929368464BC4}" destId="{4D946DC0-3EFC-4A5C-9727-D770DD866EAE}" srcOrd="0" destOrd="0" presId="urn:microsoft.com/office/officeart/2005/8/layout/hList1"/>
    <dgm:cxn modelId="{92AA8DC3-6EE1-4425-B980-BEAC7D5B956E}" type="presParOf" srcId="{CA599263-1CF3-46E6-A96E-929368464BC4}" destId="{CA40D3E9-1F32-41A4-BFA5-BA407BFFBD29}" srcOrd="1" destOrd="0" presId="urn:microsoft.com/office/officeart/2005/8/layout/hList1"/>
    <dgm:cxn modelId="{CB6AAAD5-E203-49C8-9BA1-4E7B7A234291}" type="presParOf" srcId="{47A9EA38-1DEA-4BE3-B97D-8E45103A979B}" destId="{1D125B76-2DBA-4871-9492-EF470BE383C8}" srcOrd="3" destOrd="0" presId="urn:microsoft.com/office/officeart/2005/8/layout/hList1"/>
    <dgm:cxn modelId="{4136FCF1-CE09-48A3-9CB8-A0885F8E0E5F}" type="presParOf" srcId="{47A9EA38-1DEA-4BE3-B97D-8E45103A979B}" destId="{3B513862-AA8E-4D80-B8AB-14624F38834C}" srcOrd="4" destOrd="0" presId="urn:microsoft.com/office/officeart/2005/8/layout/hList1"/>
    <dgm:cxn modelId="{4C423364-B187-4835-932F-12C665EDAC97}" type="presParOf" srcId="{3B513862-AA8E-4D80-B8AB-14624F38834C}" destId="{1DEF9D6B-738A-46E0-8ABC-FC15CAD94934}" srcOrd="0" destOrd="0" presId="urn:microsoft.com/office/officeart/2005/8/layout/hList1"/>
    <dgm:cxn modelId="{E0D8517F-7224-4CA4-B2FE-0C0F58BF0D0F}" type="presParOf" srcId="{3B513862-AA8E-4D80-B8AB-14624F38834C}" destId="{652DBB86-B8E0-40A1-A8AA-B43F5044398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2C7D0-D729-4803-9D24-4F46DFEE0B37}">
      <dsp:nvSpPr>
        <dsp:cNvPr id="0" name=""/>
        <dsp:cNvSpPr/>
      </dsp:nvSpPr>
      <dsp:spPr>
        <a:xfrm>
          <a:off x="2076288" y="0"/>
          <a:ext cx="1709644" cy="949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Do you work outside of the home?</a:t>
          </a:r>
        </a:p>
      </dsp:txBody>
      <dsp:txXfrm>
        <a:off x="2104107" y="27819"/>
        <a:ext cx="1654006" cy="894164"/>
      </dsp:txXfrm>
    </dsp:sp>
    <dsp:sp modelId="{227C58CD-276D-4FE1-B448-9A62ACD6969E}">
      <dsp:nvSpPr>
        <dsp:cNvPr id="0" name=""/>
        <dsp:cNvSpPr/>
      </dsp:nvSpPr>
      <dsp:spPr>
        <a:xfrm rot="5400000">
          <a:off x="2753022" y="973547"/>
          <a:ext cx="356176" cy="4274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a:t>Yes</a:t>
          </a:r>
        </a:p>
      </dsp:txBody>
      <dsp:txXfrm rot="-5400000">
        <a:off x="2802887" y="1009165"/>
        <a:ext cx="256447" cy="249323"/>
      </dsp:txXfrm>
    </dsp:sp>
    <dsp:sp modelId="{20E23A50-AC97-4877-96E4-3E929088221A}">
      <dsp:nvSpPr>
        <dsp:cNvPr id="0" name=""/>
        <dsp:cNvSpPr/>
      </dsp:nvSpPr>
      <dsp:spPr>
        <a:xfrm>
          <a:off x="2076288" y="1424704"/>
          <a:ext cx="1709644" cy="949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Do you telecommute at all?</a:t>
          </a:r>
        </a:p>
      </dsp:txBody>
      <dsp:txXfrm>
        <a:off x="2104107" y="1452523"/>
        <a:ext cx="1654006" cy="894164"/>
      </dsp:txXfrm>
    </dsp:sp>
    <dsp:sp modelId="{B85B70F0-3FF3-4492-B052-8C94DB0D2E3B}">
      <dsp:nvSpPr>
        <dsp:cNvPr id="0" name=""/>
        <dsp:cNvSpPr/>
      </dsp:nvSpPr>
      <dsp:spPr>
        <a:xfrm rot="5400000">
          <a:off x="2753022" y="2398251"/>
          <a:ext cx="356176" cy="4274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a:t>Yes</a:t>
          </a:r>
        </a:p>
      </dsp:txBody>
      <dsp:txXfrm rot="-5400000">
        <a:off x="2802887" y="2433869"/>
        <a:ext cx="256447" cy="249323"/>
      </dsp:txXfrm>
    </dsp:sp>
    <dsp:sp modelId="{EBA227D1-82FE-4A57-9FB2-5E6A7F584454}">
      <dsp:nvSpPr>
        <dsp:cNvPr id="0" name=""/>
        <dsp:cNvSpPr/>
      </dsp:nvSpPr>
      <dsp:spPr>
        <a:xfrm>
          <a:off x="2076288" y="2849408"/>
          <a:ext cx="1709644" cy="949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How many days teleworking?</a:t>
          </a:r>
        </a:p>
      </dsp:txBody>
      <dsp:txXfrm>
        <a:off x="2104107" y="2877227"/>
        <a:ext cx="1654006" cy="8941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315FF-A03E-4C54-BBA5-312BEAAADDE7}">
      <dsp:nvSpPr>
        <dsp:cNvPr id="0" name=""/>
        <dsp:cNvSpPr/>
      </dsp:nvSpPr>
      <dsp:spPr>
        <a:xfrm>
          <a:off x="2186" y="310136"/>
          <a:ext cx="2131398" cy="60285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a:t>Model 1 </a:t>
          </a:r>
        </a:p>
        <a:p>
          <a:pPr marL="0" lvl="0" indent="0" algn="ctr" defTabSz="666750">
            <a:lnSpc>
              <a:spcPct val="90000"/>
            </a:lnSpc>
            <a:spcBef>
              <a:spcPct val="0"/>
            </a:spcBef>
            <a:spcAft>
              <a:spcPct val="35000"/>
            </a:spcAft>
            <a:buNone/>
          </a:pPr>
          <a:r>
            <a:rPr lang="en-US" sz="1500" kern="1200"/>
            <a:t>(Work from Home)</a:t>
          </a:r>
        </a:p>
      </dsp:txBody>
      <dsp:txXfrm>
        <a:off x="2186" y="310136"/>
        <a:ext cx="2131398" cy="602852"/>
      </dsp:txXfrm>
    </dsp:sp>
    <dsp:sp modelId="{D6838FA8-288D-4AC9-9BF2-50258C664D8E}">
      <dsp:nvSpPr>
        <dsp:cNvPr id="0" name=""/>
        <dsp:cNvSpPr/>
      </dsp:nvSpPr>
      <dsp:spPr>
        <a:xfrm>
          <a:off x="2186" y="912989"/>
          <a:ext cx="2131398" cy="234182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a:t>Worker age</a:t>
          </a:r>
        </a:p>
        <a:p>
          <a:pPr marL="114300" lvl="1" indent="-114300" algn="l" defTabSz="666750">
            <a:lnSpc>
              <a:spcPct val="90000"/>
            </a:lnSpc>
            <a:spcBef>
              <a:spcPct val="0"/>
            </a:spcBef>
            <a:spcAft>
              <a:spcPct val="15000"/>
            </a:spcAft>
            <a:buChar char="•"/>
          </a:pPr>
          <a:r>
            <a:rPr lang="en-US" sz="1500" kern="1200"/>
            <a:t>Household income group</a:t>
          </a:r>
        </a:p>
        <a:p>
          <a:pPr marL="114300" lvl="1" indent="-114300" algn="l" defTabSz="666750">
            <a:lnSpc>
              <a:spcPct val="90000"/>
            </a:lnSpc>
            <a:spcBef>
              <a:spcPct val="0"/>
            </a:spcBef>
            <a:spcAft>
              <a:spcPct val="15000"/>
            </a:spcAft>
            <a:buChar char="•"/>
          </a:pPr>
          <a:r>
            <a:rPr lang="en-US" sz="1500" kern="1200"/>
            <a:t>Household life cycle</a:t>
          </a:r>
        </a:p>
        <a:p>
          <a:pPr marL="114300" lvl="1" indent="-114300" algn="l" defTabSz="666750">
            <a:lnSpc>
              <a:spcPct val="90000"/>
            </a:lnSpc>
            <a:spcBef>
              <a:spcPct val="0"/>
            </a:spcBef>
            <a:spcAft>
              <a:spcPct val="15000"/>
            </a:spcAft>
            <a:buChar char="•"/>
          </a:pPr>
          <a:r>
            <a:rPr lang="en-US" sz="1500" b="1" kern="1200">
              <a:solidFill>
                <a:schemeClr val="accent1"/>
              </a:solidFill>
            </a:rPr>
            <a:t>Occupation type</a:t>
          </a:r>
        </a:p>
        <a:p>
          <a:pPr marL="114300" lvl="1" indent="-114300" algn="l" defTabSz="666750">
            <a:lnSpc>
              <a:spcPct val="90000"/>
            </a:lnSpc>
            <a:spcBef>
              <a:spcPct val="0"/>
            </a:spcBef>
            <a:spcAft>
              <a:spcPct val="15000"/>
            </a:spcAft>
            <a:buChar char="•"/>
          </a:pPr>
          <a:r>
            <a:rPr lang="en-US" sz="1500" kern="1200"/>
            <a:t>Density variables for residence Census block group from </a:t>
          </a:r>
          <a:r>
            <a:rPr lang="en-US" sz="1500" kern="1200" err="1"/>
            <a:t>SLD</a:t>
          </a:r>
          <a:r>
            <a:rPr lang="en-US" sz="1500" kern="1200"/>
            <a:t> data</a:t>
          </a:r>
        </a:p>
      </dsp:txBody>
      <dsp:txXfrm>
        <a:off x="2186" y="912989"/>
        <a:ext cx="2131398" cy="2341828"/>
      </dsp:txXfrm>
    </dsp:sp>
    <dsp:sp modelId="{4D946DC0-3EFC-4A5C-9727-D770DD866EAE}">
      <dsp:nvSpPr>
        <dsp:cNvPr id="0" name=""/>
        <dsp:cNvSpPr/>
      </dsp:nvSpPr>
      <dsp:spPr>
        <a:xfrm>
          <a:off x="2431980" y="310136"/>
          <a:ext cx="2131398" cy="60285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a:t>Model 2</a:t>
          </a:r>
        </a:p>
        <a:p>
          <a:pPr marL="0" lvl="0" indent="0" algn="ctr" defTabSz="666750">
            <a:lnSpc>
              <a:spcPct val="90000"/>
            </a:lnSpc>
            <a:spcBef>
              <a:spcPct val="0"/>
            </a:spcBef>
            <a:spcAft>
              <a:spcPct val="35000"/>
            </a:spcAft>
            <a:buNone/>
          </a:pPr>
          <a:r>
            <a:rPr lang="en-US" sz="1500" kern="1200"/>
            <a:t>(Teleworking)</a:t>
          </a:r>
        </a:p>
      </dsp:txBody>
      <dsp:txXfrm>
        <a:off x="2431980" y="310136"/>
        <a:ext cx="2131398" cy="602852"/>
      </dsp:txXfrm>
    </dsp:sp>
    <dsp:sp modelId="{CA40D3E9-1F32-41A4-BFA5-BA407BFFBD29}">
      <dsp:nvSpPr>
        <dsp:cNvPr id="0" name=""/>
        <dsp:cNvSpPr/>
      </dsp:nvSpPr>
      <dsp:spPr>
        <a:xfrm>
          <a:off x="2431980" y="912989"/>
          <a:ext cx="2131398" cy="234182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a:t>Worker age</a:t>
          </a:r>
        </a:p>
        <a:p>
          <a:pPr marL="114300" lvl="1" indent="-114300" algn="l" defTabSz="666750">
            <a:lnSpc>
              <a:spcPct val="90000"/>
            </a:lnSpc>
            <a:spcBef>
              <a:spcPct val="0"/>
            </a:spcBef>
            <a:spcAft>
              <a:spcPct val="15000"/>
            </a:spcAft>
            <a:buChar char="•"/>
          </a:pPr>
          <a:r>
            <a:rPr lang="en-US" sz="1500" kern="1200"/>
            <a:t>Household income group</a:t>
          </a:r>
        </a:p>
        <a:p>
          <a:pPr marL="114300" lvl="1" indent="-114300" algn="l" defTabSz="666750">
            <a:lnSpc>
              <a:spcPct val="90000"/>
            </a:lnSpc>
            <a:spcBef>
              <a:spcPct val="0"/>
            </a:spcBef>
            <a:spcAft>
              <a:spcPct val="15000"/>
            </a:spcAft>
            <a:buChar char="•"/>
          </a:pPr>
          <a:r>
            <a:rPr lang="en-US" sz="1500" kern="1200"/>
            <a:t>Household life cycle</a:t>
          </a:r>
        </a:p>
        <a:p>
          <a:pPr marL="114300" lvl="1" indent="-114300" algn="l" defTabSz="666750">
            <a:lnSpc>
              <a:spcPct val="90000"/>
            </a:lnSpc>
            <a:spcBef>
              <a:spcPct val="0"/>
            </a:spcBef>
            <a:spcAft>
              <a:spcPct val="15000"/>
            </a:spcAft>
            <a:buChar char="•"/>
          </a:pPr>
          <a:r>
            <a:rPr lang="en-US" sz="1500" b="1" kern="1200">
              <a:solidFill>
                <a:schemeClr val="accent1"/>
              </a:solidFill>
            </a:rPr>
            <a:t>Occupation type</a:t>
          </a:r>
        </a:p>
        <a:p>
          <a:pPr marL="114300" lvl="1" indent="-114300" algn="l" defTabSz="666750">
            <a:lnSpc>
              <a:spcPct val="90000"/>
            </a:lnSpc>
            <a:spcBef>
              <a:spcPct val="0"/>
            </a:spcBef>
            <a:spcAft>
              <a:spcPct val="15000"/>
            </a:spcAft>
            <a:buChar char="•"/>
          </a:pPr>
          <a:r>
            <a:rPr lang="en-US" sz="1500" kern="1200"/>
            <a:t>Density variables for residence Census block group from </a:t>
          </a:r>
          <a:r>
            <a:rPr lang="en-US" sz="1500" kern="1200" err="1"/>
            <a:t>SLD</a:t>
          </a:r>
          <a:r>
            <a:rPr lang="en-US" sz="1500" kern="1200"/>
            <a:t> data</a:t>
          </a:r>
        </a:p>
        <a:p>
          <a:pPr marL="114300" lvl="1" indent="-114300" algn="l" defTabSz="666750">
            <a:lnSpc>
              <a:spcPct val="90000"/>
            </a:lnSpc>
            <a:spcBef>
              <a:spcPct val="0"/>
            </a:spcBef>
            <a:spcAft>
              <a:spcPct val="15000"/>
            </a:spcAft>
            <a:buChar char="•"/>
          </a:pPr>
          <a:r>
            <a:rPr lang="en-US" sz="1500" b="1" kern="1200">
              <a:solidFill>
                <a:schemeClr val="accent1"/>
              </a:solidFill>
            </a:rPr>
            <a:t>Commute distance</a:t>
          </a:r>
        </a:p>
      </dsp:txBody>
      <dsp:txXfrm>
        <a:off x="2431980" y="912989"/>
        <a:ext cx="2131398" cy="2341828"/>
      </dsp:txXfrm>
    </dsp:sp>
    <dsp:sp modelId="{1DEF9D6B-738A-46E0-8ABC-FC15CAD94934}">
      <dsp:nvSpPr>
        <dsp:cNvPr id="0" name=""/>
        <dsp:cNvSpPr/>
      </dsp:nvSpPr>
      <dsp:spPr>
        <a:xfrm>
          <a:off x="4861774" y="310136"/>
          <a:ext cx="2131398" cy="60285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a:t>Model 3</a:t>
          </a:r>
        </a:p>
        <a:p>
          <a:pPr marL="0" lvl="0" indent="0" algn="ctr" defTabSz="666750">
            <a:lnSpc>
              <a:spcPct val="90000"/>
            </a:lnSpc>
            <a:spcBef>
              <a:spcPct val="0"/>
            </a:spcBef>
            <a:spcAft>
              <a:spcPct val="35000"/>
            </a:spcAft>
            <a:buNone/>
          </a:pPr>
          <a:r>
            <a:rPr lang="en-US" sz="1500" kern="1200"/>
            <a:t>(Days teleworking)</a:t>
          </a:r>
        </a:p>
      </dsp:txBody>
      <dsp:txXfrm>
        <a:off x="4861774" y="310136"/>
        <a:ext cx="2131398" cy="602852"/>
      </dsp:txXfrm>
    </dsp:sp>
    <dsp:sp modelId="{652DBB86-B8E0-40A1-A8AA-B43F50443988}">
      <dsp:nvSpPr>
        <dsp:cNvPr id="0" name=""/>
        <dsp:cNvSpPr/>
      </dsp:nvSpPr>
      <dsp:spPr>
        <a:xfrm>
          <a:off x="4861774" y="912989"/>
          <a:ext cx="2131398" cy="234182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a:t>Worker age</a:t>
          </a:r>
        </a:p>
        <a:p>
          <a:pPr marL="114300" lvl="1" indent="-114300" algn="l" defTabSz="666750">
            <a:lnSpc>
              <a:spcPct val="90000"/>
            </a:lnSpc>
            <a:spcBef>
              <a:spcPct val="0"/>
            </a:spcBef>
            <a:spcAft>
              <a:spcPct val="15000"/>
            </a:spcAft>
            <a:buChar char="•"/>
          </a:pPr>
          <a:r>
            <a:rPr lang="en-US" sz="1500" kern="1200"/>
            <a:t>Household income group</a:t>
          </a:r>
        </a:p>
        <a:p>
          <a:pPr marL="114300" lvl="1" indent="-114300" algn="l" defTabSz="666750">
            <a:lnSpc>
              <a:spcPct val="90000"/>
            </a:lnSpc>
            <a:spcBef>
              <a:spcPct val="0"/>
            </a:spcBef>
            <a:spcAft>
              <a:spcPct val="15000"/>
            </a:spcAft>
            <a:buChar char="•"/>
          </a:pPr>
          <a:r>
            <a:rPr lang="en-US" sz="1500" kern="1200"/>
            <a:t>Household life cycle</a:t>
          </a:r>
        </a:p>
        <a:p>
          <a:pPr marL="114300" lvl="1" indent="-114300" algn="l" defTabSz="666750">
            <a:lnSpc>
              <a:spcPct val="90000"/>
            </a:lnSpc>
            <a:spcBef>
              <a:spcPct val="0"/>
            </a:spcBef>
            <a:spcAft>
              <a:spcPct val="15000"/>
            </a:spcAft>
            <a:buChar char="•"/>
          </a:pPr>
          <a:r>
            <a:rPr lang="en-US" sz="1500" b="1" kern="1200">
              <a:solidFill>
                <a:schemeClr val="accent1"/>
              </a:solidFill>
            </a:rPr>
            <a:t>Occupation type</a:t>
          </a:r>
        </a:p>
        <a:p>
          <a:pPr marL="114300" lvl="1" indent="-114300" algn="l" defTabSz="666750">
            <a:lnSpc>
              <a:spcPct val="90000"/>
            </a:lnSpc>
            <a:spcBef>
              <a:spcPct val="0"/>
            </a:spcBef>
            <a:spcAft>
              <a:spcPct val="15000"/>
            </a:spcAft>
            <a:buChar char="•"/>
          </a:pPr>
          <a:r>
            <a:rPr lang="en-US" sz="1500" b="1" kern="1200">
              <a:solidFill>
                <a:schemeClr val="accent1"/>
              </a:solidFill>
            </a:rPr>
            <a:t>Commute distance</a:t>
          </a:r>
        </a:p>
      </dsp:txBody>
      <dsp:txXfrm>
        <a:off x="4861774" y="912989"/>
        <a:ext cx="2131398" cy="2341828"/>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25BB3D4B-E7F6-4A42-853B-40C1A88C262E}" type="datetimeFigureOut">
              <a:rPr lang="en-US" smtClean="0"/>
              <a:t>1/23/2026</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577C7C1A-D5B2-4BB7-A8A5-88681A8C6345}" type="slidenum">
              <a:rPr lang="en-US" smtClean="0"/>
              <a:t>‹#›</a:t>
            </a:fld>
            <a:endParaRPr lang="en-US"/>
          </a:p>
        </p:txBody>
      </p:sp>
    </p:spTree>
    <p:extLst>
      <p:ext uri="{BB962C8B-B14F-4D97-AF65-F5344CB8AC3E}">
        <p14:creationId xmlns:p14="http://schemas.microsoft.com/office/powerpoint/2010/main" val="4046364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52686A57-3D42-1746-A4F9-9BA3F9944E9C}" type="datetimeFigureOut">
              <a:rPr lang="en-US" smtClean="0"/>
              <a:t>1/23/2026</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3746EF74-4753-DA47-9B34-F93D23E42F59}" type="slidenum">
              <a:rPr lang="en-US" smtClean="0"/>
              <a:t>‹#›</a:t>
            </a:fld>
            <a:endParaRPr lang="en-US"/>
          </a:p>
        </p:txBody>
      </p:sp>
    </p:spTree>
    <p:extLst>
      <p:ext uri="{BB962C8B-B14F-4D97-AF65-F5344CB8AC3E}">
        <p14:creationId xmlns:p14="http://schemas.microsoft.com/office/powerpoint/2010/main" val="9810060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github.com/VisionEval/VisionEval/wiki/VE-Concepts-Primer"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 1:</a:t>
            </a:r>
          </a:p>
          <a:p>
            <a:r>
              <a:rPr lang="en-US"/>
              <a:t>Slides 1 – 60</a:t>
            </a:r>
          </a:p>
          <a:p>
            <a:r>
              <a:rPr lang="en-US"/>
              <a:t>165 min: 2.75 min per slide avg.</a:t>
            </a:r>
          </a:p>
        </p:txBody>
      </p:sp>
      <p:sp>
        <p:nvSpPr>
          <p:cNvPr id="4" name="Slide Number Placeholder 3"/>
          <p:cNvSpPr>
            <a:spLocks noGrp="1"/>
          </p:cNvSpPr>
          <p:nvPr>
            <p:ph type="sldNum" sz="quarter" idx="5"/>
          </p:nvPr>
        </p:nvSpPr>
        <p:spPr/>
        <p:txBody>
          <a:bodyPr/>
          <a:lstStyle/>
          <a:p>
            <a:fld id="{3746EF74-4753-DA47-9B34-F93D23E42F59}" type="slidenum">
              <a:rPr lang="en-US" smtClean="0"/>
              <a:t>3</a:t>
            </a:fld>
            <a:endParaRPr lang="en-US"/>
          </a:p>
        </p:txBody>
      </p:sp>
    </p:spTree>
    <p:extLst>
      <p:ext uri="{BB962C8B-B14F-4D97-AF65-F5344CB8AC3E}">
        <p14:creationId xmlns:p14="http://schemas.microsoft.com/office/powerpoint/2010/main" val="1913349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a:t>
            </a:r>
          </a:p>
          <a:p>
            <a:endParaRPr lang="en-US"/>
          </a:p>
        </p:txBody>
      </p:sp>
      <p:sp>
        <p:nvSpPr>
          <p:cNvPr id="4" name="Slide Number Placeholder 3"/>
          <p:cNvSpPr>
            <a:spLocks noGrp="1"/>
          </p:cNvSpPr>
          <p:nvPr>
            <p:ph type="sldNum" sz="quarter" idx="5"/>
          </p:nvPr>
        </p:nvSpPr>
        <p:spPr/>
        <p:txBody>
          <a:bodyPr/>
          <a:lstStyle/>
          <a:p>
            <a:fld id="{3746EF74-4753-DA47-9B34-F93D23E42F59}" type="slidenum">
              <a:rPr lang="en-US" smtClean="0"/>
              <a:t>25</a:t>
            </a:fld>
            <a:endParaRPr lang="en-US"/>
          </a:p>
        </p:txBody>
      </p:sp>
    </p:spTree>
    <p:extLst>
      <p:ext uri="{BB962C8B-B14F-4D97-AF65-F5344CB8AC3E}">
        <p14:creationId xmlns:p14="http://schemas.microsoft.com/office/powerpoint/2010/main" val="363624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Future Scenario Development: </a:t>
            </a:r>
            <a:r>
              <a:rPr lang="en-US" sz="1200" b="1"/>
              <a:t>a</a:t>
            </a:r>
            <a:r>
              <a:rPr lang="en-US" sz="1200"/>
              <a:t> handful of specific inputs to test. – toll pricing, </a:t>
            </a:r>
            <a:r>
              <a:rPr lang="en-US" sz="1200" b="1" i="1"/>
              <a:t>a</a:t>
            </a:r>
            <a:r>
              <a:rPr lang="en-US" sz="1200"/>
              <a:t> specific amount of transit or roadway miles, </a:t>
            </a:r>
            <a:r>
              <a:rPr lang="en-US" sz="1200" b="1" i="1"/>
              <a:t>a</a:t>
            </a:r>
            <a:r>
              <a:rPr lang="en-US" sz="1200"/>
              <a:t> land use scenario</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Future Scenario Development: Identifying </a:t>
            </a:r>
            <a:r>
              <a:rPr lang="en-US" sz="1200" b="1" i="1"/>
              <a:t>a range</a:t>
            </a:r>
            <a:r>
              <a:rPr lang="en-US" sz="1200"/>
              <a:t> of investments and policies. Using low and high, or several specific input values. 75% to 150% of transit service, 50%-150% of parking costs, 75%-150% of pricing…</a:t>
            </a:r>
          </a:p>
          <a:p>
            <a:endParaRPr lang="en-US"/>
          </a:p>
          <a:p>
            <a:endParaRPr lang="en-US"/>
          </a:p>
          <a:p>
            <a:pPr>
              <a:lnSpc>
                <a:spcPct val="100000"/>
              </a:lnSpc>
            </a:pPr>
            <a:r>
              <a:rPr lang="en-US" sz="1200"/>
              <a:t>Strategic Modeling that explores hundreds and thousands of scenarios</a:t>
            </a:r>
          </a:p>
          <a:p>
            <a:pPr>
              <a:lnSpc>
                <a:spcPct val="100000"/>
              </a:lnSpc>
            </a:pPr>
            <a:r>
              <a:rPr lang="en-US" sz="1200"/>
              <a:t>Identify the scenarios which produced desirable results which support the Vision &amp; Goals. Identify the inputs which lead to desired outcomes. </a:t>
            </a:r>
          </a:p>
          <a:p>
            <a:endParaRPr lang="en-US"/>
          </a:p>
          <a:p>
            <a:endParaRPr lang="en-US"/>
          </a:p>
        </p:txBody>
      </p:sp>
      <p:sp>
        <p:nvSpPr>
          <p:cNvPr id="4" name="Slide Number Placeholder 3"/>
          <p:cNvSpPr>
            <a:spLocks noGrp="1"/>
          </p:cNvSpPr>
          <p:nvPr>
            <p:ph type="sldNum" sz="quarter" idx="5"/>
          </p:nvPr>
        </p:nvSpPr>
        <p:spPr/>
        <p:txBody>
          <a:bodyPr/>
          <a:lstStyle/>
          <a:p>
            <a:fld id="{16BA089C-12EE-4500-9950-F0FE33BAF93D}" type="slidenum">
              <a:rPr lang="en-US" smtClean="0"/>
              <a:t>28</a:t>
            </a:fld>
            <a:endParaRPr lang="en-US"/>
          </a:p>
        </p:txBody>
      </p:sp>
    </p:spTree>
    <p:extLst>
      <p:ext uri="{BB962C8B-B14F-4D97-AF65-F5344CB8AC3E}">
        <p14:creationId xmlns:p14="http://schemas.microsoft.com/office/powerpoint/2010/main" val="2484914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46EF74-4753-DA47-9B34-F93D23E42F59}" type="slidenum">
              <a:rPr lang="en-US" smtClean="0"/>
              <a:t>35</a:t>
            </a:fld>
            <a:endParaRPr lang="en-US"/>
          </a:p>
        </p:txBody>
      </p:sp>
    </p:spTree>
    <p:extLst>
      <p:ext uri="{BB962C8B-B14F-4D97-AF65-F5344CB8AC3E}">
        <p14:creationId xmlns:p14="http://schemas.microsoft.com/office/powerpoint/2010/main" val="863015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97dcda5b07_0_1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Note – Pooled Fund created a new </a:t>
            </a:r>
            <a:r>
              <a:rPr lang="en-US" err="1"/>
              <a:t>VEPopulationSim</a:t>
            </a:r>
            <a:r>
              <a:rPr lang="en-US"/>
              <a:t> package</a:t>
            </a:r>
          </a:p>
          <a:p>
            <a:pPr marL="0" lvl="0" indent="0" algn="l" rtl="0">
              <a:spcBef>
                <a:spcPts val="0"/>
              </a:spcBef>
              <a:spcAft>
                <a:spcPts val="0"/>
              </a:spcAft>
              <a:buNone/>
            </a:pPr>
            <a:endParaRPr lang="en-US"/>
          </a:p>
          <a:p>
            <a:pPr marL="0" lvl="0" indent="0" algn="l" rtl="0">
              <a:spcBef>
                <a:spcPts val="0"/>
              </a:spcBef>
              <a:spcAft>
                <a:spcPts val="0"/>
              </a:spcAft>
              <a:buNone/>
            </a:pPr>
            <a:endParaRPr lang="en-US"/>
          </a:p>
        </p:txBody>
      </p:sp>
      <p:sp>
        <p:nvSpPr>
          <p:cNvPr id="225" name="Google Shape;225;g97dcda5b07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2009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97dcda5b07_0_1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Note – Pooled Fund created a new </a:t>
            </a:r>
            <a:r>
              <a:rPr lang="en-US" err="1"/>
              <a:t>VEPopulationSim</a:t>
            </a:r>
            <a:r>
              <a:rPr lang="en-US"/>
              <a:t> package</a:t>
            </a:r>
          </a:p>
          <a:p>
            <a:pPr marL="0" lvl="0" indent="0" algn="l" rtl="0">
              <a:spcBef>
                <a:spcPts val="0"/>
              </a:spcBef>
              <a:spcAft>
                <a:spcPts val="0"/>
              </a:spcAft>
              <a:buNone/>
            </a:pPr>
            <a:endParaRPr lang="en-US"/>
          </a:p>
          <a:p>
            <a:pPr marL="0" lvl="0" indent="0" algn="l" rtl="0">
              <a:spcBef>
                <a:spcPts val="0"/>
              </a:spcBef>
              <a:spcAft>
                <a:spcPts val="0"/>
              </a:spcAft>
              <a:buNone/>
            </a:pPr>
            <a:endParaRPr lang="en-US"/>
          </a:p>
        </p:txBody>
      </p:sp>
      <p:sp>
        <p:nvSpPr>
          <p:cNvPr id="225" name="Google Shape;225;g97dcda5b07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2898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97dcda5b07_0_2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g97dcda5b07_0_2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5915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a:extLst>
            <a:ext uri="{FF2B5EF4-FFF2-40B4-BE49-F238E27FC236}">
              <a16:creationId xmlns:a16="http://schemas.microsoft.com/office/drawing/2014/main" id="{F56A6788-53DA-FA50-CBE2-9670DFB89967}"/>
            </a:ext>
          </a:extLst>
        </p:cNvPr>
        <p:cNvGrpSpPr/>
        <p:nvPr/>
      </p:nvGrpSpPr>
      <p:grpSpPr>
        <a:xfrm>
          <a:off x="0" y="0"/>
          <a:ext cx="0" cy="0"/>
          <a:chOff x="0" y="0"/>
          <a:chExt cx="0" cy="0"/>
        </a:xfrm>
      </p:grpSpPr>
      <p:sp>
        <p:nvSpPr>
          <p:cNvPr id="297" name="Google Shape;297;g97dcda5b07_0_250:notes">
            <a:extLst>
              <a:ext uri="{FF2B5EF4-FFF2-40B4-BE49-F238E27FC236}">
                <a16:creationId xmlns:a16="http://schemas.microsoft.com/office/drawing/2014/main" id="{E9F37D29-8196-EDDD-F8E2-FBC424FB58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97dcda5b07_0_250:notes">
            <a:extLst>
              <a:ext uri="{FF2B5EF4-FFF2-40B4-BE49-F238E27FC236}">
                <a16:creationId xmlns:a16="http://schemas.microsoft.com/office/drawing/2014/main" id="{6A27DF3F-CC2C-461D-DFBC-DD43E332192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g97dcda5b07_0_250:notes">
            <a:extLst>
              <a:ext uri="{FF2B5EF4-FFF2-40B4-BE49-F238E27FC236}">
                <a16:creationId xmlns:a16="http://schemas.microsoft.com/office/drawing/2014/main" id="{5A9B9246-5774-688B-0C63-F21797A54C1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40920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97dcda5b07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97dcda5b07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3869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97dcda5b07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97dcda5b07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5911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97dcda5b07_0_2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Order of operations;</a:t>
            </a:r>
            <a:endParaRPr/>
          </a:p>
          <a:p>
            <a:pPr marL="0" lvl="0" indent="0" algn="l" rtl="0">
              <a:spcBef>
                <a:spcPts val="0"/>
              </a:spcBef>
              <a:spcAft>
                <a:spcPts val="0"/>
              </a:spcAft>
              <a:buNone/>
            </a:pPr>
            <a:r>
              <a:rPr lang="en" sz="1200">
                <a:solidFill>
                  <a:srgbClr val="24292E"/>
                </a:solidFill>
                <a:highlight>
                  <a:srgbClr val="FFFFFF"/>
                </a:highlight>
              </a:rPr>
              <a:t>(1) CalculateHouseholdDvmt with adj (cashout-income change, </a:t>
            </a:r>
            <a:r>
              <a:rPr lang="en" sz="1200">
                <a:solidFill>
                  <a:srgbClr val="FF0000"/>
                </a:solidFill>
                <a:highlight>
                  <a:srgbClr val="FFFFFF"/>
                </a:highlight>
              </a:rPr>
              <a:t>payd--why matter?</a:t>
            </a:r>
            <a:r>
              <a:rPr lang="en" sz="1200">
                <a:solidFill>
                  <a:srgbClr val="24292E"/>
                </a:solidFill>
                <a:highlight>
                  <a:srgbClr val="FFFFFF"/>
                </a:highlight>
              </a:rPr>
              <a:t>, carSvc-Auto ownership change) </a:t>
            </a:r>
            <a:endParaRPr sz="1200">
              <a:solidFill>
                <a:srgbClr val="24292E"/>
              </a:solidFill>
              <a:highlight>
                <a:srgbClr val="FFFFFF"/>
              </a:highlight>
            </a:endParaRPr>
          </a:p>
          <a:p>
            <a:pPr marL="0" lvl="0" indent="0" algn="l" rtl="0">
              <a:spcBef>
                <a:spcPts val="0"/>
              </a:spcBef>
              <a:spcAft>
                <a:spcPts val="0"/>
              </a:spcAft>
              <a:buNone/>
            </a:pPr>
            <a:r>
              <a:rPr lang="en" sz="1200">
                <a:solidFill>
                  <a:srgbClr val="24292E"/>
                </a:solidFill>
                <a:highlight>
                  <a:srgbClr val="FFFFFF"/>
                </a:highlight>
              </a:rPr>
              <a:t>Budget:(2) CalculateVehicleOperatingCost </a:t>
            </a:r>
            <a:endParaRPr sz="1200">
              <a:solidFill>
                <a:srgbClr val="24292E"/>
              </a:solidFill>
              <a:highlight>
                <a:srgbClr val="FFFFFF"/>
              </a:highlight>
            </a:endParaRPr>
          </a:p>
          <a:p>
            <a:pPr marL="0" lvl="0" indent="0" algn="l" rtl="0">
              <a:spcBef>
                <a:spcPts val="0"/>
              </a:spcBef>
              <a:spcAft>
                <a:spcPts val="0"/>
              </a:spcAft>
              <a:buNone/>
            </a:pPr>
            <a:r>
              <a:rPr lang="en" sz="1200">
                <a:solidFill>
                  <a:srgbClr val="24292E"/>
                </a:solidFill>
                <a:highlight>
                  <a:srgbClr val="FFFFFF"/>
                </a:highlight>
              </a:rPr>
              <a:t>Budget:(3) Adjust it to fit within BudgetHouseholdDvmt </a:t>
            </a:r>
            <a:endParaRPr sz="1200">
              <a:solidFill>
                <a:srgbClr val="24292E"/>
              </a:solidFill>
              <a:highlight>
                <a:srgbClr val="FFFFFF"/>
              </a:highlight>
            </a:endParaRPr>
          </a:p>
          <a:p>
            <a:pPr marL="0" lvl="0" indent="0" algn="l" rtl="0">
              <a:spcBef>
                <a:spcPts val="0"/>
              </a:spcBef>
              <a:spcAft>
                <a:spcPts val="0"/>
              </a:spcAft>
              <a:buNone/>
            </a:pPr>
            <a:r>
              <a:rPr lang="en" sz="1200">
                <a:solidFill>
                  <a:srgbClr val="24292E"/>
                </a:solidFill>
                <a:highlight>
                  <a:srgbClr val="FFFFFF"/>
                </a:highlight>
              </a:rPr>
              <a:t>(4) ApplyDvmtReductions due to TDM/IIMP and Short Trips SOV Diversion. </a:t>
            </a:r>
            <a:endParaRPr sz="1200">
              <a:solidFill>
                <a:srgbClr val="24292E"/>
              </a:solidFill>
              <a:highlight>
                <a:srgbClr val="FFFFFF"/>
              </a:highlight>
            </a:endParaRPr>
          </a:p>
          <a:p>
            <a:pPr marL="0" lvl="0" indent="0" algn="l" rtl="0">
              <a:spcBef>
                <a:spcPts val="0"/>
              </a:spcBef>
              <a:spcAft>
                <a:spcPts val="0"/>
              </a:spcAft>
              <a:buNone/>
            </a:pPr>
            <a:r>
              <a:rPr lang="en" sz="1200">
                <a:solidFill>
                  <a:srgbClr val="24292E"/>
                </a:solidFill>
                <a:highlight>
                  <a:srgbClr val="FFFFFF"/>
                </a:highlight>
              </a:rPr>
              <a:t>(5) CalculateVehicleTrips and </a:t>
            </a:r>
            <a:endParaRPr sz="1200">
              <a:solidFill>
                <a:srgbClr val="24292E"/>
              </a:solidFill>
              <a:highlight>
                <a:srgbClr val="FFFFFF"/>
              </a:highlight>
            </a:endParaRPr>
          </a:p>
          <a:p>
            <a:pPr marL="0" lvl="0" indent="0" algn="l" rtl="0">
              <a:spcBef>
                <a:spcPts val="0"/>
              </a:spcBef>
              <a:spcAft>
                <a:spcPts val="0"/>
              </a:spcAft>
              <a:buNone/>
            </a:pPr>
            <a:r>
              <a:rPr lang="en" sz="1200">
                <a:solidFill>
                  <a:srgbClr val="24292E"/>
                </a:solidFill>
                <a:highlight>
                  <a:srgbClr val="FFFFFF"/>
                </a:highlight>
              </a:rPr>
              <a:t>(6) CalculateAltModeTrips.</a:t>
            </a:r>
            <a:endParaRPr/>
          </a:p>
        </p:txBody>
      </p:sp>
      <p:sp>
        <p:nvSpPr>
          <p:cNvPr id="256" name="Google Shape;256;g97dcda5b07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1419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
            </a:r>
          </a:p>
        </p:txBody>
      </p:sp>
      <p:sp>
        <p:nvSpPr>
          <p:cNvPr id="4" name="Slide Number Placeholder 3"/>
          <p:cNvSpPr>
            <a:spLocks noGrp="1"/>
          </p:cNvSpPr>
          <p:nvPr>
            <p:ph type="sldNum" sz="quarter" idx="5"/>
          </p:nvPr>
        </p:nvSpPr>
        <p:spPr/>
        <p:txBody>
          <a:bodyPr/>
          <a:lstStyle/>
          <a:p>
            <a:fld id="{3746EF74-4753-DA47-9B34-F93D23E42F59}" type="slidenum">
              <a:rPr lang="en-US" smtClean="0"/>
              <a:t>6</a:t>
            </a:fld>
            <a:endParaRPr lang="en-US"/>
          </a:p>
        </p:txBody>
      </p:sp>
    </p:spTree>
    <p:extLst>
      <p:ext uri="{BB962C8B-B14F-4D97-AF65-F5344CB8AC3E}">
        <p14:creationId xmlns:p14="http://schemas.microsoft.com/office/powerpoint/2010/main" val="3725265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97dcda5b07_0_2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Order of operations;</a:t>
            </a:r>
          </a:p>
          <a:p>
            <a:pPr marL="0" lvl="0" indent="0" algn="l" rtl="0">
              <a:spcBef>
                <a:spcPts val="0"/>
              </a:spcBef>
              <a:spcAft>
                <a:spcPts val="0"/>
              </a:spcAft>
              <a:buNone/>
            </a:pPr>
            <a:r>
              <a:rPr lang="en-US" sz="1200">
                <a:solidFill>
                  <a:srgbClr val="24292E"/>
                </a:solidFill>
                <a:highlight>
                  <a:srgbClr val="FFFFFF"/>
                </a:highlight>
              </a:rPr>
              <a:t>(1) </a:t>
            </a:r>
            <a:r>
              <a:rPr lang="en-US" sz="1200" err="1">
                <a:solidFill>
                  <a:srgbClr val="24292E"/>
                </a:solidFill>
                <a:highlight>
                  <a:srgbClr val="FFFFFF"/>
                </a:highlight>
              </a:rPr>
              <a:t>CalculateHouseholdDvmt</a:t>
            </a:r>
            <a:r>
              <a:rPr lang="en-US" sz="1200">
                <a:solidFill>
                  <a:srgbClr val="24292E"/>
                </a:solidFill>
                <a:highlight>
                  <a:srgbClr val="FFFFFF"/>
                </a:highlight>
              </a:rPr>
              <a:t> with adj (cashout-income change, </a:t>
            </a:r>
            <a:r>
              <a:rPr lang="en-US" sz="1200" err="1">
                <a:solidFill>
                  <a:srgbClr val="FF0000"/>
                </a:solidFill>
                <a:highlight>
                  <a:srgbClr val="FFFFFF"/>
                </a:highlight>
              </a:rPr>
              <a:t>payd</a:t>
            </a:r>
            <a:r>
              <a:rPr lang="en-US" sz="1200">
                <a:solidFill>
                  <a:srgbClr val="FF0000"/>
                </a:solidFill>
                <a:highlight>
                  <a:srgbClr val="FFFFFF"/>
                </a:highlight>
              </a:rPr>
              <a:t>--why matter?</a:t>
            </a:r>
            <a:r>
              <a:rPr lang="en-US" sz="1200">
                <a:solidFill>
                  <a:srgbClr val="24292E"/>
                </a:solidFill>
                <a:highlight>
                  <a:srgbClr val="FFFFFF"/>
                </a:highlight>
              </a:rPr>
              <a:t>, </a:t>
            </a:r>
            <a:r>
              <a:rPr lang="en-US" sz="1200" err="1">
                <a:solidFill>
                  <a:srgbClr val="24292E"/>
                </a:solidFill>
                <a:highlight>
                  <a:srgbClr val="FFFFFF"/>
                </a:highlight>
              </a:rPr>
              <a:t>carSvc</a:t>
            </a:r>
            <a:r>
              <a:rPr lang="en-US" sz="1200">
                <a:solidFill>
                  <a:srgbClr val="24292E"/>
                </a:solidFill>
                <a:highlight>
                  <a:srgbClr val="FFFFFF"/>
                </a:highlight>
              </a:rPr>
              <a:t>-Auto ownership change) </a:t>
            </a:r>
          </a:p>
          <a:p>
            <a:pPr marL="0" lvl="0" indent="0" algn="l" rtl="0">
              <a:spcBef>
                <a:spcPts val="0"/>
              </a:spcBef>
              <a:spcAft>
                <a:spcPts val="0"/>
              </a:spcAft>
              <a:buNone/>
            </a:pPr>
            <a:r>
              <a:rPr lang="en-US" sz="1200">
                <a:solidFill>
                  <a:srgbClr val="24292E"/>
                </a:solidFill>
                <a:highlight>
                  <a:srgbClr val="FFFFFF"/>
                </a:highlight>
              </a:rPr>
              <a:t>Budget:(2) </a:t>
            </a:r>
            <a:r>
              <a:rPr lang="en-US" sz="1200" err="1">
                <a:solidFill>
                  <a:srgbClr val="24292E"/>
                </a:solidFill>
                <a:highlight>
                  <a:srgbClr val="FFFFFF"/>
                </a:highlight>
              </a:rPr>
              <a:t>CalculateVehicleOperatingCost</a:t>
            </a:r>
            <a:r>
              <a:rPr lang="en-US" sz="1200">
                <a:solidFill>
                  <a:srgbClr val="24292E"/>
                </a:solidFill>
                <a:highlight>
                  <a:srgbClr val="FFFFFF"/>
                </a:highlight>
              </a:rPr>
              <a:t> </a:t>
            </a:r>
          </a:p>
          <a:p>
            <a:pPr marL="0" lvl="0" indent="0" algn="l" rtl="0">
              <a:spcBef>
                <a:spcPts val="0"/>
              </a:spcBef>
              <a:spcAft>
                <a:spcPts val="0"/>
              </a:spcAft>
              <a:buNone/>
            </a:pPr>
            <a:r>
              <a:rPr lang="en-US" sz="1200">
                <a:solidFill>
                  <a:srgbClr val="24292E"/>
                </a:solidFill>
                <a:highlight>
                  <a:srgbClr val="FFFFFF"/>
                </a:highlight>
              </a:rPr>
              <a:t>Budget:(3) Adjust it to fit within </a:t>
            </a:r>
            <a:r>
              <a:rPr lang="en-US" sz="1200" err="1">
                <a:solidFill>
                  <a:srgbClr val="24292E"/>
                </a:solidFill>
                <a:highlight>
                  <a:srgbClr val="FFFFFF"/>
                </a:highlight>
              </a:rPr>
              <a:t>BudgetHouseholdDvmt</a:t>
            </a:r>
            <a:r>
              <a:rPr lang="en-US" sz="1200">
                <a:solidFill>
                  <a:srgbClr val="24292E"/>
                </a:solidFill>
                <a:highlight>
                  <a:srgbClr val="FFFFFF"/>
                </a:highlight>
              </a:rPr>
              <a:t> </a:t>
            </a:r>
          </a:p>
          <a:p>
            <a:pPr marL="0" lvl="0" indent="0" algn="l" rtl="0">
              <a:spcBef>
                <a:spcPts val="0"/>
              </a:spcBef>
              <a:spcAft>
                <a:spcPts val="0"/>
              </a:spcAft>
              <a:buNone/>
            </a:pPr>
            <a:r>
              <a:rPr lang="en-US" sz="1200">
                <a:solidFill>
                  <a:srgbClr val="24292E"/>
                </a:solidFill>
                <a:highlight>
                  <a:srgbClr val="FFFFFF"/>
                </a:highlight>
              </a:rPr>
              <a:t>(4) </a:t>
            </a:r>
            <a:r>
              <a:rPr lang="en-US" sz="1200" err="1">
                <a:solidFill>
                  <a:srgbClr val="24292E"/>
                </a:solidFill>
                <a:highlight>
                  <a:srgbClr val="FFFFFF"/>
                </a:highlight>
              </a:rPr>
              <a:t>ApplyDvmtReductions</a:t>
            </a:r>
            <a:r>
              <a:rPr lang="en-US" sz="1200">
                <a:solidFill>
                  <a:srgbClr val="24292E"/>
                </a:solidFill>
                <a:highlight>
                  <a:srgbClr val="FFFFFF"/>
                </a:highlight>
              </a:rPr>
              <a:t> due to TDM/</a:t>
            </a:r>
            <a:r>
              <a:rPr lang="en-US" sz="1200" err="1">
                <a:solidFill>
                  <a:srgbClr val="24292E"/>
                </a:solidFill>
                <a:highlight>
                  <a:srgbClr val="FFFFFF"/>
                </a:highlight>
              </a:rPr>
              <a:t>IIMP</a:t>
            </a:r>
            <a:r>
              <a:rPr lang="en-US" sz="1200">
                <a:solidFill>
                  <a:srgbClr val="24292E"/>
                </a:solidFill>
                <a:highlight>
                  <a:srgbClr val="FFFFFF"/>
                </a:highlight>
              </a:rPr>
              <a:t> and Short Trips SOV Diversion. </a:t>
            </a:r>
          </a:p>
          <a:p>
            <a:pPr marL="0" lvl="0" indent="0" algn="l" rtl="0">
              <a:spcBef>
                <a:spcPts val="0"/>
              </a:spcBef>
              <a:spcAft>
                <a:spcPts val="0"/>
              </a:spcAft>
              <a:buNone/>
            </a:pPr>
            <a:r>
              <a:rPr lang="en-US" sz="1200">
                <a:solidFill>
                  <a:srgbClr val="24292E"/>
                </a:solidFill>
                <a:highlight>
                  <a:srgbClr val="FFFFFF"/>
                </a:highlight>
              </a:rPr>
              <a:t>(5) </a:t>
            </a:r>
            <a:r>
              <a:rPr lang="en-US" sz="1200" err="1">
                <a:solidFill>
                  <a:srgbClr val="24292E"/>
                </a:solidFill>
                <a:highlight>
                  <a:srgbClr val="FFFFFF"/>
                </a:highlight>
              </a:rPr>
              <a:t>CalculateVehicleTrips</a:t>
            </a:r>
            <a:r>
              <a:rPr lang="en-US" sz="1200">
                <a:solidFill>
                  <a:srgbClr val="24292E"/>
                </a:solidFill>
                <a:highlight>
                  <a:srgbClr val="FFFFFF"/>
                </a:highlight>
              </a:rPr>
              <a:t> and </a:t>
            </a:r>
          </a:p>
          <a:p>
            <a:pPr marL="0" lvl="0" indent="0" algn="l" rtl="0">
              <a:spcBef>
                <a:spcPts val="0"/>
              </a:spcBef>
              <a:spcAft>
                <a:spcPts val="0"/>
              </a:spcAft>
              <a:buNone/>
            </a:pPr>
            <a:r>
              <a:rPr lang="en-US" sz="1200">
                <a:solidFill>
                  <a:srgbClr val="24292E"/>
                </a:solidFill>
                <a:highlight>
                  <a:srgbClr val="FFFFFF"/>
                </a:highlight>
              </a:rPr>
              <a:t>(6) </a:t>
            </a:r>
            <a:r>
              <a:rPr lang="en-US" sz="1200" err="1">
                <a:solidFill>
                  <a:srgbClr val="24292E"/>
                </a:solidFill>
                <a:highlight>
                  <a:srgbClr val="FFFFFF"/>
                </a:highlight>
              </a:rPr>
              <a:t>CalculateAltModeTrips</a:t>
            </a:r>
            <a:r>
              <a:rPr lang="en-US" sz="1200">
                <a:solidFill>
                  <a:srgbClr val="24292E"/>
                </a:solidFill>
                <a:highlight>
                  <a:srgbClr val="FFFFFF"/>
                </a:highlight>
              </a:rPr>
              <a:t>.</a:t>
            </a:r>
            <a:endParaRPr lang="en-US"/>
          </a:p>
        </p:txBody>
      </p:sp>
      <p:sp>
        <p:nvSpPr>
          <p:cNvPr id="256" name="Google Shape;256;g97dcda5b07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0984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97dcda5b07_0_2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Order of operations;</a:t>
            </a:r>
            <a:endParaRPr/>
          </a:p>
          <a:p>
            <a:pPr marL="0" lvl="0" indent="0" algn="l" rtl="0">
              <a:spcBef>
                <a:spcPts val="0"/>
              </a:spcBef>
              <a:spcAft>
                <a:spcPts val="0"/>
              </a:spcAft>
              <a:buNone/>
            </a:pPr>
            <a:r>
              <a:rPr lang="en" sz="1200">
                <a:solidFill>
                  <a:srgbClr val="24292E"/>
                </a:solidFill>
                <a:highlight>
                  <a:srgbClr val="FFFFFF"/>
                </a:highlight>
              </a:rPr>
              <a:t>(1) CalculateHouseholdDvmt with adj (cashout-income change, </a:t>
            </a:r>
            <a:r>
              <a:rPr lang="en" sz="1200">
                <a:solidFill>
                  <a:srgbClr val="FF0000"/>
                </a:solidFill>
                <a:highlight>
                  <a:srgbClr val="FFFFFF"/>
                </a:highlight>
              </a:rPr>
              <a:t>payd--why matter?</a:t>
            </a:r>
            <a:r>
              <a:rPr lang="en" sz="1200">
                <a:solidFill>
                  <a:srgbClr val="24292E"/>
                </a:solidFill>
                <a:highlight>
                  <a:srgbClr val="FFFFFF"/>
                </a:highlight>
              </a:rPr>
              <a:t>, carSvc-Auto ownership change) </a:t>
            </a:r>
            <a:endParaRPr sz="1200">
              <a:solidFill>
                <a:srgbClr val="24292E"/>
              </a:solidFill>
              <a:highlight>
                <a:srgbClr val="FFFFFF"/>
              </a:highlight>
            </a:endParaRPr>
          </a:p>
          <a:p>
            <a:pPr marL="0" lvl="0" indent="0" algn="l" rtl="0">
              <a:spcBef>
                <a:spcPts val="0"/>
              </a:spcBef>
              <a:spcAft>
                <a:spcPts val="0"/>
              </a:spcAft>
              <a:buNone/>
            </a:pPr>
            <a:r>
              <a:rPr lang="en" sz="1200">
                <a:solidFill>
                  <a:srgbClr val="24292E"/>
                </a:solidFill>
                <a:highlight>
                  <a:srgbClr val="FFFFFF"/>
                </a:highlight>
              </a:rPr>
              <a:t>Budget:(2) CalculateVehicleOperatingCost </a:t>
            </a:r>
            <a:endParaRPr sz="1200">
              <a:solidFill>
                <a:srgbClr val="24292E"/>
              </a:solidFill>
              <a:highlight>
                <a:srgbClr val="FFFFFF"/>
              </a:highlight>
            </a:endParaRPr>
          </a:p>
          <a:p>
            <a:pPr marL="0" lvl="0" indent="0" algn="l" rtl="0">
              <a:spcBef>
                <a:spcPts val="0"/>
              </a:spcBef>
              <a:spcAft>
                <a:spcPts val="0"/>
              </a:spcAft>
              <a:buNone/>
            </a:pPr>
            <a:r>
              <a:rPr lang="en" sz="1200">
                <a:solidFill>
                  <a:srgbClr val="24292E"/>
                </a:solidFill>
                <a:highlight>
                  <a:srgbClr val="FFFFFF"/>
                </a:highlight>
              </a:rPr>
              <a:t>Budget:(3) Adjust it to fit within BudgetHouseholdDvmt </a:t>
            </a:r>
            <a:endParaRPr sz="1200">
              <a:solidFill>
                <a:srgbClr val="24292E"/>
              </a:solidFill>
              <a:highlight>
                <a:srgbClr val="FFFFFF"/>
              </a:highlight>
            </a:endParaRPr>
          </a:p>
          <a:p>
            <a:pPr marL="0" lvl="0" indent="0" algn="l" rtl="0">
              <a:spcBef>
                <a:spcPts val="0"/>
              </a:spcBef>
              <a:spcAft>
                <a:spcPts val="0"/>
              </a:spcAft>
              <a:buNone/>
            </a:pPr>
            <a:r>
              <a:rPr lang="en" sz="1200">
                <a:solidFill>
                  <a:srgbClr val="24292E"/>
                </a:solidFill>
                <a:highlight>
                  <a:srgbClr val="FFFFFF"/>
                </a:highlight>
              </a:rPr>
              <a:t>(4) ApplyDvmtReductions due to TDM/IIMP and Short Trips SOV Diversion. </a:t>
            </a:r>
            <a:endParaRPr sz="1200">
              <a:solidFill>
                <a:srgbClr val="24292E"/>
              </a:solidFill>
              <a:highlight>
                <a:srgbClr val="FFFFFF"/>
              </a:highlight>
            </a:endParaRPr>
          </a:p>
          <a:p>
            <a:pPr marL="0" lvl="0" indent="0" algn="l" rtl="0">
              <a:spcBef>
                <a:spcPts val="0"/>
              </a:spcBef>
              <a:spcAft>
                <a:spcPts val="0"/>
              </a:spcAft>
              <a:buNone/>
            </a:pPr>
            <a:r>
              <a:rPr lang="en" sz="1200">
                <a:solidFill>
                  <a:srgbClr val="24292E"/>
                </a:solidFill>
                <a:highlight>
                  <a:srgbClr val="FFFFFF"/>
                </a:highlight>
              </a:rPr>
              <a:t>(5) CalculateVehicleTrips and </a:t>
            </a:r>
            <a:endParaRPr sz="1200">
              <a:solidFill>
                <a:srgbClr val="24292E"/>
              </a:solidFill>
              <a:highlight>
                <a:srgbClr val="FFFFFF"/>
              </a:highlight>
            </a:endParaRPr>
          </a:p>
          <a:p>
            <a:pPr marL="0" lvl="0" indent="0" algn="l" rtl="0">
              <a:spcBef>
                <a:spcPts val="0"/>
              </a:spcBef>
              <a:spcAft>
                <a:spcPts val="0"/>
              </a:spcAft>
              <a:buNone/>
            </a:pPr>
            <a:r>
              <a:rPr lang="en" sz="1200">
                <a:solidFill>
                  <a:srgbClr val="24292E"/>
                </a:solidFill>
                <a:highlight>
                  <a:srgbClr val="FFFFFF"/>
                </a:highlight>
              </a:rPr>
              <a:t>(6) CalculateAltModeTrips.</a:t>
            </a:r>
            <a:endParaRPr/>
          </a:p>
        </p:txBody>
      </p:sp>
      <p:sp>
        <p:nvSpPr>
          <p:cNvPr id="256" name="Google Shape;256;g97dcda5b07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3268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2019 </a:t>
            </a:r>
            <a:r>
              <a:rPr lang="en-US" err="1"/>
              <a:t>rMove</a:t>
            </a:r>
            <a:r>
              <a:rPr lang="en-US"/>
              <a:t> Ohio survey. Employer survey and household survey in Massachusetts were conducted. </a:t>
            </a:r>
          </a:p>
        </p:txBody>
      </p:sp>
      <p:sp>
        <p:nvSpPr>
          <p:cNvPr id="4" name="Slide Number Placeholder 3"/>
          <p:cNvSpPr>
            <a:spLocks noGrp="1"/>
          </p:cNvSpPr>
          <p:nvPr>
            <p:ph type="sldNum" sz="quarter" idx="5"/>
          </p:nvPr>
        </p:nvSpPr>
        <p:spPr/>
        <p:txBody>
          <a:bodyPr/>
          <a:lstStyle/>
          <a:p>
            <a:fld id="{3746EF74-4753-DA47-9B34-F93D23E42F59}" type="slidenum">
              <a:rPr lang="en-US" smtClean="0"/>
              <a:t>52</a:t>
            </a:fld>
            <a:endParaRPr lang="en-US"/>
          </a:p>
        </p:txBody>
      </p:sp>
    </p:spTree>
    <p:extLst>
      <p:ext uri="{BB962C8B-B14F-4D97-AF65-F5344CB8AC3E}">
        <p14:creationId xmlns:p14="http://schemas.microsoft.com/office/powerpoint/2010/main" val="2475022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55D28-3572-F12C-ABC8-EFF6978250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CE103A-BCC5-6D92-771D-628091CBE3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6C9AD6-3A48-352F-80E9-99D71324FAFD}"/>
              </a:ext>
            </a:extLst>
          </p:cNvPr>
          <p:cNvSpPr>
            <a:spLocks noGrp="1"/>
          </p:cNvSpPr>
          <p:nvPr>
            <p:ph type="body" idx="1"/>
          </p:nvPr>
        </p:nvSpPr>
        <p:spPr/>
        <p:txBody>
          <a:bodyPr/>
          <a:lstStyle/>
          <a:p>
            <a:r>
              <a:rPr lang="en-US"/>
              <a:t>2019 </a:t>
            </a:r>
            <a:r>
              <a:rPr lang="en-US" err="1"/>
              <a:t>rMove</a:t>
            </a:r>
            <a:r>
              <a:rPr lang="en-US"/>
              <a:t> Ohio survey. Employer survey and household survey in Massachusetts were conducted. </a:t>
            </a:r>
          </a:p>
        </p:txBody>
      </p:sp>
      <p:sp>
        <p:nvSpPr>
          <p:cNvPr id="4" name="Slide Number Placeholder 3">
            <a:extLst>
              <a:ext uri="{FF2B5EF4-FFF2-40B4-BE49-F238E27FC236}">
                <a16:creationId xmlns:a16="http://schemas.microsoft.com/office/drawing/2014/main" id="{B7B149C3-4CCE-6424-AAD7-F8BAB60087CD}"/>
              </a:ext>
            </a:extLst>
          </p:cNvPr>
          <p:cNvSpPr>
            <a:spLocks noGrp="1"/>
          </p:cNvSpPr>
          <p:nvPr>
            <p:ph type="sldNum" sz="quarter" idx="5"/>
          </p:nvPr>
        </p:nvSpPr>
        <p:spPr/>
        <p:txBody>
          <a:bodyPr/>
          <a:lstStyle/>
          <a:p>
            <a:fld id="{3746EF74-4753-DA47-9B34-F93D23E42F59}" type="slidenum">
              <a:rPr lang="en-US" smtClean="0"/>
              <a:t>53</a:t>
            </a:fld>
            <a:endParaRPr lang="en-US"/>
          </a:p>
        </p:txBody>
      </p:sp>
    </p:spTree>
    <p:extLst>
      <p:ext uri="{BB962C8B-B14F-4D97-AF65-F5344CB8AC3E}">
        <p14:creationId xmlns:p14="http://schemas.microsoft.com/office/powerpoint/2010/main" val="3828444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55446D7D-F44E-3882-4969-1B5AFBEF68EF}"/>
            </a:ext>
          </a:extLst>
        </p:cNvPr>
        <p:cNvGrpSpPr/>
        <p:nvPr/>
      </p:nvGrpSpPr>
      <p:grpSpPr>
        <a:xfrm>
          <a:off x="0" y="0"/>
          <a:ext cx="0" cy="0"/>
          <a:chOff x="0" y="0"/>
          <a:chExt cx="0" cy="0"/>
        </a:xfrm>
      </p:grpSpPr>
      <p:sp>
        <p:nvSpPr>
          <p:cNvPr id="255" name="Google Shape;255;g97dcda5b07_0_210:notes">
            <a:extLst>
              <a:ext uri="{FF2B5EF4-FFF2-40B4-BE49-F238E27FC236}">
                <a16:creationId xmlns:a16="http://schemas.microsoft.com/office/drawing/2014/main" id="{920A2829-E610-2113-2181-1EEDD4EEC42A}"/>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g97dcda5b07_0_210:notes">
            <a:extLst>
              <a:ext uri="{FF2B5EF4-FFF2-40B4-BE49-F238E27FC236}">
                <a16:creationId xmlns:a16="http://schemas.microsoft.com/office/drawing/2014/main" id="{B1AB947A-BD4F-D5F1-9883-E09BE969751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1681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a:extLst>
            <a:ext uri="{FF2B5EF4-FFF2-40B4-BE49-F238E27FC236}">
              <a16:creationId xmlns:a16="http://schemas.microsoft.com/office/drawing/2014/main" id="{DBA5E435-7049-D5B5-1351-82E2D4854CC6}"/>
            </a:ext>
          </a:extLst>
        </p:cNvPr>
        <p:cNvGrpSpPr/>
        <p:nvPr/>
      </p:nvGrpSpPr>
      <p:grpSpPr>
        <a:xfrm>
          <a:off x="0" y="0"/>
          <a:ext cx="0" cy="0"/>
          <a:chOff x="0" y="0"/>
          <a:chExt cx="0" cy="0"/>
        </a:xfrm>
      </p:grpSpPr>
      <p:sp>
        <p:nvSpPr>
          <p:cNvPr id="282" name="Google Shape;282;g97dcda5b07_0_236:notes">
            <a:extLst>
              <a:ext uri="{FF2B5EF4-FFF2-40B4-BE49-F238E27FC236}">
                <a16:creationId xmlns:a16="http://schemas.microsoft.com/office/drawing/2014/main" id="{2C485D97-BD3F-0DA5-2F72-7627B8F0BE7C}"/>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g97dcda5b07_0_236:notes">
            <a:extLst>
              <a:ext uri="{FF2B5EF4-FFF2-40B4-BE49-F238E27FC236}">
                <a16:creationId xmlns:a16="http://schemas.microsoft.com/office/drawing/2014/main" id="{2529B36F-11F9-1C17-FB09-7834FD65341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8537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97dcda5b07_0_2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97dcda5b07_0_2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a:solidFill>
                  <a:schemeClr val="dk1"/>
                </a:solidFill>
                <a:latin typeface="Calibri"/>
                <a:ea typeface="Calibri"/>
                <a:cs typeface="Calibri"/>
                <a:sym typeface="Calibri"/>
              </a:rPr>
              <a:t>This module assigns drivers by age group to each household as a function of the numbers of persons and workers by age group, the household income, land use characteristics, and public transit availability. Users may specify the relative driver licensing rate relative to the model estimation data year in order to account for observed or projected changes in licensing rates.</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Vehicle Range compared to 95th percentile VMT</a:t>
            </a:r>
            <a:endParaRPr sz="1200">
              <a:solidFill>
                <a:schemeClr val="dk1"/>
              </a:solidFill>
              <a:latin typeface="Calibri"/>
              <a:ea typeface="Calibri"/>
              <a:cs typeface="Calibri"/>
              <a:sym typeface="Calibri"/>
            </a:endParaRPr>
          </a:p>
          <a:p>
            <a:pPr marL="0" lvl="0" indent="0" algn="l" rtl="0">
              <a:spcBef>
                <a:spcPts val="0"/>
              </a:spcBef>
              <a:spcAft>
                <a:spcPts val="0"/>
              </a:spcAft>
              <a:buNone/>
            </a:pPr>
            <a:br>
              <a:rPr lang="en"/>
            </a:br>
            <a:endParaRPr/>
          </a:p>
        </p:txBody>
      </p:sp>
      <p:sp>
        <p:nvSpPr>
          <p:cNvPr id="299" name="Google Shape;299;g97dcda5b07_0_2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54767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990bd80e75_5_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g990bd80e75_5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7643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97dcda5b07_0_3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97dcda5b07_0_3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7530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97dcda5b07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97dcda5b07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24292E"/>
                </a:solidFill>
                <a:highlight>
                  <a:srgbClr val="FFFFFF"/>
                </a:highlight>
              </a:rPr>
              <a:t>New model adjusts vehicle ownership by comparing the cost of owning each household vehicle per mile of travel with the cost of using car-services where the car-service level is 'High'. The cost of car-services is a user input. The user also inputs values for the assumed likelihood that a household would substitute car service use for a household vehicle where the cost is lower (separate values are specified for autos and light trucks). </a:t>
            </a:r>
          </a:p>
          <a:p>
            <a:pPr marL="0" lvl="0" indent="0" algn="l" rtl="0">
              <a:spcBef>
                <a:spcPts val="0"/>
              </a:spcBef>
              <a:spcAft>
                <a:spcPts val="0"/>
              </a:spcAft>
              <a:buNone/>
            </a:pPr>
            <a:endParaRPr/>
          </a:p>
          <a:p>
            <a:pPr marL="0" lvl="0" indent="0" algn="l" rtl="0">
              <a:spcBef>
                <a:spcPts val="0"/>
              </a:spcBef>
              <a:spcAft>
                <a:spcPts val="0"/>
              </a:spcAft>
              <a:buNone/>
            </a:pPr>
            <a:r>
              <a:rPr lang="en"/>
              <a:t>Modeling Shared Vehicle Use and Automated Vehicle Ownership</a:t>
            </a:r>
            <a:endParaRPr/>
          </a:p>
          <a:p>
            <a:pPr marL="0" lvl="0" indent="0" algn="l" rtl="0">
              <a:spcBef>
                <a:spcPts val="0"/>
              </a:spcBef>
              <a:spcAft>
                <a:spcPts val="0"/>
              </a:spcAft>
              <a:buNone/>
            </a:pPr>
            <a:r>
              <a:rPr lang="en"/>
              <a:t>The overall approach to determining which households use car services is to compare the marginal per-mile ownership of each vehicle the household owns with the per-mile cost of using a car service for an equivalent value car. For each household, the increase in VMT with each added car owned is calculated. This is divided into the cost of owning a car to calculate the marginal per-mile ownership cost. This cost for each vehicle is compared with the equivalent per-mile cost of using a car service. The household retains vehicles that have lower marginal ownership costs and eliminates vehicles that have higher marginal costs. Typically when a household gets the first vehicle, their VMT increases much more than when they add subsequent vehicles to their household fleet.</a:t>
            </a:r>
          </a:p>
          <a:p>
            <a:pPr marL="0" lvl="0" indent="0" algn="l" rtl="0">
              <a:spcBef>
                <a:spcPts val="0"/>
              </a:spcBef>
              <a:spcAft>
                <a:spcPts val="0"/>
              </a:spcAft>
              <a:buNone/>
            </a:pPr>
            <a:endParaRPr/>
          </a:p>
          <a:p>
            <a:pPr marL="0" lvl="0" indent="0" algn="l" rtl="0">
              <a:spcBef>
                <a:spcPts val="0"/>
              </a:spcBef>
              <a:spcAft>
                <a:spcPts val="0"/>
              </a:spcAft>
              <a:buNone/>
            </a:pPr>
            <a:r>
              <a:rPr lang="en"/>
              <a:t>This marginal cost approach is more valid than an average cost approach because households make choices at the margin (to own one more car or one less car), and because vehicle travel and vehicle ownership costs don't scale uniformly. For example, doubling the number of cars owned does not double the miles driven. This can be seen in Table 1 which shows how the average daily vehicle miles per driving age person varies with the number of driving age persons in the household and number of household vehicles. The values are tabulated from a metropolitan area household dataset derived from the 2001 National Household Travel Survey. It can be seen that in most cases the additional miles driven per person increase at a declining rate as the number of household vehicles increases from zero to the same number of vehicles as driving age persons. For example, in the case of 2-driver households, going from one vehicle to two increases miles per driver from 16.2 to 30.2, not to 32.4. In the case of 3-driver households, going from one vehicle to three increases miles per driver from 13.3 to 29.8, not to 39.9. Consequently, the cost per mile traveled of owning an additional car increases as the number of cars owned increases.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135438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8484A"/>
                </a:solidFill>
                <a:effectLst/>
                <a:uLnTx/>
                <a:uFillTx/>
                <a:latin typeface="Arial" panose="020B0604020202020204"/>
                <a:ea typeface="+mn-ea"/>
                <a:cs typeface="+mn-cs"/>
              </a:rPr>
              <a:t>Originally developed in Oregon when they were struggling to better understand the travel behavior / land use nexus – combined with questions around energy, GHG, and uncertainty around pricing, demographics, etc. </a:t>
            </a:r>
          </a:p>
          <a:p>
            <a:endParaRPr lang="en-US"/>
          </a:p>
        </p:txBody>
      </p:sp>
      <p:sp>
        <p:nvSpPr>
          <p:cNvPr id="4" name="Slide Number Placeholder 3"/>
          <p:cNvSpPr>
            <a:spLocks noGrp="1"/>
          </p:cNvSpPr>
          <p:nvPr>
            <p:ph type="sldNum" sz="quarter" idx="5"/>
          </p:nvPr>
        </p:nvSpPr>
        <p:spPr/>
        <p:txBody>
          <a:bodyPr/>
          <a:lstStyle/>
          <a:p>
            <a:fld id="{3746EF74-4753-DA47-9B34-F93D23E42F59}" type="slidenum">
              <a:rPr lang="en-US" smtClean="0"/>
              <a:t>8</a:t>
            </a:fld>
            <a:endParaRPr lang="en-US"/>
          </a:p>
        </p:txBody>
      </p:sp>
    </p:spTree>
    <p:extLst>
      <p:ext uri="{BB962C8B-B14F-4D97-AF65-F5344CB8AC3E}">
        <p14:creationId xmlns:p14="http://schemas.microsoft.com/office/powerpoint/2010/main" val="802945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97dcda5b07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97dcda5b07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24292E"/>
                </a:solidFill>
                <a:highlight>
                  <a:srgbClr val="FFFFFF"/>
                </a:highlight>
              </a:rPr>
              <a:t>Additionally, in order to respond to pricing policies and energy costs, VisionEval imposes a budget limitation. Household VMT is constrained such that annual </a:t>
            </a:r>
            <a:r>
              <a:rPr lang="en" sz="1000">
                <a:solidFill>
                  <a:srgbClr val="0366D6"/>
                </a:solidFill>
                <a:highlight>
                  <a:srgbClr val="FFFFFF"/>
                </a:highlight>
                <a:uFill>
                  <a:noFill/>
                </a:uFill>
                <a:latin typeface="Consolas"/>
                <a:ea typeface="Consolas"/>
                <a:cs typeface="Consolas"/>
                <a:sym typeface="Consolas"/>
                <a:hlinkClick r:id="rId3">
                  <a:extLst>
                    <a:ext uri="{A12FA001-AC4F-418D-AE19-62706E023703}">
                      <ahyp:hlinkClr xmlns:ahyp="http://schemas.microsoft.com/office/drawing/2018/hyperlinkcolor" val="tx"/>
                    </a:ext>
                  </a:extLst>
                </a:hlinkClick>
              </a:rPr>
              <a:t>vehicle operating costs</a:t>
            </a:r>
            <a:r>
              <a:rPr lang="en" sz="1200">
                <a:solidFill>
                  <a:srgbClr val="24292E"/>
                </a:solidFill>
                <a:highlight>
                  <a:srgbClr val="FFFFFF"/>
                </a:highlight>
              </a:rPr>
              <a:t> must stay below a maximum share of annual household income, or budget limit. A household-specific average annual vehicle operating costs is first calculated, including </a:t>
            </a:r>
            <a:r>
              <a:rPr lang="en" sz="1000">
                <a:solidFill>
                  <a:srgbClr val="0366D6"/>
                </a:solidFill>
                <a:highlight>
                  <a:srgbClr val="FFFFFF"/>
                </a:highlight>
                <a:uFill>
                  <a:noFill/>
                </a:uFill>
                <a:latin typeface="Consolas"/>
                <a:ea typeface="Consolas"/>
                <a:cs typeface="Consolas"/>
                <a:sym typeface="Consolas"/>
                <a:hlinkClick r:id="rId3">
                  <a:extLst>
                    <a:ext uri="{A12FA001-AC4F-418D-AE19-62706E023703}">
                      <ahyp:hlinkClr xmlns:ahyp="http://schemas.microsoft.com/office/drawing/2018/hyperlinkcolor" val="tx"/>
                    </a:ext>
                  </a:extLst>
                </a:hlinkClick>
              </a:rPr>
              <a:t>out-of-pocket per mile costs</a:t>
            </a:r>
            <a:r>
              <a:rPr lang="en" sz="1200">
                <a:solidFill>
                  <a:srgbClr val="24292E"/>
                </a:solidFill>
                <a:highlight>
                  <a:srgbClr val="FFFFFF"/>
                </a:highlight>
              </a:rPr>
              <a:t> for each household owned and Car Service vehicles used by the household, as well as time-equivalent cost (</a:t>
            </a:r>
            <a:r>
              <a:rPr lang="en" sz="1000">
                <a:solidFill>
                  <a:srgbClr val="0366D6"/>
                </a:solidFill>
                <a:highlight>
                  <a:srgbClr val="FFFFFF"/>
                </a:highlight>
                <a:uFill>
                  <a:noFill/>
                </a:uFill>
                <a:latin typeface="Consolas"/>
                <a:ea typeface="Consolas"/>
                <a:cs typeface="Consolas"/>
                <a:sym typeface="Consolas"/>
                <a:hlinkClick r:id="rId3">
                  <a:extLst>
                    <a:ext uri="{A12FA001-AC4F-418D-AE19-62706E023703}">
                      <ahyp:hlinkClr xmlns:ahyp="http://schemas.microsoft.com/office/drawing/2018/hyperlinkcolor" val="tx"/>
                    </a:ext>
                  </a:extLst>
                </a:hlinkClick>
              </a:rPr>
              <a:t>input access times</a:t>
            </a:r>
            <a:r>
              <a:rPr lang="en" sz="1200">
                <a:solidFill>
                  <a:srgbClr val="24292E"/>
                </a:solidFill>
                <a:highlight>
                  <a:srgbClr val="FFFFFF"/>
                </a:highlight>
              </a:rPr>
              <a:t>, estimates of VMT at congested speeds, and </a:t>
            </a:r>
            <a:r>
              <a:rPr lang="en" sz="1000">
                <a:solidFill>
                  <a:srgbClr val="0366D6"/>
                </a:solidFill>
                <a:highlight>
                  <a:srgbClr val="FFFFFF"/>
                </a:highlight>
                <a:uFill>
                  <a:noFill/>
                </a:uFill>
                <a:latin typeface="Consolas"/>
                <a:ea typeface="Consolas"/>
                <a:cs typeface="Consolas"/>
                <a:sym typeface="Consolas"/>
                <a:hlinkClick r:id="rId3">
                  <a:extLst>
                    <a:ext uri="{A12FA001-AC4F-418D-AE19-62706E023703}">
                      <ahyp:hlinkClr xmlns:ahyp="http://schemas.microsoft.com/office/drawing/2018/hyperlinkcolor" val="tx"/>
                    </a:ext>
                  </a:extLst>
                </a:hlinkClick>
              </a:rPr>
              <a:t>value-of-time</a:t>
            </a:r>
            <a:r>
              <a:rPr lang="en" sz="1200">
                <a:solidFill>
                  <a:srgbClr val="24292E"/>
                </a:solidFill>
                <a:highlight>
                  <a:srgbClr val="FFFFFF"/>
                </a:highlight>
              </a:rPr>
              <a:t> input). Vehicle operating costs determine the proportional split of VMT among household vehicles. Out-of-pocket costs include the energy, [</a:t>
            </a:r>
            <a:r>
              <a:rPr lang="en" sz="1000">
                <a:solidFill>
                  <a:srgbClr val="24292E"/>
                </a:solidFill>
                <a:latin typeface="Consolas"/>
                <a:ea typeface="Consolas"/>
                <a:cs typeface="Consolas"/>
                <a:sym typeface="Consolas"/>
              </a:rPr>
              <a:t>Maintnance, Rxxx, Tires</a:t>
            </a:r>
            <a:r>
              <a:rPr lang="en" sz="1200">
                <a:solidFill>
                  <a:srgbClr val="24292E"/>
                </a:solidFill>
                <a:highlight>
                  <a:srgbClr val="FFFFFF"/>
                </a:highlight>
              </a:rPr>
              <a:t>], </a:t>
            </a:r>
            <a:r>
              <a:rPr lang="en" sz="1000">
                <a:solidFill>
                  <a:srgbClr val="0366D6"/>
                </a:solidFill>
                <a:highlight>
                  <a:srgbClr val="FFFFFF"/>
                </a:highlight>
                <a:uFill>
                  <a:noFill/>
                </a:uFill>
                <a:latin typeface="Consolas"/>
                <a:ea typeface="Consolas"/>
                <a:cs typeface="Consolas"/>
                <a:sym typeface="Consolas"/>
                <a:hlinkClick r:id="rId3">
                  <a:extLst>
                    <a:ext uri="{A12FA001-AC4F-418D-AE19-62706E023703}">
                      <ahyp:hlinkClr xmlns:ahyp="http://schemas.microsoft.com/office/drawing/2018/hyperlinkcolor" val="tx"/>
                    </a:ext>
                  </a:extLst>
                </a:hlinkClick>
              </a:rPr>
              <a:t>road use taxes</a:t>
            </a:r>
            <a:r>
              <a:rPr lang="en" sz="1200">
                <a:solidFill>
                  <a:srgbClr val="24292E"/>
                </a:solidFill>
                <a:highlight>
                  <a:srgbClr val="FFFFFF"/>
                </a:highlight>
              </a:rPr>
              <a:t> (including </a:t>
            </a:r>
            <a:r>
              <a:rPr lang="en" sz="1000">
                <a:solidFill>
                  <a:srgbClr val="0366D6"/>
                </a:solidFill>
                <a:highlight>
                  <a:srgbClr val="FFFFFF"/>
                </a:highlight>
                <a:uFill>
                  <a:noFill/>
                </a:uFill>
                <a:latin typeface="Consolas"/>
                <a:ea typeface="Consolas"/>
                <a:cs typeface="Consolas"/>
                <a:sym typeface="Consolas"/>
                <a:hlinkClick r:id="rId3">
                  <a:extLst>
                    <a:ext uri="{A12FA001-AC4F-418D-AE19-62706E023703}">
                      <ahyp:hlinkClr xmlns:ahyp="http://schemas.microsoft.com/office/drawing/2018/hyperlinkcolor" val="tx"/>
                    </a:ext>
                  </a:extLst>
                </a:hlinkClick>
              </a:rPr>
              <a:t>EV surcharge</a:t>
            </a:r>
            <a:r>
              <a:rPr lang="en" sz="1200">
                <a:solidFill>
                  <a:srgbClr val="24292E"/>
                </a:solidFill>
                <a:highlight>
                  <a:srgbClr val="FFFFFF"/>
                </a:highlight>
              </a:rPr>
              <a:t> and optional calculation of </a:t>
            </a:r>
            <a:r>
              <a:rPr lang="en" sz="1000">
                <a:solidFill>
                  <a:srgbClr val="0366D6"/>
                </a:solidFill>
                <a:highlight>
                  <a:srgbClr val="FFFFFF"/>
                </a:highlight>
                <a:uFill>
                  <a:noFill/>
                </a:uFill>
                <a:latin typeface="Consolas"/>
                <a:ea typeface="Consolas"/>
                <a:cs typeface="Consolas"/>
                <a:sym typeface="Consolas"/>
                <a:hlinkClick r:id="rId3">
                  <a:extLst>
                    <a:ext uri="{A12FA001-AC4F-418D-AE19-62706E023703}">
                      <ahyp:hlinkClr xmlns:ahyp="http://schemas.microsoft.com/office/drawing/2018/hyperlinkcolor" val="tx"/>
                    </a:ext>
                  </a:extLst>
                </a:hlinkClick>
              </a:rPr>
              <a:t>fee to fully recover road costs</a:t>
            </a:r>
            <a:r>
              <a:rPr lang="en" sz="1200">
                <a:solidFill>
                  <a:srgbClr val="24292E"/>
                </a:solidFill>
                <a:highlight>
                  <a:srgbClr val="FFFFFF"/>
                </a:highlight>
              </a:rPr>
              <a:t>), work/non-work </a:t>
            </a:r>
            <a:r>
              <a:rPr lang="en" sz="1000">
                <a:solidFill>
                  <a:srgbClr val="0366D6"/>
                </a:solidFill>
                <a:highlight>
                  <a:srgbClr val="FFFFFF"/>
                </a:highlight>
                <a:uFill>
                  <a:noFill/>
                </a:uFill>
                <a:latin typeface="Consolas"/>
                <a:ea typeface="Consolas"/>
                <a:cs typeface="Consolas"/>
                <a:sym typeface="Consolas"/>
                <a:hlinkClick r:id="rId3">
                  <a:extLst>
                    <a:ext uri="{A12FA001-AC4F-418D-AE19-62706E023703}">
                      <ahyp:hlinkClr xmlns:ahyp="http://schemas.microsoft.com/office/drawing/2018/hyperlinkcolor" val="tx"/>
                    </a:ext>
                  </a:extLst>
                </a:hlinkClick>
              </a:rPr>
              <a:t>parking</a:t>
            </a:r>
            <a:r>
              <a:rPr lang="en" sz="1200">
                <a:solidFill>
                  <a:srgbClr val="24292E"/>
                </a:solidFill>
                <a:highlight>
                  <a:srgbClr val="FFFFFF"/>
                </a:highlight>
              </a:rPr>
              <a:t>, </a:t>
            </a:r>
            <a:r>
              <a:rPr lang="en" sz="1000">
                <a:solidFill>
                  <a:srgbClr val="0366D6"/>
                </a:solidFill>
                <a:highlight>
                  <a:srgbClr val="FFFFFF"/>
                </a:highlight>
                <a:uFill>
                  <a:noFill/>
                </a:uFill>
                <a:latin typeface="Consolas"/>
                <a:ea typeface="Consolas"/>
                <a:cs typeface="Consolas"/>
                <a:sym typeface="Consolas"/>
                <a:hlinkClick r:id="rId3">
                  <a:extLst>
                    <a:ext uri="{A12FA001-AC4F-418D-AE19-62706E023703}">
                      <ahyp:hlinkClr xmlns:ahyp="http://schemas.microsoft.com/office/drawing/2018/hyperlinkcolor" val="tx"/>
                    </a:ext>
                  </a:extLst>
                </a:hlinkClick>
              </a:rPr>
              <a:t>PAYD insurance</a:t>
            </a:r>
            <a:r>
              <a:rPr lang="en" sz="1200">
                <a:solidFill>
                  <a:srgbClr val="24292E"/>
                </a:solidFill>
                <a:highlight>
                  <a:srgbClr val="FFFFFF"/>
                </a:highlight>
              </a:rPr>
              <a:t>, input share of </a:t>
            </a:r>
            <a:r>
              <a:rPr lang="en" sz="1000">
                <a:solidFill>
                  <a:srgbClr val="0366D6"/>
                </a:solidFill>
                <a:highlight>
                  <a:srgbClr val="FFFFFF"/>
                </a:highlight>
                <a:uFill>
                  <a:noFill/>
                </a:uFill>
                <a:latin typeface="Consolas"/>
                <a:ea typeface="Consolas"/>
                <a:cs typeface="Consolas"/>
                <a:sym typeface="Consolas"/>
                <a:hlinkClick r:id="rId3">
                  <a:extLst>
                    <a:ext uri="{A12FA001-AC4F-418D-AE19-62706E023703}">
                      <ahyp:hlinkClr xmlns:ahyp="http://schemas.microsoft.com/office/drawing/2018/hyperlinkcolor" val="tx"/>
                    </a:ext>
                  </a:extLst>
                </a:hlinkClick>
              </a:rPr>
              <a:t>carbon</a:t>
            </a:r>
            <a:r>
              <a:rPr lang="en" sz="1200">
                <a:solidFill>
                  <a:srgbClr val="24292E"/>
                </a:solidFill>
                <a:highlight>
                  <a:srgbClr val="FFFFFF"/>
                </a:highlight>
              </a:rPr>
              <a:t> and other </a:t>
            </a:r>
            <a:r>
              <a:rPr lang="en" sz="1000">
                <a:solidFill>
                  <a:srgbClr val="0366D6"/>
                </a:solidFill>
                <a:highlight>
                  <a:srgbClr val="FFFFFF"/>
                </a:highlight>
                <a:uFill>
                  <a:noFill/>
                </a:uFill>
                <a:latin typeface="Consolas"/>
                <a:ea typeface="Consolas"/>
                <a:cs typeface="Consolas"/>
                <a:sym typeface="Consolas"/>
                <a:hlinkClick r:id="rId3">
                  <a:extLst>
                    <a:ext uri="{A12FA001-AC4F-418D-AE19-62706E023703}">
                      <ahyp:hlinkClr xmlns:ahyp="http://schemas.microsoft.com/office/drawing/2018/hyperlinkcolor" val="tx"/>
                    </a:ext>
                  </a:extLst>
                </a:hlinkClick>
              </a:rPr>
              <a:t>social costs</a:t>
            </a:r>
            <a:r>
              <a:rPr lang="en" sz="1200">
                <a:solidFill>
                  <a:srgbClr val="24292E"/>
                </a:solidFill>
                <a:highlight>
                  <a:srgbClr val="FFFFFF"/>
                </a:highlight>
              </a:rPr>
              <a:t>, as well as </a:t>
            </a:r>
            <a:r>
              <a:rPr lang="en" sz="1000">
                <a:solidFill>
                  <a:srgbClr val="0366D6"/>
                </a:solidFill>
                <a:highlight>
                  <a:srgbClr val="FFFFFF"/>
                </a:highlight>
                <a:uFill>
                  <a:noFill/>
                </a:uFill>
                <a:latin typeface="Consolas"/>
                <a:ea typeface="Consolas"/>
                <a:cs typeface="Consolas"/>
                <a:sym typeface="Consolas"/>
                <a:hlinkClick r:id="rId3">
                  <a:extLst>
                    <a:ext uri="{A12FA001-AC4F-418D-AE19-62706E023703}">
                      <ahyp:hlinkClr xmlns:ahyp="http://schemas.microsoft.com/office/drawing/2018/hyperlinkcolor" val="tx"/>
                    </a:ext>
                  </a:extLst>
                </a:hlinkClick>
              </a:rPr>
              <a:t>CarService fees</a:t>
            </a:r>
            <a:r>
              <a:rPr lang="en" sz="1200">
                <a:solidFill>
                  <a:srgbClr val="24292E"/>
                </a:solidFill>
                <a:highlight>
                  <a:srgbClr val="FFFFFF"/>
                </a:highlight>
              </a:rPr>
              <a:t> by the household. </a:t>
            </a:r>
            <a:endParaRPr/>
          </a:p>
        </p:txBody>
      </p:sp>
    </p:spTree>
    <p:extLst>
      <p:ext uri="{BB962C8B-B14F-4D97-AF65-F5344CB8AC3E}">
        <p14:creationId xmlns:p14="http://schemas.microsoft.com/office/powerpoint/2010/main" val="521482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46EF74-4753-DA47-9B34-F93D23E42F59}" type="slidenum">
              <a:rPr lang="en-US" smtClean="0"/>
              <a:t>79</a:t>
            </a:fld>
            <a:endParaRPr lang="en-US"/>
          </a:p>
        </p:txBody>
      </p:sp>
    </p:spTree>
    <p:extLst>
      <p:ext uri="{BB962C8B-B14F-4D97-AF65-F5344CB8AC3E}">
        <p14:creationId xmlns:p14="http://schemas.microsoft.com/office/powerpoint/2010/main" val="1674583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46EF74-4753-DA47-9B34-F93D23E42F59}" type="slidenum">
              <a:rPr lang="en-US" smtClean="0"/>
              <a:t>83</a:t>
            </a:fld>
            <a:endParaRPr lang="en-US"/>
          </a:p>
        </p:txBody>
      </p:sp>
    </p:spTree>
    <p:extLst>
      <p:ext uri="{BB962C8B-B14F-4D97-AF65-F5344CB8AC3E}">
        <p14:creationId xmlns:p14="http://schemas.microsoft.com/office/powerpoint/2010/main" val="3312761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EC5F7-2E3F-B5C6-CA63-812BEACC61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E2BB63-0DA8-2731-A3C6-6F952F65A1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FFD1F3-29FA-D044-7CF0-1391D71248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D0E2BB-1EB0-81B2-D42F-FB6F753D5B48}"/>
              </a:ext>
            </a:extLst>
          </p:cNvPr>
          <p:cNvSpPr>
            <a:spLocks noGrp="1"/>
          </p:cNvSpPr>
          <p:nvPr>
            <p:ph type="sldNum" sz="quarter" idx="5"/>
          </p:nvPr>
        </p:nvSpPr>
        <p:spPr/>
        <p:txBody>
          <a:bodyPr/>
          <a:lstStyle/>
          <a:p>
            <a:fld id="{3746EF74-4753-DA47-9B34-F93D23E42F59}" type="slidenum">
              <a:rPr lang="en-US" smtClean="0"/>
              <a:t>84</a:t>
            </a:fld>
            <a:endParaRPr lang="en-US"/>
          </a:p>
        </p:txBody>
      </p:sp>
    </p:spTree>
    <p:extLst>
      <p:ext uri="{BB962C8B-B14F-4D97-AF65-F5344CB8AC3E}">
        <p14:creationId xmlns:p14="http://schemas.microsoft.com/office/powerpoint/2010/main" val="3853828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46EF74-4753-DA47-9B34-F93D23E42F59}" type="slidenum">
              <a:rPr lang="en-US" smtClean="0"/>
              <a:t>90</a:t>
            </a:fld>
            <a:endParaRPr lang="en-US"/>
          </a:p>
        </p:txBody>
      </p:sp>
    </p:spTree>
    <p:extLst>
      <p:ext uri="{BB962C8B-B14F-4D97-AF65-F5344CB8AC3E}">
        <p14:creationId xmlns:p14="http://schemas.microsoft.com/office/powerpoint/2010/main" val="12238041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50FB7-5FAB-2452-64F1-1D7D4C010C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2D244-1A4E-1914-F184-478E4F7549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1311C1-8C41-8FDE-3F6C-312B37C3FF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F54463-F409-425C-6C76-BF5CC651E390}"/>
              </a:ext>
            </a:extLst>
          </p:cNvPr>
          <p:cNvSpPr>
            <a:spLocks noGrp="1"/>
          </p:cNvSpPr>
          <p:nvPr>
            <p:ph type="sldNum" sz="quarter" idx="5"/>
          </p:nvPr>
        </p:nvSpPr>
        <p:spPr/>
        <p:txBody>
          <a:bodyPr/>
          <a:lstStyle/>
          <a:p>
            <a:fld id="{3746EF74-4753-DA47-9B34-F93D23E42F59}" type="slidenum">
              <a:rPr lang="en-US" smtClean="0"/>
              <a:t>91</a:t>
            </a:fld>
            <a:endParaRPr lang="en-US"/>
          </a:p>
        </p:txBody>
      </p:sp>
    </p:spTree>
    <p:extLst>
      <p:ext uri="{BB962C8B-B14F-4D97-AF65-F5344CB8AC3E}">
        <p14:creationId xmlns:p14="http://schemas.microsoft.com/office/powerpoint/2010/main" val="4033753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611A3-9713-46D6-4EEF-0E1E43745D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4CD3F1-11E2-B6E8-F8EB-6DA274883E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F64DA7-8523-79B3-D17B-215877E6BE99}"/>
              </a:ext>
            </a:extLst>
          </p:cNvPr>
          <p:cNvSpPr>
            <a:spLocks noGrp="1"/>
          </p:cNvSpPr>
          <p:nvPr>
            <p:ph type="body" idx="1"/>
          </p:nvPr>
        </p:nvSpPr>
        <p:spPr/>
        <p:txBody>
          <a:bodyPr/>
          <a:lstStyle/>
          <a:p>
            <a:r>
              <a:rPr lang="en-US"/>
              <a:t>Part 1:</a:t>
            </a:r>
          </a:p>
          <a:p>
            <a:r>
              <a:rPr lang="en-US"/>
              <a:t>Slides 1 – 60</a:t>
            </a:r>
          </a:p>
          <a:p>
            <a:r>
              <a:rPr lang="en-US"/>
              <a:t>165 min: 2.75 min per slide avg.</a:t>
            </a:r>
          </a:p>
        </p:txBody>
      </p:sp>
      <p:sp>
        <p:nvSpPr>
          <p:cNvPr id="4" name="Slide Number Placeholder 3">
            <a:extLst>
              <a:ext uri="{FF2B5EF4-FFF2-40B4-BE49-F238E27FC236}">
                <a16:creationId xmlns:a16="http://schemas.microsoft.com/office/drawing/2014/main" id="{F437E077-D142-3931-C2AE-07CA222402BF}"/>
              </a:ext>
            </a:extLst>
          </p:cNvPr>
          <p:cNvSpPr>
            <a:spLocks noGrp="1"/>
          </p:cNvSpPr>
          <p:nvPr>
            <p:ph type="sldNum" sz="quarter" idx="5"/>
          </p:nvPr>
        </p:nvSpPr>
        <p:spPr/>
        <p:txBody>
          <a:bodyPr/>
          <a:lstStyle/>
          <a:p>
            <a:fld id="{3746EF74-4753-DA47-9B34-F93D23E42F59}" type="slidenum">
              <a:rPr lang="en-US" smtClean="0"/>
              <a:t>104</a:t>
            </a:fld>
            <a:endParaRPr lang="en-US"/>
          </a:p>
        </p:txBody>
      </p:sp>
    </p:spTree>
    <p:extLst>
      <p:ext uri="{BB962C8B-B14F-4D97-AF65-F5344CB8AC3E}">
        <p14:creationId xmlns:p14="http://schemas.microsoft.com/office/powerpoint/2010/main" val="3664577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Jump to a live demo of the documentation. This would be helpful for show the users the type and amount of information. </a:t>
            </a:r>
          </a:p>
        </p:txBody>
      </p:sp>
      <p:sp>
        <p:nvSpPr>
          <p:cNvPr id="4" name="Slide Number Placeholder 3"/>
          <p:cNvSpPr>
            <a:spLocks noGrp="1"/>
          </p:cNvSpPr>
          <p:nvPr>
            <p:ph type="sldNum" sz="quarter" idx="5"/>
          </p:nvPr>
        </p:nvSpPr>
        <p:spPr/>
        <p:txBody>
          <a:bodyPr/>
          <a:lstStyle/>
          <a:p>
            <a:fld id="{3746EF74-4753-DA47-9B34-F93D23E42F59}" type="slidenum">
              <a:rPr lang="en-US" smtClean="0"/>
              <a:t>12</a:t>
            </a:fld>
            <a:endParaRPr lang="en-US"/>
          </a:p>
        </p:txBody>
      </p:sp>
    </p:spTree>
    <p:extLst>
      <p:ext uri="{BB962C8B-B14F-4D97-AF65-F5344CB8AC3E}">
        <p14:creationId xmlns:p14="http://schemas.microsoft.com/office/powerpoint/2010/main" val="196941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Edna</a:t>
            </a:r>
          </a:p>
          <a:p>
            <a:endParaRPr lang="en-US"/>
          </a:p>
        </p:txBody>
      </p:sp>
      <p:sp>
        <p:nvSpPr>
          <p:cNvPr id="4" name="Slide Number Placeholder 3"/>
          <p:cNvSpPr>
            <a:spLocks noGrp="1"/>
          </p:cNvSpPr>
          <p:nvPr>
            <p:ph type="sldNum" sz="quarter" idx="5"/>
          </p:nvPr>
        </p:nvSpPr>
        <p:spPr/>
        <p:txBody>
          <a:bodyPr/>
          <a:lstStyle/>
          <a:p>
            <a:fld id="{3746EF74-4753-DA47-9B34-F93D23E42F59}" type="slidenum">
              <a:rPr lang="en-US" smtClean="0"/>
              <a:t>17</a:t>
            </a:fld>
            <a:endParaRPr lang="en-US"/>
          </a:p>
        </p:txBody>
      </p:sp>
    </p:spTree>
    <p:extLst>
      <p:ext uri="{BB962C8B-B14F-4D97-AF65-F5344CB8AC3E}">
        <p14:creationId xmlns:p14="http://schemas.microsoft.com/office/powerpoint/2010/main" val="4269984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a:t>
            </a:r>
          </a:p>
        </p:txBody>
      </p:sp>
      <p:sp>
        <p:nvSpPr>
          <p:cNvPr id="4" name="Slide Number Placeholder 3"/>
          <p:cNvSpPr>
            <a:spLocks noGrp="1"/>
          </p:cNvSpPr>
          <p:nvPr>
            <p:ph type="sldNum" sz="quarter" idx="5"/>
          </p:nvPr>
        </p:nvSpPr>
        <p:spPr/>
        <p:txBody>
          <a:bodyPr/>
          <a:lstStyle/>
          <a:p>
            <a:fld id="{3746EF74-4753-DA47-9B34-F93D23E42F59}" type="slidenum">
              <a:rPr lang="en-US" smtClean="0"/>
              <a:t>21</a:t>
            </a:fld>
            <a:endParaRPr lang="en-US"/>
          </a:p>
        </p:txBody>
      </p:sp>
    </p:spTree>
    <p:extLst>
      <p:ext uri="{BB962C8B-B14F-4D97-AF65-F5344CB8AC3E}">
        <p14:creationId xmlns:p14="http://schemas.microsoft.com/office/powerpoint/2010/main" val="3538128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a:t>
            </a:r>
          </a:p>
        </p:txBody>
      </p:sp>
      <p:sp>
        <p:nvSpPr>
          <p:cNvPr id="4" name="Slide Number Placeholder 3"/>
          <p:cNvSpPr>
            <a:spLocks noGrp="1"/>
          </p:cNvSpPr>
          <p:nvPr>
            <p:ph type="sldNum" sz="quarter" idx="5"/>
          </p:nvPr>
        </p:nvSpPr>
        <p:spPr/>
        <p:txBody>
          <a:bodyPr/>
          <a:lstStyle/>
          <a:p>
            <a:fld id="{3746EF74-4753-DA47-9B34-F93D23E42F59}" type="slidenum">
              <a:rPr lang="en-US" smtClean="0"/>
              <a:t>22</a:t>
            </a:fld>
            <a:endParaRPr lang="en-US"/>
          </a:p>
        </p:txBody>
      </p:sp>
    </p:spTree>
    <p:extLst>
      <p:ext uri="{BB962C8B-B14F-4D97-AF65-F5344CB8AC3E}">
        <p14:creationId xmlns:p14="http://schemas.microsoft.com/office/powerpoint/2010/main" val="640534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a:t>
            </a:r>
          </a:p>
        </p:txBody>
      </p:sp>
      <p:sp>
        <p:nvSpPr>
          <p:cNvPr id="4" name="Slide Number Placeholder 3"/>
          <p:cNvSpPr>
            <a:spLocks noGrp="1"/>
          </p:cNvSpPr>
          <p:nvPr>
            <p:ph type="sldNum" sz="quarter" idx="5"/>
          </p:nvPr>
        </p:nvSpPr>
        <p:spPr/>
        <p:txBody>
          <a:bodyPr/>
          <a:lstStyle/>
          <a:p>
            <a:fld id="{3746EF74-4753-DA47-9B34-F93D23E42F59}" type="slidenum">
              <a:rPr lang="en-US" smtClean="0"/>
              <a:t>23</a:t>
            </a:fld>
            <a:endParaRPr lang="en-US"/>
          </a:p>
        </p:txBody>
      </p:sp>
    </p:spTree>
    <p:extLst>
      <p:ext uri="{BB962C8B-B14F-4D97-AF65-F5344CB8AC3E}">
        <p14:creationId xmlns:p14="http://schemas.microsoft.com/office/powerpoint/2010/main" val="2011576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a:t>
            </a:r>
          </a:p>
        </p:txBody>
      </p:sp>
      <p:sp>
        <p:nvSpPr>
          <p:cNvPr id="4" name="Slide Number Placeholder 3"/>
          <p:cNvSpPr>
            <a:spLocks noGrp="1"/>
          </p:cNvSpPr>
          <p:nvPr>
            <p:ph type="sldNum" sz="quarter" idx="5"/>
          </p:nvPr>
        </p:nvSpPr>
        <p:spPr/>
        <p:txBody>
          <a:bodyPr/>
          <a:lstStyle/>
          <a:p>
            <a:fld id="{3746EF74-4753-DA47-9B34-F93D23E42F59}" type="slidenum">
              <a:rPr lang="en-US" smtClean="0"/>
              <a:t>24</a:t>
            </a:fld>
            <a:endParaRPr lang="en-US"/>
          </a:p>
        </p:txBody>
      </p:sp>
    </p:spTree>
    <p:extLst>
      <p:ext uri="{BB962C8B-B14F-4D97-AF65-F5344CB8AC3E}">
        <p14:creationId xmlns:p14="http://schemas.microsoft.com/office/powerpoint/2010/main" val="1391586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pt Basic Bulle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ABE260-9236-D133-2C5D-B85748B68201}"/>
              </a:ext>
            </a:extLst>
          </p:cNvPr>
          <p:cNvSpPr>
            <a:spLocks noGrp="1"/>
          </p:cNvSpPr>
          <p:nvPr>
            <p:ph type="sldNum" sz="quarter" idx="10"/>
          </p:nvPr>
        </p:nvSpPr>
        <p:spPr/>
        <p:txBody>
          <a:bodyPr/>
          <a:lstStyle/>
          <a:p>
            <a:fld id="{F4510120-A876-4642-B753-556A5424CAF0}" type="slidenum">
              <a:rPr lang="en-US" smtClean="0"/>
              <a:pPr/>
              <a:t>‹#›</a:t>
            </a:fld>
            <a:endParaRPr lang="en-US"/>
          </a:p>
        </p:txBody>
      </p:sp>
      <p:sp>
        <p:nvSpPr>
          <p:cNvPr id="10" name="Title Placeholder 1">
            <a:extLst>
              <a:ext uri="{FF2B5EF4-FFF2-40B4-BE49-F238E27FC236}">
                <a16:creationId xmlns:a16="http://schemas.microsoft.com/office/drawing/2014/main" id="{04326D73-C90D-8381-8568-ED1E71E12228}"/>
              </a:ext>
            </a:extLst>
          </p:cNvPr>
          <p:cNvSpPr>
            <a:spLocks noGrp="1"/>
          </p:cNvSpPr>
          <p:nvPr>
            <p:ph type="title"/>
          </p:nvPr>
        </p:nvSpPr>
        <p:spPr>
          <a:xfrm>
            <a:off x="838201" y="580153"/>
            <a:ext cx="10515600" cy="480131"/>
          </a:xfrm>
          <a:prstGeom prst="rect">
            <a:avLst/>
          </a:prstGeom>
        </p:spPr>
        <p:txBody>
          <a:bodyPr vert="horz" lIns="0" tIns="45720" rIns="0" bIns="45720" rtlCol="0" anchor="ctr">
            <a:spAutoFit/>
          </a:bodyPr>
          <a:lstStyle/>
          <a:p>
            <a:r>
              <a:rPr lang="en-US"/>
              <a:t>Click to edit Master title style</a:t>
            </a:r>
          </a:p>
        </p:txBody>
      </p:sp>
      <p:sp>
        <p:nvSpPr>
          <p:cNvPr id="14" name="Text Placeholder 3">
            <a:extLst>
              <a:ext uri="{FF2B5EF4-FFF2-40B4-BE49-F238E27FC236}">
                <a16:creationId xmlns:a16="http://schemas.microsoft.com/office/drawing/2014/main" id="{4FD03930-7C2A-9009-5994-33385CF405D2}"/>
              </a:ext>
            </a:extLst>
          </p:cNvPr>
          <p:cNvSpPr>
            <a:spLocks noGrp="1"/>
          </p:cNvSpPr>
          <p:nvPr>
            <p:ph type="body" sz="quarter" idx="13"/>
          </p:nvPr>
        </p:nvSpPr>
        <p:spPr>
          <a:xfrm>
            <a:off x="838201" y="1600200"/>
            <a:ext cx="10515600" cy="4370387"/>
          </a:xfrm>
        </p:spPr>
        <p:txBody>
          <a:bodyPr>
            <a:normAutofit/>
          </a:bodyPr>
          <a:lstStyle>
            <a:lvl1pPr>
              <a:defRPr sz="1200">
                <a:solidFill>
                  <a:srgbClr val="48484A"/>
                </a:solidFill>
              </a:defRPr>
            </a:lvl1pPr>
            <a:lvl2pPr>
              <a:defRPr sz="1200">
                <a:solidFill>
                  <a:srgbClr val="48484A"/>
                </a:solidFill>
              </a:defRPr>
            </a:lvl2pPr>
            <a:lvl3pPr>
              <a:defRPr sz="1200">
                <a:solidFill>
                  <a:srgbClr val="48484A"/>
                </a:solidFill>
              </a:defRPr>
            </a:lvl3pPr>
            <a:lvl4pPr marL="548640" indent="0">
              <a:buFontTx/>
              <a:buNone/>
              <a:defRPr sz="1200" i="1">
                <a:solidFill>
                  <a:srgbClr val="48484A"/>
                </a:solidFill>
              </a:defRPr>
            </a:lvl4pPr>
            <a:lvl5pPr>
              <a:defRPr sz="1200">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 / Italics</a:t>
            </a:r>
          </a:p>
          <a:p>
            <a:pPr lvl="4"/>
            <a:r>
              <a:rPr lang="en-US"/>
              <a:t>Fifth Level</a:t>
            </a:r>
          </a:p>
        </p:txBody>
      </p:sp>
    </p:spTree>
    <p:extLst>
      <p:ext uri="{BB962C8B-B14F-4D97-AF65-F5344CB8AC3E}">
        <p14:creationId xmlns:p14="http://schemas.microsoft.com/office/powerpoint/2010/main" val="750224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01. Title Pag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E56B88-6B80-DAA7-0E19-DF822ECA59B0}"/>
              </a:ext>
            </a:extLst>
          </p:cNvPr>
          <p:cNvGrpSpPr/>
          <p:nvPr userDrawn="1"/>
        </p:nvGrpSpPr>
        <p:grpSpPr>
          <a:xfrm>
            <a:off x="3046648" y="1600200"/>
            <a:ext cx="9145352" cy="5257800"/>
            <a:chOff x="1377056" y="652144"/>
            <a:chExt cx="13180133" cy="7577456"/>
          </a:xfrm>
        </p:grpSpPr>
        <p:sp>
          <p:nvSpPr>
            <p:cNvPr id="9" name="Triangle 8">
              <a:extLst>
                <a:ext uri="{FF2B5EF4-FFF2-40B4-BE49-F238E27FC236}">
                  <a16:creationId xmlns:a16="http://schemas.microsoft.com/office/drawing/2014/main" id="{B3F66F09-50ED-A31C-D8C9-DBB9A7C82210}"/>
                </a:ext>
              </a:extLst>
            </p:cNvPr>
            <p:cNvSpPr/>
            <p:nvPr userDrawn="1"/>
          </p:nvSpPr>
          <p:spPr>
            <a:xfrm>
              <a:off x="6288365" y="3057984"/>
              <a:ext cx="8268824" cy="5171616"/>
            </a:xfrm>
            <a:prstGeom prst="triangle">
              <a:avLst/>
            </a:prstGeom>
            <a:solidFill>
              <a:srgbClr val="EC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riangle 9">
              <a:extLst>
                <a:ext uri="{FF2B5EF4-FFF2-40B4-BE49-F238E27FC236}">
                  <a16:creationId xmlns:a16="http://schemas.microsoft.com/office/drawing/2014/main" id="{F39004B4-B9D9-63A1-8F3C-CCF0D6CF64D2}"/>
                </a:ext>
              </a:extLst>
            </p:cNvPr>
            <p:cNvSpPr/>
            <p:nvPr userDrawn="1"/>
          </p:nvSpPr>
          <p:spPr>
            <a:xfrm>
              <a:off x="1377056" y="652144"/>
              <a:ext cx="10564658" cy="6607513"/>
            </a:xfrm>
            <a:prstGeom prst="triangle">
              <a:avLst/>
            </a:prstGeom>
            <a:gradFill>
              <a:gsLst>
                <a:gs pos="0">
                  <a:srgbClr val="DCDDDE"/>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19" name="Google Shape;30;p7">
            <a:extLst>
              <a:ext uri="{FF2B5EF4-FFF2-40B4-BE49-F238E27FC236}">
                <a16:creationId xmlns:a16="http://schemas.microsoft.com/office/drawing/2014/main" id="{577E4104-8623-D41E-7340-B16961659A66}"/>
              </a:ext>
            </a:extLst>
          </p:cNvPr>
          <p:cNvSpPr txBox="1">
            <a:spLocks noGrp="1"/>
          </p:cNvSpPr>
          <p:nvPr>
            <p:ph type="subTitle" idx="1" hasCustomPrompt="1"/>
          </p:nvPr>
        </p:nvSpPr>
        <p:spPr>
          <a:xfrm>
            <a:off x="838200" y="2971800"/>
            <a:ext cx="4625341" cy="282129"/>
          </a:xfrm>
          <a:prstGeom prst="rect">
            <a:avLst/>
          </a:prstGeom>
        </p:spPr>
        <p:txBody>
          <a:bodyPr spcFirstLastPara="1" wrap="square" lIns="0" tIns="0" rIns="0" bIns="0" anchor="t" anchorCtr="0">
            <a:spAutoFit/>
          </a:bodyPr>
          <a:lstStyle>
            <a:lvl1pPr marL="0" lvl="0" rtl="0">
              <a:lnSpc>
                <a:spcPts val="2200"/>
              </a:lnSpc>
              <a:spcBef>
                <a:spcPts val="0"/>
              </a:spcBef>
              <a:spcAft>
                <a:spcPts val="0"/>
              </a:spcAft>
              <a:buNone/>
              <a:defRPr sz="2000" b="0">
                <a:solidFill>
                  <a:srgbClr val="EC8B1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add Presentation Subtitle</a:t>
            </a:r>
            <a:endParaRPr/>
          </a:p>
        </p:txBody>
      </p:sp>
      <p:sp>
        <p:nvSpPr>
          <p:cNvPr id="20" name="Google Shape;31;p7">
            <a:extLst>
              <a:ext uri="{FF2B5EF4-FFF2-40B4-BE49-F238E27FC236}">
                <a16:creationId xmlns:a16="http://schemas.microsoft.com/office/drawing/2014/main" id="{12B30F7A-84E5-82C7-9714-77E85F9A356B}"/>
              </a:ext>
            </a:extLst>
          </p:cNvPr>
          <p:cNvSpPr txBox="1">
            <a:spLocks noGrp="1"/>
          </p:cNvSpPr>
          <p:nvPr>
            <p:ph type="title" hasCustomPrompt="1"/>
          </p:nvPr>
        </p:nvSpPr>
        <p:spPr>
          <a:xfrm>
            <a:off x="838200" y="1496477"/>
            <a:ext cx="5539741" cy="1231106"/>
          </a:xfrm>
          <a:prstGeom prst="rect">
            <a:avLst/>
          </a:prstGeom>
        </p:spPr>
        <p:txBody>
          <a:bodyPr spcFirstLastPara="1" wrap="square" lIns="0" tIns="0" rIns="0" bIns="0" anchor="t" anchorCtr="0">
            <a:spAutoFit/>
          </a:bodyPr>
          <a:lstStyle>
            <a:lvl1pPr lvl="0" rtl="0">
              <a:lnSpc>
                <a:spcPct val="100000"/>
              </a:lnSpc>
              <a:spcBef>
                <a:spcPts val="0"/>
              </a:spcBef>
              <a:spcAft>
                <a:spcPts val="0"/>
              </a:spcAft>
              <a:buNone/>
              <a:defRPr sz="4000" b="1">
                <a:solidFill>
                  <a:srgbClr val="48484A"/>
                </a:solidFill>
              </a:defRPr>
            </a:lvl1pPr>
            <a:lvl2pPr lvl="1" rtl="0">
              <a:spcBef>
                <a:spcPts val="0"/>
              </a:spcBef>
              <a:spcAft>
                <a:spcPts val="0"/>
              </a:spcAft>
              <a:buNone/>
              <a:defRPr sz="6000">
                <a:solidFill>
                  <a:srgbClr val="FFFFFF"/>
                </a:solidFill>
              </a:defRPr>
            </a:lvl2pPr>
            <a:lvl3pPr lvl="2" rtl="0">
              <a:spcBef>
                <a:spcPts val="0"/>
              </a:spcBef>
              <a:spcAft>
                <a:spcPts val="0"/>
              </a:spcAft>
              <a:buNone/>
              <a:defRPr sz="6000">
                <a:solidFill>
                  <a:srgbClr val="FFFFFF"/>
                </a:solidFill>
              </a:defRPr>
            </a:lvl3pPr>
            <a:lvl4pPr lvl="3" rtl="0">
              <a:spcBef>
                <a:spcPts val="0"/>
              </a:spcBef>
              <a:spcAft>
                <a:spcPts val="0"/>
              </a:spcAft>
              <a:buNone/>
              <a:defRPr sz="6000">
                <a:solidFill>
                  <a:srgbClr val="FFFFFF"/>
                </a:solidFill>
              </a:defRPr>
            </a:lvl4pPr>
            <a:lvl5pPr lvl="4" rtl="0">
              <a:spcBef>
                <a:spcPts val="0"/>
              </a:spcBef>
              <a:spcAft>
                <a:spcPts val="0"/>
              </a:spcAft>
              <a:buNone/>
              <a:defRPr sz="6000">
                <a:solidFill>
                  <a:srgbClr val="FFFFFF"/>
                </a:solidFill>
              </a:defRPr>
            </a:lvl5pPr>
            <a:lvl6pPr lvl="5" rtl="0">
              <a:spcBef>
                <a:spcPts val="0"/>
              </a:spcBef>
              <a:spcAft>
                <a:spcPts val="0"/>
              </a:spcAft>
              <a:buNone/>
              <a:defRPr sz="6000">
                <a:solidFill>
                  <a:srgbClr val="FFFFFF"/>
                </a:solidFill>
              </a:defRPr>
            </a:lvl6pPr>
            <a:lvl7pPr lvl="6" rtl="0">
              <a:spcBef>
                <a:spcPts val="0"/>
              </a:spcBef>
              <a:spcAft>
                <a:spcPts val="0"/>
              </a:spcAft>
              <a:buNone/>
              <a:defRPr sz="6000">
                <a:solidFill>
                  <a:srgbClr val="FFFFFF"/>
                </a:solidFill>
              </a:defRPr>
            </a:lvl7pPr>
            <a:lvl8pPr lvl="7" rtl="0">
              <a:spcBef>
                <a:spcPts val="0"/>
              </a:spcBef>
              <a:spcAft>
                <a:spcPts val="0"/>
              </a:spcAft>
              <a:buNone/>
              <a:defRPr sz="6000">
                <a:solidFill>
                  <a:srgbClr val="FFFFFF"/>
                </a:solidFill>
              </a:defRPr>
            </a:lvl8pPr>
            <a:lvl9pPr lvl="8" rtl="0">
              <a:spcBef>
                <a:spcPts val="0"/>
              </a:spcBef>
              <a:spcAft>
                <a:spcPts val="0"/>
              </a:spcAft>
              <a:buNone/>
              <a:defRPr sz="6000">
                <a:solidFill>
                  <a:srgbClr val="FFFFFF"/>
                </a:solidFill>
              </a:defRPr>
            </a:lvl9pPr>
          </a:lstStyle>
          <a:p>
            <a:r>
              <a:rPr lang="en-US"/>
              <a:t>Click To Add Presentation Title</a:t>
            </a:r>
            <a:endParaRPr/>
          </a:p>
        </p:txBody>
      </p:sp>
      <p:sp>
        <p:nvSpPr>
          <p:cNvPr id="32" name="Text Placeholder 31">
            <a:extLst>
              <a:ext uri="{FF2B5EF4-FFF2-40B4-BE49-F238E27FC236}">
                <a16:creationId xmlns:a16="http://schemas.microsoft.com/office/drawing/2014/main" id="{9AE6FECA-3A9C-2115-ABC5-00727934BABA}"/>
              </a:ext>
            </a:extLst>
          </p:cNvPr>
          <p:cNvSpPr>
            <a:spLocks noGrp="1"/>
          </p:cNvSpPr>
          <p:nvPr>
            <p:ph type="body" sz="quarter" idx="10" hasCustomPrompt="1"/>
          </p:nvPr>
        </p:nvSpPr>
        <p:spPr>
          <a:xfrm>
            <a:off x="838200" y="5609685"/>
            <a:ext cx="2843212" cy="265493"/>
          </a:xfrm>
          <a:prstGeom prst="rect">
            <a:avLst/>
          </a:prstGeom>
        </p:spPr>
        <p:txBody>
          <a:bodyPr/>
          <a:lstStyle>
            <a:lvl1pPr marL="0" indent="0">
              <a:buFontTx/>
              <a:buNone/>
              <a:defRPr sz="1200">
                <a:solidFill>
                  <a:srgbClr val="EC8B1F"/>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Click to edit date</a:t>
            </a:r>
          </a:p>
        </p:txBody>
      </p:sp>
      <p:sp>
        <p:nvSpPr>
          <p:cNvPr id="34" name="Text Placeholder 33">
            <a:extLst>
              <a:ext uri="{FF2B5EF4-FFF2-40B4-BE49-F238E27FC236}">
                <a16:creationId xmlns:a16="http://schemas.microsoft.com/office/drawing/2014/main" id="{E0A3B46D-C2AA-90CB-1BB3-D959C213E6F8}"/>
              </a:ext>
            </a:extLst>
          </p:cNvPr>
          <p:cNvSpPr>
            <a:spLocks noGrp="1"/>
          </p:cNvSpPr>
          <p:nvPr>
            <p:ph type="body" sz="quarter" idx="11" hasCustomPrompt="1"/>
          </p:nvPr>
        </p:nvSpPr>
        <p:spPr>
          <a:xfrm>
            <a:off x="841375" y="5870258"/>
            <a:ext cx="2879725" cy="265365"/>
          </a:xfrm>
        </p:spPr>
        <p:txBody>
          <a:bodyPr/>
          <a:lstStyle/>
          <a:p>
            <a:pPr lvl="0"/>
            <a:r>
              <a:rPr lang="en-US"/>
              <a:t>Click to add Presenter(s) name</a:t>
            </a:r>
          </a:p>
        </p:txBody>
      </p:sp>
      <p:pic>
        <p:nvPicPr>
          <p:cNvPr id="7" name="Picture 6" descr="A black and white logo&#10;&#10;Description automatically generated">
            <a:extLst>
              <a:ext uri="{FF2B5EF4-FFF2-40B4-BE49-F238E27FC236}">
                <a16:creationId xmlns:a16="http://schemas.microsoft.com/office/drawing/2014/main" id="{1A2D865F-4F62-EBAD-D6DE-BC5119C95777}"/>
              </a:ext>
            </a:extLst>
          </p:cNvPr>
          <p:cNvPicPr>
            <a:picLocks noChangeAspect="1"/>
          </p:cNvPicPr>
          <p:nvPr userDrawn="1"/>
        </p:nvPicPr>
        <p:blipFill>
          <a:blip r:embed="rId2"/>
          <a:stretch>
            <a:fillRect/>
          </a:stretch>
        </p:blipFill>
        <p:spPr>
          <a:xfrm>
            <a:off x="9754171" y="3269550"/>
            <a:ext cx="1679878" cy="471394"/>
          </a:xfrm>
          <a:prstGeom prst="rect">
            <a:avLst/>
          </a:prstGeom>
        </p:spPr>
      </p:pic>
    </p:spTree>
    <p:extLst>
      <p:ext uri="{BB962C8B-B14F-4D97-AF65-F5344CB8AC3E}">
        <p14:creationId xmlns:p14="http://schemas.microsoft.com/office/powerpoint/2010/main" val="916717766"/>
      </p:ext>
    </p:extLst>
  </p:cSld>
  <p:clrMapOvr>
    <a:masterClrMapping/>
  </p:clrMapOvr>
  <p:extLst>
    <p:ext uri="{DCECCB84-F9BA-43D5-87BE-67443E8EF086}">
      <p15:sldGuideLst xmlns:p15="http://schemas.microsoft.com/office/powerpoint/2012/main">
        <p15:guide id="1" orient="horz" pos="2160">
          <p15:clr>
            <a:srgbClr val="F26B43"/>
          </p15:clr>
        </p15:guide>
        <p15:guide id="2" pos="3840">
          <p15:clr>
            <a:srgbClr val="F26B43"/>
          </p15:clr>
        </p15:guide>
        <p15:guide id="3" pos="528">
          <p15:clr>
            <a:srgbClr val="A4A3A4"/>
          </p15:clr>
        </p15:guide>
        <p15:guide id="4" pos="7152">
          <p15:clr>
            <a:srgbClr val="A4A3A4"/>
          </p15:clr>
        </p15:guide>
        <p15:guide id="5" orient="horz" pos="408">
          <p15:clr>
            <a:srgbClr val="A4A3A4"/>
          </p15:clr>
        </p15:guide>
        <p15:guide id="6" orient="horz" pos="696">
          <p15:clr>
            <a:srgbClr val="5ACBF0"/>
          </p15:clr>
        </p15:guide>
        <p15:guide id="7" orient="horz" pos="1008">
          <p15:clr>
            <a:srgbClr val="5ACBF0"/>
          </p15:clr>
        </p15:guide>
        <p15:guide id="8" orient="horz" pos="1296">
          <p15:clr>
            <a:srgbClr val="5ACBF0"/>
          </p15:clr>
        </p15:guide>
        <p15:guide id="9" orient="horz" pos="1584">
          <p15:clr>
            <a:srgbClr val="5ACBF0"/>
          </p15:clr>
        </p15:guide>
        <p15:guide id="10" orient="horz" pos="1872">
          <p15:clr>
            <a:srgbClr val="5ACBF0"/>
          </p15:clr>
        </p15:guide>
        <p15:guide id="11" orient="horz" pos="2448">
          <p15:clr>
            <a:srgbClr val="5ACBF0"/>
          </p15:clr>
        </p15:guide>
        <p15:guide id="12" orient="horz" pos="2736">
          <p15:clr>
            <a:srgbClr val="5ACBF0"/>
          </p15:clr>
        </p15:guide>
        <p15:guide id="13" orient="horz" pos="3024">
          <p15:clr>
            <a:srgbClr val="5ACBF0"/>
          </p15:clr>
        </p15:guide>
        <p15:guide id="14" orient="horz" pos="3312">
          <p15:clr>
            <a:srgbClr val="5ACBF0"/>
          </p15:clr>
        </p15:guide>
        <p15:guide id="15" orient="horz" pos="3600">
          <p15:clr>
            <a:srgbClr val="5ACBF0"/>
          </p15:clr>
        </p15:guide>
        <p15:guide id="16" orient="horz" pos="3888">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6"/>
            <a:ext cx="10515600" cy="977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70AE9A-FB23-48A6-8C05-9A6CFE45775C}" type="datetimeFigureOut">
              <a:rPr lang="en-US" smtClean="0"/>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EF4DF-345D-4A3E-9F12-1FE4C4F0E33C}" type="slidenum">
              <a:rPr lang="en-US" smtClean="0"/>
              <a:t>‹#›</a:t>
            </a:fld>
            <a:endParaRPr lang="en-US"/>
          </a:p>
        </p:txBody>
      </p:sp>
    </p:spTree>
    <p:extLst>
      <p:ext uri="{BB962C8B-B14F-4D97-AF65-F5344CB8AC3E}">
        <p14:creationId xmlns:p14="http://schemas.microsoft.com/office/powerpoint/2010/main" val="1302461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Tex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3"/>
          <p:cNvSpPr>
            <a:spLocks noGrp="1"/>
          </p:cNvSpPr>
          <p:nvPr>
            <p:ph type="body" sz="quarter" idx="10"/>
          </p:nvPr>
        </p:nvSpPr>
        <p:spPr>
          <a:xfrm>
            <a:off x="789517" y="1436689"/>
            <a:ext cx="10792883" cy="4370387"/>
          </a:xfrm>
        </p:spPr>
        <p:txBody>
          <a:bodyPr/>
          <a:lstStyle>
            <a:lvl1pPr>
              <a:defRPr sz="2400">
                <a:solidFill>
                  <a:schemeClr val="tx2"/>
                </a:solidFill>
              </a:defRPr>
            </a:lvl1pPr>
            <a:lvl2pPr>
              <a:defRPr sz="20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8083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8pt Bold 2-Column Bulle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ABE260-9236-D133-2C5D-B85748B68201}"/>
              </a:ext>
            </a:extLst>
          </p:cNvPr>
          <p:cNvSpPr>
            <a:spLocks noGrp="1"/>
          </p:cNvSpPr>
          <p:nvPr>
            <p:ph type="sldNum" sz="quarter" idx="10"/>
          </p:nvPr>
        </p:nvSpPr>
        <p:spPr/>
        <p:txBody>
          <a:bodyPr/>
          <a:lstStyle/>
          <a:p>
            <a:fld id="{F4510120-A876-4642-B753-556A5424CAF0}" type="slidenum">
              <a:rPr lang="en-US" smtClean="0"/>
              <a:pPr/>
              <a:t>‹#›</a:t>
            </a:fld>
            <a:endParaRPr lang="en-US"/>
          </a:p>
        </p:txBody>
      </p:sp>
      <p:sp>
        <p:nvSpPr>
          <p:cNvPr id="10" name="Title Placeholder 1">
            <a:extLst>
              <a:ext uri="{FF2B5EF4-FFF2-40B4-BE49-F238E27FC236}">
                <a16:creationId xmlns:a16="http://schemas.microsoft.com/office/drawing/2014/main" id="{04326D73-C90D-8381-8568-ED1E71E12228}"/>
              </a:ext>
            </a:extLst>
          </p:cNvPr>
          <p:cNvSpPr>
            <a:spLocks noGrp="1"/>
          </p:cNvSpPr>
          <p:nvPr>
            <p:ph type="title"/>
          </p:nvPr>
        </p:nvSpPr>
        <p:spPr>
          <a:xfrm>
            <a:off x="838201" y="580153"/>
            <a:ext cx="10515600" cy="480131"/>
          </a:xfrm>
          <a:prstGeom prst="rect">
            <a:avLst/>
          </a:prstGeom>
        </p:spPr>
        <p:txBody>
          <a:bodyPr vert="horz" lIns="0" tIns="45720" rIns="0" bIns="45720" rtlCol="0" anchor="ctr">
            <a:spAutoFit/>
          </a:bodyPr>
          <a:lstStyle/>
          <a:p>
            <a:r>
              <a:rPr lang="en-US"/>
              <a:t>Click to edit Master title style</a:t>
            </a:r>
          </a:p>
        </p:txBody>
      </p:sp>
      <p:sp>
        <p:nvSpPr>
          <p:cNvPr id="14" name="Text Placeholder 3">
            <a:extLst>
              <a:ext uri="{FF2B5EF4-FFF2-40B4-BE49-F238E27FC236}">
                <a16:creationId xmlns:a16="http://schemas.microsoft.com/office/drawing/2014/main" id="{4FD03930-7C2A-9009-5994-33385CF405D2}"/>
              </a:ext>
            </a:extLst>
          </p:cNvPr>
          <p:cNvSpPr>
            <a:spLocks noGrp="1"/>
          </p:cNvSpPr>
          <p:nvPr>
            <p:ph type="body" sz="quarter" idx="13"/>
          </p:nvPr>
        </p:nvSpPr>
        <p:spPr>
          <a:xfrm>
            <a:off x="6324600" y="2070101"/>
            <a:ext cx="5029200" cy="1848711"/>
          </a:xfrm>
        </p:spPr>
        <p:txBody>
          <a:bodyPr>
            <a:spAutoFit/>
          </a:bodyPr>
          <a:lstStyle>
            <a:lvl1pPr marL="274320" indent="-274320" fontAlgn="ctr">
              <a:lnSpc>
                <a:spcPct val="110000"/>
              </a:lnSpc>
              <a:buClr>
                <a:srgbClr val="EC8B1F"/>
              </a:buClr>
              <a:buSzPct val="250000"/>
              <a:buFont typeface="Arial" panose="020B0604020202020204" pitchFamily="34" charset="0"/>
              <a:buChar char="•"/>
              <a:defRPr sz="1800" b="1">
                <a:solidFill>
                  <a:srgbClr val="48484A"/>
                </a:solidFill>
              </a:defRPr>
            </a:lvl1pPr>
            <a:lvl2pPr marL="548640" indent="-274320">
              <a:lnSpc>
                <a:spcPct val="110000"/>
              </a:lnSpc>
              <a:buClr>
                <a:srgbClr val="EC8B1F"/>
              </a:buClr>
              <a:buSzPct val="125000"/>
              <a:defRPr sz="1800" b="1">
                <a:solidFill>
                  <a:srgbClr val="48484A"/>
                </a:solidFill>
              </a:defRPr>
            </a:lvl2pPr>
            <a:lvl3pPr marL="822960" indent="-274320">
              <a:lnSpc>
                <a:spcPct val="110000"/>
              </a:lnSpc>
              <a:buClr>
                <a:srgbClr val="EC8B1F"/>
              </a:buClr>
              <a:buSzPct val="125000"/>
              <a:defRPr sz="1800" b="1">
                <a:solidFill>
                  <a:srgbClr val="48484A"/>
                </a:solidFill>
              </a:defRPr>
            </a:lvl3pPr>
            <a:lvl4pPr marL="822960" indent="0">
              <a:lnSpc>
                <a:spcPct val="110000"/>
              </a:lnSpc>
              <a:buFontTx/>
              <a:buNone/>
              <a:defRPr sz="1800" b="1" i="1">
                <a:solidFill>
                  <a:srgbClr val="48484A"/>
                </a:solidFill>
              </a:defRPr>
            </a:lvl4pPr>
            <a:lvl5pPr marL="1097280" indent="-274320">
              <a:lnSpc>
                <a:spcPct val="110000"/>
              </a:lnSpc>
              <a:buClr>
                <a:srgbClr val="EC8B1F"/>
              </a:buClr>
              <a:buSzPct val="125000"/>
              <a:defRPr sz="1800" b="1">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E58D948F-A7EC-24E1-5C2D-9298A4DFF603}"/>
              </a:ext>
            </a:extLst>
          </p:cNvPr>
          <p:cNvSpPr>
            <a:spLocks noGrp="1"/>
          </p:cNvSpPr>
          <p:nvPr>
            <p:ph type="body" sz="quarter" idx="14"/>
          </p:nvPr>
        </p:nvSpPr>
        <p:spPr>
          <a:xfrm>
            <a:off x="838200" y="2070101"/>
            <a:ext cx="5143501" cy="1848711"/>
          </a:xfrm>
        </p:spPr>
        <p:txBody>
          <a:bodyPr>
            <a:spAutoFit/>
          </a:bodyPr>
          <a:lstStyle>
            <a:lvl1pPr marL="274320" indent="-274320" fontAlgn="ctr">
              <a:lnSpc>
                <a:spcPct val="110000"/>
              </a:lnSpc>
              <a:buClr>
                <a:srgbClr val="EC8B1F"/>
              </a:buClr>
              <a:buSzPct val="250000"/>
              <a:buFont typeface="Arial" panose="020B0604020202020204" pitchFamily="34" charset="0"/>
              <a:buChar char="•"/>
              <a:defRPr sz="1800" b="1">
                <a:solidFill>
                  <a:srgbClr val="48484A"/>
                </a:solidFill>
              </a:defRPr>
            </a:lvl1pPr>
            <a:lvl2pPr marL="548640" indent="-274320">
              <a:lnSpc>
                <a:spcPct val="110000"/>
              </a:lnSpc>
              <a:buClr>
                <a:srgbClr val="EC8B1F"/>
              </a:buClr>
              <a:buSzPct val="125000"/>
              <a:defRPr sz="1800" b="1">
                <a:solidFill>
                  <a:srgbClr val="48484A"/>
                </a:solidFill>
              </a:defRPr>
            </a:lvl2pPr>
            <a:lvl3pPr marL="822960" indent="-274320">
              <a:lnSpc>
                <a:spcPct val="110000"/>
              </a:lnSpc>
              <a:buClr>
                <a:srgbClr val="EC8B1F"/>
              </a:buClr>
              <a:buSzPct val="125000"/>
              <a:defRPr sz="1800" b="1">
                <a:solidFill>
                  <a:srgbClr val="48484A"/>
                </a:solidFill>
              </a:defRPr>
            </a:lvl3pPr>
            <a:lvl4pPr marL="822960" indent="0">
              <a:lnSpc>
                <a:spcPct val="110000"/>
              </a:lnSpc>
              <a:buFontTx/>
              <a:buNone/>
              <a:defRPr sz="1800" b="1" i="1">
                <a:solidFill>
                  <a:srgbClr val="48484A"/>
                </a:solidFill>
              </a:defRPr>
            </a:lvl4pPr>
            <a:lvl5pPr marL="1097280" indent="-274320">
              <a:lnSpc>
                <a:spcPct val="110000"/>
              </a:lnSpc>
              <a:buClr>
                <a:srgbClr val="EC8B1F"/>
              </a:buClr>
              <a:buSzPct val="125000"/>
              <a:defRPr sz="1800" b="1">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1">
            <a:extLst>
              <a:ext uri="{FF2B5EF4-FFF2-40B4-BE49-F238E27FC236}">
                <a16:creationId xmlns:a16="http://schemas.microsoft.com/office/drawing/2014/main" id="{84F13C13-E0D0-30AC-47E0-EA7671E50238}"/>
              </a:ext>
            </a:extLst>
          </p:cNvPr>
          <p:cNvSpPr>
            <a:spLocks noGrp="1"/>
          </p:cNvSpPr>
          <p:nvPr>
            <p:ph type="body" sz="quarter" idx="12" hasCustomPrompt="1"/>
          </p:nvPr>
        </p:nvSpPr>
        <p:spPr>
          <a:xfrm>
            <a:off x="838200" y="1600200"/>
            <a:ext cx="5010665" cy="400110"/>
          </a:xfrm>
        </p:spPr>
        <p:txBody>
          <a:bodyPr wrap="square">
            <a:spAutoFit/>
          </a:bodyPr>
          <a:lstStyle>
            <a:lvl1pPr marL="0" indent="0">
              <a:lnSpc>
                <a:spcPct val="100000"/>
              </a:lnSpc>
              <a:buFontTx/>
              <a:buNone/>
              <a:defRPr sz="2000" b="1" i="0">
                <a:solidFill>
                  <a:srgbClr val="EC8B1F"/>
                </a:solidFill>
                <a:latin typeface="Arial" panose="020B0604020202020204" pitchFamily="34" charset="0"/>
                <a:cs typeface="Arial" panose="020B0604020202020204" pitchFamily="34" charset="0"/>
              </a:defRPr>
            </a:lvl1pPr>
          </a:lstStyle>
          <a:p>
            <a:pPr lvl="0"/>
            <a:r>
              <a:rPr lang="en-US"/>
              <a:t>Click to edit Subtitle</a:t>
            </a:r>
          </a:p>
        </p:txBody>
      </p:sp>
      <p:sp>
        <p:nvSpPr>
          <p:cNvPr id="5" name="Text Placeholder 11">
            <a:extLst>
              <a:ext uri="{FF2B5EF4-FFF2-40B4-BE49-F238E27FC236}">
                <a16:creationId xmlns:a16="http://schemas.microsoft.com/office/drawing/2014/main" id="{9FDDAF00-A7F1-1076-B53B-0900817CABA7}"/>
              </a:ext>
            </a:extLst>
          </p:cNvPr>
          <p:cNvSpPr>
            <a:spLocks noGrp="1"/>
          </p:cNvSpPr>
          <p:nvPr>
            <p:ph type="body" sz="quarter" idx="15" hasCustomPrompt="1"/>
          </p:nvPr>
        </p:nvSpPr>
        <p:spPr>
          <a:xfrm>
            <a:off x="6349314" y="1600200"/>
            <a:ext cx="5010665" cy="400110"/>
          </a:xfrm>
        </p:spPr>
        <p:txBody>
          <a:bodyPr wrap="square">
            <a:spAutoFit/>
          </a:bodyPr>
          <a:lstStyle>
            <a:lvl1pPr marL="0" indent="0">
              <a:lnSpc>
                <a:spcPct val="100000"/>
              </a:lnSpc>
              <a:buFontTx/>
              <a:buNone/>
              <a:defRPr sz="2000" b="1" i="0">
                <a:solidFill>
                  <a:srgbClr val="EC8B1F"/>
                </a:solidFill>
                <a:latin typeface="Arial" panose="020B0604020202020204" pitchFamily="34" charset="0"/>
                <a:cs typeface="Arial" panose="020B0604020202020204" pitchFamily="34" charset="0"/>
              </a:defRPr>
            </a:lvl1pPr>
          </a:lstStyle>
          <a:p>
            <a:pPr lvl="0"/>
            <a:r>
              <a:rPr lang="en-US"/>
              <a:t>Click to edit Subtitle</a:t>
            </a:r>
          </a:p>
        </p:txBody>
      </p:sp>
    </p:spTree>
    <p:extLst>
      <p:ext uri="{BB962C8B-B14F-4D97-AF65-F5344CB8AC3E}">
        <p14:creationId xmlns:p14="http://schemas.microsoft.com/office/powerpoint/2010/main" val="23951159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pt Bold Bulle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ABE260-9236-D133-2C5D-B85748B68201}"/>
              </a:ext>
            </a:extLst>
          </p:cNvPr>
          <p:cNvSpPr>
            <a:spLocks noGrp="1"/>
          </p:cNvSpPr>
          <p:nvPr>
            <p:ph type="sldNum" sz="quarter" idx="10"/>
          </p:nvPr>
        </p:nvSpPr>
        <p:spPr/>
        <p:txBody>
          <a:bodyPr/>
          <a:lstStyle/>
          <a:p>
            <a:fld id="{F4510120-A876-4642-B753-556A5424CAF0}" type="slidenum">
              <a:rPr lang="en-US" smtClean="0"/>
              <a:pPr/>
              <a:t>‹#›</a:t>
            </a:fld>
            <a:endParaRPr lang="en-US"/>
          </a:p>
        </p:txBody>
      </p:sp>
      <p:sp>
        <p:nvSpPr>
          <p:cNvPr id="10" name="Title Placeholder 1">
            <a:extLst>
              <a:ext uri="{FF2B5EF4-FFF2-40B4-BE49-F238E27FC236}">
                <a16:creationId xmlns:a16="http://schemas.microsoft.com/office/drawing/2014/main" id="{04326D73-C90D-8381-8568-ED1E71E12228}"/>
              </a:ext>
            </a:extLst>
          </p:cNvPr>
          <p:cNvSpPr>
            <a:spLocks noGrp="1"/>
          </p:cNvSpPr>
          <p:nvPr>
            <p:ph type="title"/>
          </p:nvPr>
        </p:nvSpPr>
        <p:spPr>
          <a:xfrm>
            <a:off x="838201" y="580153"/>
            <a:ext cx="10515600" cy="480131"/>
          </a:xfrm>
          <a:prstGeom prst="rect">
            <a:avLst/>
          </a:prstGeom>
        </p:spPr>
        <p:txBody>
          <a:bodyPr vert="horz" lIns="0" tIns="45720" rIns="0" bIns="45720" rtlCol="0" anchor="ctr">
            <a:spAutoFit/>
          </a:bodyPr>
          <a:lstStyle/>
          <a:p>
            <a:r>
              <a:rPr lang="en-US"/>
              <a:t>Click to edit Master title style</a:t>
            </a:r>
          </a:p>
        </p:txBody>
      </p:sp>
      <p:sp>
        <p:nvSpPr>
          <p:cNvPr id="14" name="Text Placeholder 3">
            <a:extLst>
              <a:ext uri="{FF2B5EF4-FFF2-40B4-BE49-F238E27FC236}">
                <a16:creationId xmlns:a16="http://schemas.microsoft.com/office/drawing/2014/main" id="{4FD03930-7C2A-9009-5994-33385CF405D2}"/>
              </a:ext>
            </a:extLst>
          </p:cNvPr>
          <p:cNvSpPr>
            <a:spLocks noGrp="1"/>
          </p:cNvSpPr>
          <p:nvPr>
            <p:ph type="body" sz="quarter" idx="13"/>
          </p:nvPr>
        </p:nvSpPr>
        <p:spPr>
          <a:xfrm>
            <a:off x="838201" y="1600200"/>
            <a:ext cx="10515600" cy="1480277"/>
          </a:xfrm>
        </p:spPr>
        <p:txBody>
          <a:bodyPr>
            <a:spAutoFit/>
          </a:bodyPr>
          <a:lstStyle>
            <a:lvl1pPr marL="171450" indent="-171450" fontAlgn="ctr">
              <a:buClr>
                <a:srgbClr val="EC8B1F"/>
              </a:buClr>
              <a:buSzPct val="250000"/>
              <a:buFont typeface="Arial" panose="020B0604020202020204" pitchFamily="34" charset="0"/>
              <a:buChar char="•"/>
              <a:defRPr sz="1200" b="1">
                <a:solidFill>
                  <a:srgbClr val="48484A"/>
                </a:solidFill>
              </a:defRPr>
            </a:lvl1pPr>
            <a:lvl2pPr>
              <a:buClr>
                <a:srgbClr val="EC8B1F"/>
              </a:buClr>
              <a:buSzPct val="125000"/>
              <a:defRPr sz="1200" b="1">
                <a:solidFill>
                  <a:srgbClr val="48484A"/>
                </a:solidFill>
              </a:defRPr>
            </a:lvl2pPr>
            <a:lvl3pPr>
              <a:buClr>
                <a:srgbClr val="EC8B1F"/>
              </a:buClr>
              <a:buSzPct val="125000"/>
              <a:defRPr sz="1200" b="1">
                <a:solidFill>
                  <a:srgbClr val="48484A"/>
                </a:solidFill>
              </a:defRPr>
            </a:lvl3pPr>
            <a:lvl4pPr marL="548640" indent="0">
              <a:buFontTx/>
              <a:buNone/>
              <a:defRPr sz="1200" b="1" i="1">
                <a:solidFill>
                  <a:srgbClr val="48484A"/>
                </a:solidFill>
              </a:defRPr>
            </a:lvl4pPr>
            <a:lvl5pPr>
              <a:buClr>
                <a:srgbClr val="EC8B1F"/>
              </a:buClr>
              <a:buSzPct val="125000"/>
              <a:defRPr sz="1200" b="1">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8999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pt Subtitled Bold Bulle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ABE260-9236-D133-2C5D-B85748B68201}"/>
              </a:ext>
            </a:extLst>
          </p:cNvPr>
          <p:cNvSpPr>
            <a:spLocks noGrp="1"/>
          </p:cNvSpPr>
          <p:nvPr>
            <p:ph type="sldNum" sz="quarter" idx="10"/>
          </p:nvPr>
        </p:nvSpPr>
        <p:spPr/>
        <p:txBody>
          <a:bodyPr/>
          <a:lstStyle/>
          <a:p>
            <a:fld id="{F4510120-A876-4642-B753-556A5424CAF0}" type="slidenum">
              <a:rPr lang="en-US" smtClean="0"/>
              <a:pPr/>
              <a:t>‹#›</a:t>
            </a:fld>
            <a:endParaRPr lang="en-US"/>
          </a:p>
        </p:txBody>
      </p:sp>
      <p:sp>
        <p:nvSpPr>
          <p:cNvPr id="10" name="Title Placeholder 1">
            <a:extLst>
              <a:ext uri="{FF2B5EF4-FFF2-40B4-BE49-F238E27FC236}">
                <a16:creationId xmlns:a16="http://schemas.microsoft.com/office/drawing/2014/main" id="{04326D73-C90D-8381-8568-ED1E71E12228}"/>
              </a:ext>
            </a:extLst>
          </p:cNvPr>
          <p:cNvSpPr>
            <a:spLocks noGrp="1"/>
          </p:cNvSpPr>
          <p:nvPr>
            <p:ph type="title"/>
          </p:nvPr>
        </p:nvSpPr>
        <p:spPr>
          <a:xfrm>
            <a:off x="838201" y="580153"/>
            <a:ext cx="10515600" cy="480131"/>
          </a:xfrm>
          <a:prstGeom prst="rect">
            <a:avLst/>
          </a:prstGeom>
        </p:spPr>
        <p:txBody>
          <a:bodyPr vert="horz" lIns="0" tIns="45720" rIns="0" bIns="45720" rtlCol="0" anchor="ctr">
            <a:spAutoFit/>
          </a:bodyPr>
          <a:lstStyle/>
          <a:p>
            <a:r>
              <a:rPr lang="en-US"/>
              <a:t>Click to edit Master title style</a:t>
            </a:r>
          </a:p>
        </p:txBody>
      </p:sp>
      <p:sp>
        <p:nvSpPr>
          <p:cNvPr id="2" name="Text Placeholder 11">
            <a:extLst>
              <a:ext uri="{FF2B5EF4-FFF2-40B4-BE49-F238E27FC236}">
                <a16:creationId xmlns:a16="http://schemas.microsoft.com/office/drawing/2014/main" id="{AF6DE4A8-CBA7-2C23-C96E-E9B4E3CF4DDF}"/>
              </a:ext>
            </a:extLst>
          </p:cNvPr>
          <p:cNvSpPr>
            <a:spLocks noGrp="1"/>
          </p:cNvSpPr>
          <p:nvPr>
            <p:ph type="body" sz="quarter" idx="12" hasCustomPrompt="1"/>
          </p:nvPr>
        </p:nvSpPr>
        <p:spPr>
          <a:xfrm>
            <a:off x="838200" y="1600200"/>
            <a:ext cx="10515600" cy="338554"/>
          </a:xfrm>
        </p:spPr>
        <p:txBody>
          <a:bodyPr wrap="square">
            <a:spAutoFit/>
          </a:bodyPr>
          <a:lstStyle>
            <a:lvl1pPr marL="0" indent="0">
              <a:lnSpc>
                <a:spcPct val="100000"/>
              </a:lnSpc>
              <a:buFontTx/>
              <a:buNone/>
              <a:defRPr sz="1600" b="1" i="0">
                <a:solidFill>
                  <a:srgbClr val="EC8B1F"/>
                </a:solidFill>
                <a:latin typeface="Arial" panose="020B0604020202020204" pitchFamily="34" charset="0"/>
                <a:cs typeface="Arial" panose="020B0604020202020204" pitchFamily="34" charset="0"/>
              </a:defRPr>
            </a:lvl1pPr>
          </a:lstStyle>
          <a:p>
            <a:pPr lvl="0"/>
            <a:r>
              <a:rPr lang="en-US"/>
              <a:t>Click to edit Subtitle</a:t>
            </a:r>
          </a:p>
        </p:txBody>
      </p:sp>
      <p:sp>
        <p:nvSpPr>
          <p:cNvPr id="4" name="Text Placeholder 3">
            <a:extLst>
              <a:ext uri="{FF2B5EF4-FFF2-40B4-BE49-F238E27FC236}">
                <a16:creationId xmlns:a16="http://schemas.microsoft.com/office/drawing/2014/main" id="{7C815993-257B-ADDB-E1C4-70774D0BAD86}"/>
              </a:ext>
            </a:extLst>
          </p:cNvPr>
          <p:cNvSpPr>
            <a:spLocks noGrp="1"/>
          </p:cNvSpPr>
          <p:nvPr>
            <p:ph type="body" sz="quarter" idx="13"/>
          </p:nvPr>
        </p:nvSpPr>
        <p:spPr>
          <a:xfrm>
            <a:off x="838200" y="2071817"/>
            <a:ext cx="10792883" cy="1480277"/>
          </a:xfrm>
        </p:spPr>
        <p:txBody>
          <a:bodyPr>
            <a:spAutoFit/>
          </a:bodyPr>
          <a:lstStyle>
            <a:lvl1pPr>
              <a:defRPr sz="1200">
                <a:solidFill>
                  <a:srgbClr val="48484A"/>
                </a:solidFill>
              </a:defRPr>
            </a:lvl1pPr>
            <a:lvl2pPr>
              <a:defRPr sz="1200">
                <a:solidFill>
                  <a:srgbClr val="48484A"/>
                </a:solidFill>
              </a:defRPr>
            </a:lvl2pPr>
            <a:lvl3pPr>
              <a:defRPr sz="1200">
                <a:solidFill>
                  <a:srgbClr val="48484A"/>
                </a:solidFill>
              </a:defRPr>
            </a:lvl3pPr>
            <a:lvl4pPr>
              <a:defRPr sz="1200">
                <a:solidFill>
                  <a:srgbClr val="48484A"/>
                </a:solidFill>
              </a:defRPr>
            </a:lvl4pPr>
            <a:lvl5pPr>
              <a:defRPr sz="1200">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36674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pt 2-Column Bold Bulle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ABE260-9236-D133-2C5D-B85748B68201}"/>
              </a:ext>
            </a:extLst>
          </p:cNvPr>
          <p:cNvSpPr>
            <a:spLocks noGrp="1"/>
          </p:cNvSpPr>
          <p:nvPr>
            <p:ph type="sldNum" sz="quarter" idx="10"/>
          </p:nvPr>
        </p:nvSpPr>
        <p:spPr/>
        <p:txBody>
          <a:bodyPr/>
          <a:lstStyle/>
          <a:p>
            <a:fld id="{F4510120-A876-4642-B753-556A5424CAF0}" type="slidenum">
              <a:rPr lang="en-US" smtClean="0"/>
              <a:pPr/>
              <a:t>‹#›</a:t>
            </a:fld>
            <a:endParaRPr lang="en-US"/>
          </a:p>
        </p:txBody>
      </p:sp>
      <p:sp>
        <p:nvSpPr>
          <p:cNvPr id="10" name="Title Placeholder 1">
            <a:extLst>
              <a:ext uri="{FF2B5EF4-FFF2-40B4-BE49-F238E27FC236}">
                <a16:creationId xmlns:a16="http://schemas.microsoft.com/office/drawing/2014/main" id="{04326D73-C90D-8381-8568-ED1E71E12228}"/>
              </a:ext>
            </a:extLst>
          </p:cNvPr>
          <p:cNvSpPr>
            <a:spLocks noGrp="1"/>
          </p:cNvSpPr>
          <p:nvPr>
            <p:ph type="title"/>
          </p:nvPr>
        </p:nvSpPr>
        <p:spPr>
          <a:xfrm>
            <a:off x="838201" y="580153"/>
            <a:ext cx="10515600" cy="480131"/>
          </a:xfrm>
          <a:prstGeom prst="rect">
            <a:avLst/>
          </a:prstGeom>
        </p:spPr>
        <p:txBody>
          <a:bodyPr vert="horz" lIns="0" tIns="45720" rIns="0" bIns="45720" rtlCol="0" anchor="ctr">
            <a:spAutoFit/>
          </a:bodyPr>
          <a:lstStyle/>
          <a:p>
            <a:r>
              <a:rPr lang="en-US"/>
              <a:t>Click to edit Master title style</a:t>
            </a:r>
          </a:p>
        </p:txBody>
      </p:sp>
      <p:sp>
        <p:nvSpPr>
          <p:cNvPr id="5" name="Text Placeholder 11">
            <a:extLst>
              <a:ext uri="{FF2B5EF4-FFF2-40B4-BE49-F238E27FC236}">
                <a16:creationId xmlns:a16="http://schemas.microsoft.com/office/drawing/2014/main" id="{EBB39B8C-F7A7-8AAA-C6C4-553A08CCCBC1}"/>
              </a:ext>
            </a:extLst>
          </p:cNvPr>
          <p:cNvSpPr>
            <a:spLocks noGrp="1"/>
          </p:cNvSpPr>
          <p:nvPr>
            <p:ph type="body" sz="quarter" idx="12" hasCustomPrompt="1"/>
          </p:nvPr>
        </p:nvSpPr>
        <p:spPr>
          <a:xfrm>
            <a:off x="838200" y="1600200"/>
            <a:ext cx="5010665" cy="338554"/>
          </a:xfrm>
        </p:spPr>
        <p:txBody>
          <a:bodyPr wrap="square">
            <a:spAutoFit/>
          </a:bodyPr>
          <a:lstStyle>
            <a:lvl1pPr marL="0" indent="0">
              <a:lnSpc>
                <a:spcPct val="100000"/>
              </a:lnSpc>
              <a:buFontTx/>
              <a:buNone/>
              <a:defRPr sz="1600" b="1" i="0">
                <a:solidFill>
                  <a:srgbClr val="EC8B1F"/>
                </a:solidFill>
                <a:latin typeface="Arial" panose="020B0604020202020204" pitchFamily="34" charset="0"/>
                <a:cs typeface="Arial" panose="020B0604020202020204" pitchFamily="34" charset="0"/>
              </a:defRPr>
            </a:lvl1pPr>
          </a:lstStyle>
          <a:p>
            <a:pPr lvl="0"/>
            <a:r>
              <a:rPr lang="en-US"/>
              <a:t>Click to edit Subtitle</a:t>
            </a:r>
          </a:p>
        </p:txBody>
      </p:sp>
      <p:sp>
        <p:nvSpPr>
          <p:cNvPr id="6" name="Text Placeholder 3">
            <a:extLst>
              <a:ext uri="{FF2B5EF4-FFF2-40B4-BE49-F238E27FC236}">
                <a16:creationId xmlns:a16="http://schemas.microsoft.com/office/drawing/2014/main" id="{4BCFBF2D-60AE-27A6-504C-FC7E0FB01581}"/>
              </a:ext>
            </a:extLst>
          </p:cNvPr>
          <p:cNvSpPr>
            <a:spLocks noGrp="1"/>
          </p:cNvSpPr>
          <p:nvPr>
            <p:ph type="body" sz="quarter" idx="13"/>
          </p:nvPr>
        </p:nvSpPr>
        <p:spPr>
          <a:xfrm>
            <a:off x="838200" y="2071817"/>
            <a:ext cx="5010665" cy="1480277"/>
          </a:xfrm>
        </p:spPr>
        <p:txBody>
          <a:bodyPr>
            <a:spAutoFit/>
          </a:bodyPr>
          <a:lstStyle>
            <a:lvl1pPr marL="182880">
              <a:defRPr sz="1200">
                <a:solidFill>
                  <a:srgbClr val="48484A"/>
                </a:solidFill>
              </a:defRPr>
            </a:lvl1pPr>
            <a:lvl2pPr marL="365760" indent="-182880">
              <a:buFont typeface="System Font Regular"/>
              <a:buChar char="–"/>
              <a:defRPr sz="1200">
                <a:solidFill>
                  <a:srgbClr val="48484A"/>
                </a:solidFill>
              </a:defRPr>
            </a:lvl2pPr>
            <a:lvl3pPr>
              <a:defRPr sz="1200">
                <a:solidFill>
                  <a:srgbClr val="48484A"/>
                </a:solidFill>
              </a:defRPr>
            </a:lvl3pPr>
            <a:lvl4pPr>
              <a:defRPr sz="1200">
                <a:solidFill>
                  <a:srgbClr val="48484A"/>
                </a:solidFill>
              </a:defRPr>
            </a:lvl4pPr>
            <a:lvl5pPr marL="731520" indent="-182880">
              <a:defRPr sz="1200">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1">
            <a:extLst>
              <a:ext uri="{FF2B5EF4-FFF2-40B4-BE49-F238E27FC236}">
                <a16:creationId xmlns:a16="http://schemas.microsoft.com/office/drawing/2014/main" id="{67BF2504-E35D-7378-6079-6946BF34B8DA}"/>
              </a:ext>
            </a:extLst>
          </p:cNvPr>
          <p:cNvSpPr>
            <a:spLocks noGrp="1"/>
          </p:cNvSpPr>
          <p:nvPr>
            <p:ph type="body" sz="quarter" idx="14" hasCustomPrompt="1"/>
          </p:nvPr>
        </p:nvSpPr>
        <p:spPr>
          <a:xfrm>
            <a:off x="6349314" y="1600200"/>
            <a:ext cx="5010665" cy="338554"/>
          </a:xfrm>
        </p:spPr>
        <p:txBody>
          <a:bodyPr wrap="square">
            <a:spAutoFit/>
          </a:bodyPr>
          <a:lstStyle>
            <a:lvl1pPr marL="0" indent="0">
              <a:lnSpc>
                <a:spcPct val="100000"/>
              </a:lnSpc>
              <a:buFontTx/>
              <a:buNone/>
              <a:defRPr sz="1600" b="1" i="0">
                <a:solidFill>
                  <a:srgbClr val="EC8B1F"/>
                </a:solidFill>
                <a:latin typeface="Arial" panose="020B0604020202020204" pitchFamily="34" charset="0"/>
                <a:cs typeface="Arial" panose="020B0604020202020204" pitchFamily="34" charset="0"/>
              </a:defRPr>
            </a:lvl1pPr>
          </a:lstStyle>
          <a:p>
            <a:pPr lvl="0"/>
            <a:r>
              <a:rPr lang="en-US"/>
              <a:t>Click to edit Subtitle</a:t>
            </a:r>
          </a:p>
        </p:txBody>
      </p:sp>
      <p:sp>
        <p:nvSpPr>
          <p:cNvPr id="9" name="Text Placeholder 3">
            <a:extLst>
              <a:ext uri="{FF2B5EF4-FFF2-40B4-BE49-F238E27FC236}">
                <a16:creationId xmlns:a16="http://schemas.microsoft.com/office/drawing/2014/main" id="{AE2B4A14-3BDA-F5BC-D838-81FCC54A9984}"/>
              </a:ext>
            </a:extLst>
          </p:cNvPr>
          <p:cNvSpPr>
            <a:spLocks noGrp="1"/>
          </p:cNvSpPr>
          <p:nvPr>
            <p:ph type="body" sz="quarter" idx="15"/>
          </p:nvPr>
        </p:nvSpPr>
        <p:spPr>
          <a:xfrm>
            <a:off x="6349314" y="2071817"/>
            <a:ext cx="5010665" cy="1480277"/>
          </a:xfrm>
        </p:spPr>
        <p:txBody>
          <a:bodyPr>
            <a:spAutoFit/>
          </a:bodyPr>
          <a:lstStyle>
            <a:lvl1pPr marL="182880">
              <a:defRPr sz="1200">
                <a:solidFill>
                  <a:srgbClr val="48484A"/>
                </a:solidFill>
              </a:defRPr>
            </a:lvl1pPr>
            <a:lvl2pPr>
              <a:defRPr sz="1200">
                <a:solidFill>
                  <a:srgbClr val="48484A"/>
                </a:solidFill>
              </a:defRPr>
            </a:lvl2pPr>
            <a:lvl3pPr>
              <a:defRPr sz="1200">
                <a:solidFill>
                  <a:srgbClr val="48484A"/>
                </a:solidFill>
              </a:defRPr>
            </a:lvl3pPr>
            <a:lvl4pPr>
              <a:defRPr sz="1200">
                <a:solidFill>
                  <a:srgbClr val="48484A"/>
                </a:solidFill>
              </a:defRPr>
            </a:lvl4pPr>
            <a:lvl5pPr>
              <a:defRPr sz="1200">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8355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pt 3-Column Bold Bulle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ABE260-9236-D133-2C5D-B85748B68201}"/>
              </a:ext>
            </a:extLst>
          </p:cNvPr>
          <p:cNvSpPr>
            <a:spLocks noGrp="1"/>
          </p:cNvSpPr>
          <p:nvPr>
            <p:ph type="sldNum" sz="quarter" idx="10"/>
          </p:nvPr>
        </p:nvSpPr>
        <p:spPr/>
        <p:txBody>
          <a:bodyPr/>
          <a:lstStyle/>
          <a:p>
            <a:fld id="{F4510120-A876-4642-B753-556A5424CAF0}" type="slidenum">
              <a:rPr lang="en-US" smtClean="0"/>
              <a:pPr/>
              <a:t>‹#›</a:t>
            </a:fld>
            <a:endParaRPr lang="en-US"/>
          </a:p>
        </p:txBody>
      </p:sp>
      <p:sp>
        <p:nvSpPr>
          <p:cNvPr id="10" name="Title Placeholder 1">
            <a:extLst>
              <a:ext uri="{FF2B5EF4-FFF2-40B4-BE49-F238E27FC236}">
                <a16:creationId xmlns:a16="http://schemas.microsoft.com/office/drawing/2014/main" id="{04326D73-C90D-8381-8568-ED1E71E12228}"/>
              </a:ext>
            </a:extLst>
          </p:cNvPr>
          <p:cNvSpPr>
            <a:spLocks noGrp="1"/>
          </p:cNvSpPr>
          <p:nvPr>
            <p:ph type="title"/>
          </p:nvPr>
        </p:nvSpPr>
        <p:spPr>
          <a:xfrm>
            <a:off x="838201" y="580153"/>
            <a:ext cx="10515600" cy="480131"/>
          </a:xfrm>
          <a:prstGeom prst="rect">
            <a:avLst/>
          </a:prstGeom>
        </p:spPr>
        <p:txBody>
          <a:bodyPr vert="horz" lIns="0" tIns="45720" rIns="0" bIns="45720" rtlCol="0" anchor="ctr">
            <a:spAutoFit/>
          </a:bodyPr>
          <a:lstStyle/>
          <a:p>
            <a:r>
              <a:rPr lang="en-US"/>
              <a:t>Click to edit Master title style</a:t>
            </a:r>
          </a:p>
        </p:txBody>
      </p:sp>
      <p:sp>
        <p:nvSpPr>
          <p:cNvPr id="19" name="Text Placeholder 11">
            <a:extLst>
              <a:ext uri="{FF2B5EF4-FFF2-40B4-BE49-F238E27FC236}">
                <a16:creationId xmlns:a16="http://schemas.microsoft.com/office/drawing/2014/main" id="{2D266CA9-5690-8043-4F89-8752250B529D}"/>
              </a:ext>
            </a:extLst>
          </p:cNvPr>
          <p:cNvSpPr>
            <a:spLocks noGrp="1"/>
          </p:cNvSpPr>
          <p:nvPr>
            <p:ph type="body" sz="quarter" idx="12" hasCustomPrompt="1"/>
          </p:nvPr>
        </p:nvSpPr>
        <p:spPr>
          <a:xfrm>
            <a:off x="838201" y="1600200"/>
            <a:ext cx="3305432" cy="338554"/>
          </a:xfrm>
        </p:spPr>
        <p:txBody>
          <a:bodyPr wrap="square">
            <a:spAutoFit/>
          </a:bodyPr>
          <a:lstStyle>
            <a:lvl1pPr marL="0" indent="0">
              <a:lnSpc>
                <a:spcPct val="100000"/>
              </a:lnSpc>
              <a:buFontTx/>
              <a:buNone/>
              <a:defRPr sz="1600" b="1" i="0">
                <a:solidFill>
                  <a:srgbClr val="EC8B1F"/>
                </a:solidFill>
                <a:latin typeface="Arial" panose="020B0604020202020204" pitchFamily="34" charset="0"/>
                <a:cs typeface="Arial" panose="020B0604020202020204" pitchFamily="34" charset="0"/>
              </a:defRPr>
            </a:lvl1pPr>
          </a:lstStyle>
          <a:p>
            <a:pPr lvl="0"/>
            <a:r>
              <a:rPr lang="en-US"/>
              <a:t>Click to edit Subtitle</a:t>
            </a:r>
          </a:p>
        </p:txBody>
      </p:sp>
      <p:sp>
        <p:nvSpPr>
          <p:cNvPr id="20" name="Text Placeholder 3">
            <a:extLst>
              <a:ext uri="{FF2B5EF4-FFF2-40B4-BE49-F238E27FC236}">
                <a16:creationId xmlns:a16="http://schemas.microsoft.com/office/drawing/2014/main" id="{B7F9302E-BEEA-A043-6F4C-7A575B6FB367}"/>
              </a:ext>
            </a:extLst>
          </p:cNvPr>
          <p:cNvSpPr>
            <a:spLocks noGrp="1"/>
          </p:cNvSpPr>
          <p:nvPr>
            <p:ph type="body" sz="quarter" idx="21"/>
          </p:nvPr>
        </p:nvSpPr>
        <p:spPr>
          <a:xfrm>
            <a:off x="838201" y="2071817"/>
            <a:ext cx="3305432" cy="1480277"/>
          </a:xfrm>
        </p:spPr>
        <p:txBody>
          <a:bodyPr>
            <a:spAutoFit/>
          </a:bodyPr>
          <a:lstStyle>
            <a:lvl1pPr>
              <a:defRPr sz="1200">
                <a:solidFill>
                  <a:srgbClr val="48484A"/>
                </a:solidFill>
              </a:defRPr>
            </a:lvl1pPr>
            <a:lvl2pPr>
              <a:defRPr sz="1200">
                <a:solidFill>
                  <a:srgbClr val="48484A"/>
                </a:solidFill>
              </a:defRPr>
            </a:lvl2pPr>
            <a:lvl3pPr>
              <a:defRPr sz="1200">
                <a:solidFill>
                  <a:srgbClr val="48484A"/>
                </a:solidFill>
              </a:defRPr>
            </a:lvl3pPr>
            <a:lvl4pPr>
              <a:defRPr sz="1200">
                <a:solidFill>
                  <a:srgbClr val="48484A"/>
                </a:solidFill>
              </a:defRPr>
            </a:lvl4pPr>
            <a:lvl5pPr>
              <a:defRPr sz="1200">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D9BCD840-4DCF-64C0-9819-ED77A4959B93}"/>
              </a:ext>
            </a:extLst>
          </p:cNvPr>
          <p:cNvSpPr>
            <a:spLocks noGrp="1"/>
          </p:cNvSpPr>
          <p:nvPr>
            <p:ph type="body" sz="quarter" idx="22" hasCustomPrompt="1"/>
          </p:nvPr>
        </p:nvSpPr>
        <p:spPr>
          <a:xfrm>
            <a:off x="4444314" y="1600200"/>
            <a:ext cx="3305432" cy="338554"/>
          </a:xfrm>
        </p:spPr>
        <p:txBody>
          <a:bodyPr wrap="square">
            <a:spAutoFit/>
          </a:bodyPr>
          <a:lstStyle>
            <a:lvl1pPr marL="0" indent="0">
              <a:lnSpc>
                <a:spcPct val="100000"/>
              </a:lnSpc>
              <a:buFontTx/>
              <a:buNone/>
              <a:defRPr sz="1600" b="1" i="0">
                <a:solidFill>
                  <a:srgbClr val="EC8B1F"/>
                </a:solidFill>
                <a:latin typeface="Arial" panose="020B0604020202020204" pitchFamily="34" charset="0"/>
                <a:cs typeface="Arial" panose="020B0604020202020204" pitchFamily="34" charset="0"/>
              </a:defRPr>
            </a:lvl1pPr>
          </a:lstStyle>
          <a:p>
            <a:pPr lvl="0"/>
            <a:r>
              <a:rPr lang="en-US"/>
              <a:t>Click to edit Subtitle</a:t>
            </a:r>
          </a:p>
        </p:txBody>
      </p:sp>
      <p:sp>
        <p:nvSpPr>
          <p:cNvPr id="22" name="Text Placeholder 3">
            <a:extLst>
              <a:ext uri="{FF2B5EF4-FFF2-40B4-BE49-F238E27FC236}">
                <a16:creationId xmlns:a16="http://schemas.microsoft.com/office/drawing/2014/main" id="{50D38169-CA48-C159-F11A-EE6F243C88BC}"/>
              </a:ext>
            </a:extLst>
          </p:cNvPr>
          <p:cNvSpPr>
            <a:spLocks noGrp="1"/>
          </p:cNvSpPr>
          <p:nvPr>
            <p:ph type="body" sz="quarter" idx="23"/>
          </p:nvPr>
        </p:nvSpPr>
        <p:spPr>
          <a:xfrm>
            <a:off x="4444314" y="2071817"/>
            <a:ext cx="3305432" cy="1480277"/>
          </a:xfrm>
        </p:spPr>
        <p:txBody>
          <a:bodyPr>
            <a:spAutoFit/>
          </a:bodyPr>
          <a:lstStyle>
            <a:lvl1pPr>
              <a:defRPr sz="1200">
                <a:solidFill>
                  <a:srgbClr val="48484A"/>
                </a:solidFill>
              </a:defRPr>
            </a:lvl1pPr>
            <a:lvl2pPr>
              <a:defRPr sz="1200">
                <a:solidFill>
                  <a:srgbClr val="48484A"/>
                </a:solidFill>
              </a:defRPr>
            </a:lvl2pPr>
            <a:lvl3pPr>
              <a:defRPr sz="1200">
                <a:solidFill>
                  <a:srgbClr val="48484A"/>
                </a:solidFill>
              </a:defRPr>
            </a:lvl3pPr>
            <a:lvl4pPr>
              <a:defRPr sz="1200">
                <a:solidFill>
                  <a:srgbClr val="48484A"/>
                </a:solidFill>
              </a:defRPr>
            </a:lvl4pPr>
            <a:lvl5pPr>
              <a:defRPr sz="1200">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C15ECCDE-F430-41CA-75D0-3EDE0C96365F}"/>
              </a:ext>
            </a:extLst>
          </p:cNvPr>
          <p:cNvSpPr>
            <a:spLocks noGrp="1"/>
          </p:cNvSpPr>
          <p:nvPr>
            <p:ph type="body" sz="quarter" idx="24" hasCustomPrompt="1"/>
          </p:nvPr>
        </p:nvSpPr>
        <p:spPr>
          <a:xfrm>
            <a:off x="8050428" y="1600200"/>
            <a:ext cx="3305432" cy="338554"/>
          </a:xfrm>
        </p:spPr>
        <p:txBody>
          <a:bodyPr wrap="square">
            <a:spAutoFit/>
          </a:bodyPr>
          <a:lstStyle>
            <a:lvl1pPr marL="0" indent="0">
              <a:lnSpc>
                <a:spcPct val="100000"/>
              </a:lnSpc>
              <a:buFontTx/>
              <a:buNone/>
              <a:defRPr sz="1600" b="1" i="0">
                <a:solidFill>
                  <a:srgbClr val="EC8B1F"/>
                </a:solidFill>
                <a:latin typeface="Arial" panose="020B0604020202020204" pitchFamily="34" charset="0"/>
                <a:cs typeface="Arial" panose="020B0604020202020204" pitchFamily="34" charset="0"/>
              </a:defRPr>
            </a:lvl1pPr>
          </a:lstStyle>
          <a:p>
            <a:pPr lvl="0"/>
            <a:r>
              <a:rPr lang="en-US"/>
              <a:t>Click to edit Subtitle</a:t>
            </a:r>
          </a:p>
        </p:txBody>
      </p:sp>
      <p:sp>
        <p:nvSpPr>
          <p:cNvPr id="24" name="Text Placeholder 3">
            <a:extLst>
              <a:ext uri="{FF2B5EF4-FFF2-40B4-BE49-F238E27FC236}">
                <a16:creationId xmlns:a16="http://schemas.microsoft.com/office/drawing/2014/main" id="{917693F9-CC60-88A6-22DF-0A231A98EB82}"/>
              </a:ext>
            </a:extLst>
          </p:cNvPr>
          <p:cNvSpPr>
            <a:spLocks noGrp="1"/>
          </p:cNvSpPr>
          <p:nvPr>
            <p:ph type="body" sz="quarter" idx="25"/>
          </p:nvPr>
        </p:nvSpPr>
        <p:spPr>
          <a:xfrm>
            <a:off x="8050428" y="2071817"/>
            <a:ext cx="3305432" cy="1480277"/>
          </a:xfrm>
        </p:spPr>
        <p:txBody>
          <a:bodyPr>
            <a:spAutoFit/>
          </a:bodyPr>
          <a:lstStyle>
            <a:lvl1pPr>
              <a:defRPr sz="1200">
                <a:solidFill>
                  <a:srgbClr val="48484A"/>
                </a:solidFill>
              </a:defRPr>
            </a:lvl1pPr>
            <a:lvl2pPr>
              <a:defRPr sz="1200">
                <a:solidFill>
                  <a:srgbClr val="48484A"/>
                </a:solidFill>
              </a:defRPr>
            </a:lvl2pPr>
            <a:lvl3pPr>
              <a:defRPr sz="1200">
                <a:solidFill>
                  <a:srgbClr val="48484A"/>
                </a:solidFill>
              </a:defRPr>
            </a:lvl3pPr>
            <a:lvl4pPr>
              <a:defRPr sz="1200">
                <a:solidFill>
                  <a:srgbClr val="48484A"/>
                </a:solidFill>
              </a:defRPr>
            </a:lvl4pPr>
            <a:lvl5pPr>
              <a:defRPr sz="1200">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01908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pt Bold Bulle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ABE260-9236-D133-2C5D-B85748B68201}"/>
              </a:ext>
            </a:extLst>
          </p:cNvPr>
          <p:cNvSpPr>
            <a:spLocks noGrp="1"/>
          </p:cNvSpPr>
          <p:nvPr>
            <p:ph type="sldNum" sz="quarter" idx="10"/>
          </p:nvPr>
        </p:nvSpPr>
        <p:spPr/>
        <p:txBody>
          <a:bodyPr/>
          <a:lstStyle/>
          <a:p>
            <a:fld id="{F4510120-A876-4642-B753-556A5424CAF0}" type="slidenum">
              <a:rPr lang="en-US" smtClean="0"/>
              <a:pPr/>
              <a:t>‹#›</a:t>
            </a:fld>
            <a:endParaRPr lang="en-US"/>
          </a:p>
        </p:txBody>
      </p:sp>
      <p:sp>
        <p:nvSpPr>
          <p:cNvPr id="10" name="Title Placeholder 1">
            <a:extLst>
              <a:ext uri="{FF2B5EF4-FFF2-40B4-BE49-F238E27FC236}">
                <a16:creationId xmlns:a16="http://schemas.microsoft.com/office/drawing/2014/main" id="{04326D73-C90D-8381-8568-ED1E71E12228}"/>
              </a:ext>
            </a:extLst>
          </p:cNvPr>
          <p:cNvSpPr>
            <a:spLocks noGrp="1"/>
          </p:cNvSpPr>
          <p:nvPr>
            <p:ph type="title"/>
          </p:nvPr>
        </p:nvSpPr>
        <p:spPr>
          <a:xfrm>
            <a:off x="838201" y="580153"/>
            <a:ext cx="10515600" cy="480131"/>
          </a:xfrm>
          <a:prstGeom prst="rect">
            <a:avLst/>
          </a:prstGeom>
        </p:spPr>
        <p:txBody>
          <a:bodyPr vert="horz" lIns="0" tIns="45720" rIns="0" bIns="45720" rtlCol="0" anchor="ctr">
            <a:spAutoFit/>
          </a:bodyPr>
          <a:lstStyle/>
          <a:p>
            <a:r>
              <a:rPr lang="en-US"/>
              <a:t>Click to edit Master title style</a:t>
            </a:r>
          </a:p>
        </p:txBody>
      </p:sp>
      <p:sp>
        <p:nvSpPr>
          <p:cNvPr id="14" name="Text Placeholder 3">
            <a:extLst>
              <a:ext uri="{FF2B5EF4-FFF2-40B4-BE49-F238E27FC236}">
                <a16:creationId xmlns:a16="http://schemas.microsoft.com/office/drawing/2014/main" id="{4FD03930-7C2A-9009-5994-33385CF405D2}"/>
              </a:ext>
            </a:extLst>
          </p:cNvPr>
          <p:cNvSpPr>
            <a:spLocks noGrp="1"/>
          </p:cNvSpPr>
          <p:nvPr>
            <p:ph type="body" sz="quarter" idx="13"/>
          </p:nvPr>
        </p:nvSpPr>
        <p:spPr>
          <a:xfrm>
            <a:off x="838201" y="1600200"/>
            <a:ext cx="10515600" cy="1848711"/>
          </a:xfrm>
        </p:spPr>
        <p:txBody>
          <a:bodyPr>
            <a:spAutoFit/>
          </a:bodyPr>
          <a:lstStyle>
            <a:lvl1pPr marL="274320" indent="-274320" fontAlgn="ctr">
              <a:lnSpc>
                <a:spcPct val="110000"/>
              </a:lnSpc>
              <a:buClr>
                <a:srgbClr val="EC8B1F"/>
              </a:buClr>
              <a:buSzPct val="250000"/>
              <a:buFont typeface="Arial" panose="020B0604020202020204" pitchFamily="34" charset="0"/>
              <a:buChar char="•"/>
              <a:defRPr sz="1800" b="1">
                <a:solidFill>
                  <a:srgbClr val="48484A"/>
                </a:solidFill>
              </a:defRPr>
            </a:lvl1pPr>
            <a:lvl2pPr marL="548640" indent="-274320">
              <a:lnSpc>
                <a:spcPct val="110000"/>
              </a:lnSpc>
              <a:buClr>
                <a:srgbClr val="EC8B1F"/>
              </a:buClr>
              <a:buSzPct val="125000"/>
              <a:defRPr sz="1800" b="1">
                <a:solidFill>
                  <a:srgbClr val="48484A"/>
                </a:solidFill>
              </a:defRPr>
            </a:lvl2pPr>
            <a:lvl3pPr marL="822960" indent="-274320">
              <a:lnSpc>
                <a:spcPct val="110000"/>
              </a:lnSpc>
              <a:buClr>
                <a:srgbClr val="EC8B1F"/>
              </a:buClr>
              <a:buSzPct val="125000"/>
              <a:defRPr sz="1800" b="1">
                <a:solidFill>
                  <a:srgbClr val="48484A"/>
                </a:solidFill>
              </a:defRPr>
            </a:lvl3pPr>
            <a:lvl4pPr marL="822960" indent="0">
              <a:lnSpc>
                <a:spcPct val="110000"/>
              </a:lnSpc>
              <a:buFontTx/>
              <a:buNone/>
              <a:defRPr sz="1800" b="1" i="1">
                <a:solidFill>
                  <a:srgbClr val="48484A"/>
                </a:solidFill>
              </a:defRPr>
            </a:lvl4pPr>
            <a:lvl5pPr marL="1097280" indent="-274320">
              <a:lnSpc>
                <a:spcPct val="110000"/>
              </a:lnSpc>
              <a:buClr>
                <a:srgbClr val="EC8B1F"/>
              </a:buClr>
              <a:buSzPct val="125000"/>
              <a:defRPr sz="1800" b="1">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63413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pt Bold 2-Column Bulle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ABE260-9236-D133-2C5D-B85748B68201}"/>
              </a:ext>
            </a:extLst>
          </p:cNvPr>
          <p:cNvSpPr>
            <a:spLocks noGrp="1"/>
          </p:cNvSpPr>
          <p:nvPr>
            <p:ph type="sldNum" sz="quarter" idx="10"/>
          </p:nvPr>
        </p:nvSpPr>
        <p:spPr/>
        <p:txBody>
          <a:bodyPr/>
          <a:lstStyle/>
          <a:p>
            <a:fld id="{F4510120-A876-4642-B753-556A5424CAF0}" type="slidenum">
              <a:rPr lang="en-US" smtClean="0"/>
              <a:pPr/>
              <a:t>‹#›</a:t>
            </a:fld>
            <a:endParaRPr lang="en-US"/>
          </a:p>
        </p:txBody>
      </p:sp>
      <p:sp>
        <p:nvSpPr>
          <p:cNvPr id="10" name="Title Placeholder 1">
            <a:extLst>
              <a:ext uri="{FF2B5EF4-FFF2-40B4-BE49-F238E27FC236}">
                <a16:creationId xmlns:a16="http://schemas.microsoft.com/office/drawing/2014/main" id="{04326D73-C90D-8381-8568-ED1E71E12228}"/>
              </a:ext>
            </a:extLst>
          </p:cNvPr>
          <p:cNvSpPr>
            <a:spLocks noGrp="1"/>
          </p:cNvSpPr>
          <p:nvPr>
            <p:ph type="title"/>
          </p:nvPr>
        </p:nvSpPr>
        <p:spPr>
          <a:xfrm>
            <a:off x="838201" y="580153"/>
            <a:ext cx="10515600" cy="480131"/>
          </a:xfrm>
          <a:prstGeom prst="rect">
            <a:avLst/>
          </a:prstGeom>
        </p:spPr>
        <p:txBody>
          <a:bodyPr vert="horz" lIns="0" tIns="45720" rIns="0" bIns="45720" rtlCol="0" anchor="ctr">
            <a:spAutoFit/>
          </a:bodyPr>
          <a:lstStyle/>
          <a:p>
            <a:r>
              <a:rPr lang="en-US"/>
              <a:t>Click to edit Master title style</a:t>
            </a:r>
          </a:p>
        </p:txBody>
      </p:sp>
      <p:sp>
        <p:nvSpPr>
          <p:cNvPr id="14" name="Text Placeholder 3">
            <a:extLst>
              <a:ext uri="{FF2B5EF4-FFF2-40B4-BE49-F238E27FC236}">
                <a16:creationId xmlns:a16="http://schemas.microsoft.com/office/drawing/2014/main" id="{4FD03930-7C2A-9009-5994-33385CF405D2}"/>
              </a:ext>
            </a:extLst>
          </p:cNvPr>
          <p:cNvSpPr>
            <a:spLocks noGrp="1"/>
          </p:cNvSpPr>
          <p:nvPr>
            <p:ph type="body" sz="quarter" idx="13"/>
          </p:nvPr>
        </p:nvSpPr>
        <p:spPr>
          <a:xfrm>
            <a:off x="6324600" y="2070101"/>
            <a:ext cx="5029200" cy="1848711"/>
          </a:xfrm>
        </p:spPr>
        <p:txBody>
          <a:bodyPr>
            <a:spAutoFit/>
          </a:bodyPr>
          <a:lstStyle>
            <a:lvl1pPr marL="274320" indent="-274320" fontAlgn="ctr">
              <a:lnSpc>
                <a:spcPct val="110000"/>
              </a:lnSpc>
              <a:buClr>
                <a:srgbClr val="EC8B1F"/>
              </a:buClr>
              <a:buSzPct val="250000"/>
              <a:buFont typeface="Arial" panose="020B0604020202020204" pitchFamily="34" charset="0"/>
              <a:buChar char="•"/>
              <a:defRPr sz="1800" b="1">
                <a:solidFill>
                  <a:srgbClr val="48484A"/>
                </a:solidFill>
              </a:defRPr>
            </a:lvl1pPr>
            <a:lvl2pPr marL="548640" indent="-274320">
              <a:lnSpc>
                <a:spcPct val="110000"/>
              </a:lnSpc>
              <a:buClr>
                <a:srgbClr val="EC8B1F"/>
              </a:buClr>
              <a:buSzPct val="125000"/>
              <a:defRPr sz="1800" b="1">
                <a:solidFill>
                  <a:srgbClr val="48484A"/>
                </a:solidFill>
              </a:defRPr>
            </a:lvl2pPr>
            <a:lvl3pPr marL="822960" indent="-274320">
              <a:lnSpc>
                <a:spcPct val="110000"/>
              </a:lnSpc>
              <a:buClr>
                <a:srgbClr val="EC8B1F"/>
              </a:buClr>
              <a:buSzPct val="125000"/>
              <a:defRPr sz="1800" b="1">
                <a:solidFill>
                  <a:srgbClr val="48484A"/>
                </a:solidFill>
              </a:defRPr>
            </a:lvl3pPr>
            <a:lvl4pPr marL="822960" indent="0">
              <a:lnSpc>
                <a:spcPct val="110000"/>
              </a:lnSpc>
              <a:buFontTx/>
              <a:buNone/>
              <a:defRPr sz="1800" b="1" i="1">
                <a:solidFill>
                  <a:srgbClr val="48484A"/>
                </a:solidFill>
              </a:defRPr>
            </a:lvl4pPr>
            <a:lvl5pPr marL="1097280" indent="-274320">
              <a:lnSpc>
                <a:spcPct val="110000"/>
              </a:lnSpc>
              <a:buClr>
                <a:srgbClr val="EC8B1F"/>
              </a:buClr>
              <a:buSzPct val="125000"/>
              <a:defRPr sz="1800" b="1">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E58D948F-A7EC-24E1-5C2D-9298A4DFF603}"/>
              </a:ext>
            </a:extLst>
          </p:cNvPr>
          <p:cNvSpPr>
            <a:spLocks noGrp="1"/>
          </p:cNvSpPr>
          <p:nvPr>
            <p:ph type="body" sz="quarter" idx="14"/>
          </p:nvPr>
        </p:nvSpPr>
        <p:spPr>
          <a:xfrm>
            <a:off x="838200" y="2070101"/>
            <a:ext cx="5143501" cy="1848711"/>
          </a:xfrm>
        </p:spPr>
        <p:txBody>
          <a:bodyPr>
            <a:spAutoFit/>
          </a:bodyPr>
          <a:lstStyle>
            <a:lvl1pPr marL="274320" indent="-274320" fontAlgn="ctr">
              <a:lnSpc>
                <a:spcPct val="110000"/>
              </a:lnSpc>
              <a:buClr>
                <a:srgbClr val="EC8B1F"/>
              </a:buClr>
              <a:buSzPct val="250000"/>
              <a:buFont typeface="Arial" panose="020B0604020202020204" pitchFamily="34" charset="0"/>
              <a:buChar char="•"/>
              <a:defRPr sz="1800" b="1">
                <a:solidFill>
                  <a:srgbClr val="48484A"/>
                </a:solidFill>
              </a:defRPr>
            </a:lvl1pPr>
            <a:lvl2pPr marL="548640" indent="-274320">
              <a:lnSpc>
                <a:spcPct val="110000"/>
              </a:lnSpc>
              <a:buClr>
                <a:srgbClr val="EC8B1F"/>
              </a:buClr>
              <a:buSzPct val="125000"/>
              <a:defRPr sz="1800" b="1">
                <a:solidFill>
                  <a:srgbClr val="48484A"/>
                </a:solidFill>
              </a:defRPr>
            </a:lvl2pPr>
            <a:lvl3pPr marL="822960" indent="-274320">
              <a:lnSpc>
                <a:spcPct val="110000"/>
              </a:lnSpc>
              <a:buClr>
                <a:srgbClr val="EC8B1F"/>
              </a:buClr>
              <a:buSzPct val="125000"/>
              <a:defRPr sz="1800" b="1">
                <a:solidFill>
                  <a:srgbClr val="48484A"/>
                </a:solidFill>
              </a:defRPr>
            </a:lvl3pPr>
            <a:lvl4pPr marL="822960" indent="0">
              <a:lnSpc>
                <a:spcPct val="110000"/>
              </a:lnSpc>
              <a:buFontTx/>
              <a:buNone/>
              <a:defRPr sz="1800" b="1" i="1">
                <a:solidFill>
                  <a:srgbClr val="48484A"/>
                </a:solidFill>
              </a:defRPr>
            </a:lvl4pPr>
            <a:lvl5pPr marL="1097280" indent="-274320">
              <a:lnSpc>
                <a:spcPct val="110000"/>
              </a:lnSpc>
              <a:buClr>
                <a:srgbClr val="EC8B1F"/>
              </a:buClr>
              <a:buSzPct val="125000"/>
              <a:defRPr sz="1800" b="1">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1">
            <a:extLst>
              <a:ext uri="{FF2B5EF4-FFF2-40B4-BE49-F238E27FC236}">
                <a16:creationId xmlns:a16="http://schemas.microsoft.com/office/drawing/2014/main" id="{84F13C13-E0D0-30AC-47E0-EA7671E50238}"/>
              </a:ext>
            </a:extLst>
          </p:cNvPr>
          <p:cNvSpPr>
            <a:spLocks noGrp="1"/>
          </p:cNvSpPr>
          <p:nvPr>
            <p:ph type="body" sz="quarter" idx="12" hasCustomPrompt="1"/>
          </p:nvPr>
        </p:nvSpPr>
        <p:spPr>
          <a:xfrm>
            <a:off x="838200" y="1600200"/>
            <a:ext cx="5010665" cy="400110"/>
          </a:xfrm>
        </p:spPr>
        <p:txBody>
          <a:bodyPr wrap="square">
            <a:spAutoFit/>
          </a:bodyPr>
          <a:lstStyle>
            <a:lvl1pPr marL="0" indent="0">
              <a:lnSpc>
                <a:spcPct val="100000"/>
              </a:lnSpc>
              <a:buFontTx/>
              <a:buNone/>
              <a:defRPr sz="2000" b="1" i="0">
                <a:solidFill>
                  <a:srgbClr val="EC8B1F"/>
                </a:solidFill>
                <a:latin typeface="Arial" panose="020B0604020202020204" pitchFamily="34" charset="0"/>
                <a:cs typeface="Arial" panose="020B0604020202020204" pitchFamily="34" charset="0"/>
              </a:defRPr>
            </a:lvl1pPr>
          </a:lstStyle>
          <a:p>
            <a:pPr lvl="0"/>
            <a:r>
              <a:rPr lang="en-US"/>
              <a:t>Click to edit Subtitle</a:t>
            </a:r>
          </a:p>
        </p:txBody>
      </p:sp>
      <p:sp>
        <p:nvSpPr>
          <p:cNvPr id="5" name="Text Placeholder 11">
            <a:extLst>
              <a:ext uri="{FF2B5EF4-FFF2-40B4-BE49-F238E27FC236}">
                <a16:creationId xmlns:a16="http://schemas.microsoft.com/office/drawing/2014/main" id="{9FDDAF00-A7F1-1076-B53B-0900817CABA7}"/>
              </a:ext>
            </a:extLst>
          </p:cNvPr>
          <p:cNvSpPr>
            <a:spLocks noGrp="1"/>
          </p:cNvSpPr>
          <p:nvPr>
            <p:ph type="body" sz="quarter" idx="15" hasCustomPrompt="1"/>
          </p:nvPr>
        </p:nvSpPr>
        <p:spPr>
          <a:xfrm>
            <a:off x="6349314" y="1600200"/>
            <a:ext cx="5010665" cy="400110"/>
          </a:xfrm>
        </p:spPr>
        <p:txBody>
          <a:bodyPr wrap="square">
            <a:spAutoFit/>
          </a:bodyPr>
          <a:lstStyle>
            <a:lvl1pPr marL="0" indent="0">
              <a:lnSpc>
                <a:spcPct val="100000"/>
              </a:lnSpc>
              <a:buFontTx/>
              <a:buNone/>
              <a:defRPr sz="2000" b="1" i="0">
                <a:solidFill>
                  <a:srgbClr val="EC8B1F"/>
                </a:solidFill>
                <a:latin typeface="Arial" panose="020B0604020202020204" pitchFamily="34" charset="0"/>
                <a:cs typeface="Arial" panose="020B0604020202020204" pitchFamily="34" charset="0"/>
              </a:defRPr>
            </a:lvl1pPr>
          </a:lstStyle>
          <a:p>
            <a:pPr lvl="0"/>
            <a:r>
              <a:rPr lang="en-US"/>
              <a:t>Click to edit Subtitle</a:t>
            </a:r>
          </a:p>
        </p:txBody>
      </p:sp>
    </p:spTree>
    <p:extLst>
      <p:ext uri="{BB962C8B-B14F-4D97-AF65-F5344CB8AC3E}">
        <p14:creationId xmlns:p14="http://schemas.microsoft.com/office/powerpoint/2010/main" val="14113124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pt Subtitled Bulle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ABE260-9236-D133-2C5D-B85748B68201}"/>
              </a:ext>
            </a:extLst>
          </p:cNvPr>
          <p:cNvSpPr>
            <a:spLocks noGrp="1"/>
          </p:cNvSpPr>
          <p:nvPr>
            <p:ph type="sldNum" sz="quarter" idx="10"/>
          </p:nvPr>
        </p:nvSpPr>
        <p:spPr/>
        <p:txBody>
          <a:bodyPr/>
          <a:lstStyle/>
          <a:p>
            <a:fld id="{F4510120-A876-4642-B753-556A5424CAF0}" type="slidenum">
              <a:rPr lang="en-US" smtClean="0"/>
              <a:pPr/>
              <a:t>‹#›</a:t>
            </a:fld>
            <a:endParaRPr lang="en-US"/>
          </a:p>
        </p:txBody>
      </p:sp>
      <p:sp>
        <p:nvSpPr>
          <p:cNvPr id="10" name="Title Placeholder 1">
            <a:extLst>
              <a:ext uri="{FF2B5EF4-FFF2-40B4-BE49-F238E27FC236}">
                <a16:creationId xmlns:a16="http://schemas.microsoft.com/office/drawing/2014/main" id="{04326D73-C90D-8381-8568-ED1E71E12228}"/>
              </a:ext>
            </a:extLst>
          </p:cNvPr>
          <p:cNvSpPr>
            <a:spLocks noGrp="1"/>
          </p:cNvSpPr>
          <p:nvPr>
            <p:ph type="title"/>
          </p:nvPr>
        </p:nvSpPr>
        <p:spPr>
          <a:xfrm>
            <a:off x="838201" y="580153"/>
            <a:ext cx="10515600" cy="480131"/>
          </a:xfrm>
          <a:prstGeom prst="rect">
            <a:avLst/>
          </a:prstGeom>
        </p:spPr>
        <p:txBody>
          <a:bodyPr vert="horz" lIns="0" tIns="45720" rIns="0" bIns="45720" rtlCol="0" anchor="ctr">
            <a:spAutoFit/>
          </a:bodyPr>
          <a:lstStyle/>
          <a:p>
            <a:r>
              <a:rPr lang="en-US"/>
              <a:t>Click to edit Master title style</a:t>
            </a:r>
          </a:p>
        </p:txBody>
      </p:sp>
      <p:sp>
        <p:nvSpPr>
          <p:cNvPr id="2" name="Text Placeholder 11">
            <a:extLst>
              <a:ext uri="{FF2B5EF4-FFF2-40B4-BE49-F238E27FC236}">
                <a16:creationId xmlns:a16="http://schemas.microsoft.com/office/drawing/2014/main" id="{AF6DE4A8-CBA7-2C23-C96E-E9B4E3CF4DDF}"/>
              </a:ext>
            </a:extLst>
          </p:cNvPr>
          <p:cNvSpPr>
            <a:spLocks noGrp="1"/>
          </p:cNvSpPr>
          <p:nvPr>
            <p:ph type="body" sz="quarter" idx="12" hasCustomPrompt="1"/>
          </p:nvPr>
        </p:nvSpPr>
        <p:spPr>
          <a:xfrm>
            <a:off x="838200" y="1600200"/>
            <a:ext cx="10515600" cy="338554"/>
          </a:xfrm>
        </p:spPr>
        <p:txBody>
          <a:bodyPr wrap="square">
            <a:spAutoFit/>
          </a:bodyPr>
          <a:lstStyle>
            <a:lvl1pPr marL="0" indent="0">
              <a:lnSpc>
                <a:spcPct val="100000"/>
              </a:lnSpc>
              <a:buFontTx/>
              <a:buNone/>
              <a:defRPr sz="1600" b="1" i="0">
                <a:solidFill>
                  <a:srgbClr val="EC8B1F"/>
                </a:solidFill>
                <a:latin typeface="Arial" panose="020B0604020202020204" pitchFamily="34" charset="0"/>
                <a:cs typeface="Arial" panose="020B0604020202020204" pitchFamily="34" charset="0"/>
              </a:defRPr>
            </a:lvl1pPr>
          </a:lstStyle>
          <a:p>
            <a:pPr lvl="0"/>
            <a:r>
              <a:rPr lang="en-US"/>
              <a:t>Click to edit Subtitle</a:t>
            </a:r>
          </a:p>
        </p:txBody>
      </p:sp>
      <p:sp>
        <p:nvSpPr>
          <p:cNvPr id="4" name="Text Placeholder 3">
            <a:extLst>
              <a:ext uri="{FF2B5EF4-FFF2-40B4-BE49-F238E27FC236}">
                <a16:creationId xmlns:a16="http://schemas.microsoft.com/office/drawing/2014/main" id="{7C815993-257B-ADDB-E1C4-70774D0BAD86}"/>
              </a:ext>
            </a:extLst>
          </p:cNvPr>
          <p:cNvSpPr>
            <a:spLocks noGrp="1"/>
          </p:cNvSpPr>
          <p:nvPr>
            <p:ph type="body" sz="quarter" idx="13"/>
          </p:nvPr>
        </p:nvSpPr>
        <p:spPr>
          <a:xfrm>
            <a:off x="838200" y="2071817"/>
            <a:ext cx="10792883" cy="4095304"/>
          </a:xfrm>
        </p:spPr>
        <p:txBody>
          <a:bodyPr>
            <a:normAutofit/>
          </a:bodyPr>
          <a:lstStyle>
            <a:lvl1pPr>
              <a:lnSpc>
                <a:spcPct val="110000"/>
              </a:lnSpc>
              <a:defRPr sz="1200">
                <a:solidFill>
                  <a:srgbClr val="48484A"/>
                </a:solidFill>
              </a:defRPr>
            </a:lvl1pPr>
            <a:lvl2pPr>
              <a:lnSpc>
                <a:spcPct val="110000"/>
              </a:lnSpc>
              <a:defRPr sz="1200">
                <a:solidFill>
                  <a:srgbClr val="48484A"/>
                </a:solidFill>
              </a:defRPr>
            </a:lvl2pPr>
            <a:lvl3pPr>
              <a:lnSpc>
                <a:spcPct val="110000"/>
              </a:lnSpc>
              <a:defRPr sz="1200">
                <a:solidFill>
                  <a:srgbClr val="48484A"/>
                </a:solidFill>
              </a:defRPr>
            </a:lvl3pPr>
            <a:lvl4pPr>
              <a:lnSpc>
                <a:spcPct val="110000"/>
              </a:lnSpc>
              <a:defRPr sz="1200">
                <a:solidFill>
                  <a:srgbClr val="48484A"/>
                </a:solidFill>
              </a:defRPr>
            </a:lvl4pPr>
            <a:lvl5pPr>
              <a:lnSpc>
                <a:spcPct val="110000"/>
              </a:lnSpc>
              <a:defRPr sz="1200">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5093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rgbClr val="48484A"/>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E56B88-6B80-DAA7-0E19-DF822ECA59B0}"/>
              </a:ext>
            </a:extLst>
          </p:cNvPr>
          <p:cNvGrpSpPr/>
          <p:nvPr userDrawn="1"/>
        </p:nvGrpSpPr>
        <p:grpSpPr>
          <a:xfrm>
            <a:off x="3046648" y="1600200"/>
            <a:ext cx="9145352" cy="5257800"/>
            <a:chOff x="1377056" y="652144"/>
            <a:chExt cx="13180133" cy="7577456"/>
          </a:xfrm>
        </p:grpSpPr>
        <p:sp>
          <p:nvSpPr>
            <p:cNvPr id="9" name="Triangle 8">
              <a:extLst>
                <a:ext uri="{FF2B5EF4-FFF2-40B4-BE49-F238E27FC236}">
                  <a16:creationId xmlns:a16="http://schemas.microsoft.com/office/drawing/2014/main" id="{B3F66F09-50ED-A31C-D8C9-DBB9A7C82210}"/>
                </a:ext>
              </a:extLst>
            </p:cNvPr>
            <p:cNvSpPr/>
            <p:nvPr userDrawn="1"/>
          </p:nvSpPr>
          <p:spPr>
            <a:xfrm>
              <a:off x="6288365" y="3057984"/>
              <a:ext cx="8268824" cy="5171616"/>
            </a:xfrm>
            <a:prstGeom prst="triangle">
              <a:avLst/>
            </a:prstGeom>
            <a:solidFill>
              <a:srgbClr val="EC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riangle 9">
              <a:extLst>
                <a:ext uri="{FF2B5EF4-FFF2-40B4-BE49-F238E27FC236}">
                  <a16:creationId xmlns:a16="http://schemas.microsoft.com/office/drawing/2014/main" id="{F39004B4-B9D9-63A1-8F3C-CCF0D6CF64D2}"/>
                </a:ext>
              </a:extLst>
            </p:cNvPr>
            <p:cNvSpPr/>
            <p:nvPr userDrawn="1"/>
          </p:nvSpPr>
          <p:spPr>
            <a:xfrm>
              <a:off x="1377056" y="652144"/>
              <a:ext cx="10564658" cy="6607513"/>
            </a:xfrm>
            <a:prstGeom prst="triangle">
              <a:avLst/>
            </a:prstGeom>
            <a:gradFill>
              <a:gsLst>
                <a:gs pos="0">
                  <a:srgbClr val="DCDDDE"/>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19" name="Google Shape;30;p7">
            <a:extLst>
              <a:ext uri="{FF2B5EF4-FFF2-40B4-BE49-F238E27FC236}">
                <a16:creationId xmlns:a16="http://schemas.microsoft.com/office/drawing/2014/main" id="{577E4104-8623-D41E-7340-B16961659A66}"/>
              </a:ext>
            </a:extLst>
          </p:cNvPr>
          <p:cNvSpPr txBox="1">
            <a:spLocks noGrp="1"/>
          </p:cNvSpPr>
          <p:nvPr>
            <p:ph type="subTitle" idx="1" hasCustomPrompt="1"/>
          </p:nvPr>
        </p:nvSpPr>
        <p:spPr>
          <a:xfrm>
            <a:off x="838200" y="2971800"/>
            <a:ext cx="4625341" cy="282129"/>
          </a:xfrm>
          <a:prstGeom prst="rect">
            <a:avLst/>
          </a:prstGeom>
        </p:spPr>
        <p:txBody>
          <a:bodyPr spcFirstLastPara="1" wrap="square" lIns="0" tIns="0" rIns="0" bIns="0" anchor="t" anchorCtr="0">
            <a:spAutoFit/>
          </a:bodyPr>
          <a:lstStyle>
            <a:lvl1pPr marL="0" lvl="0" rtl="0">
              <a:lnSpc>
                <a:spcPts val="2200"/>
              </a:lnSpc>
              <a:spcBef>
                <a:spcPts val="0"/>
              </a:spcBef>
              <a:spcAft>
                <a:spcPts val="0"/>
              </a:spcAft>
              <a:buNone/>
              <a:defRPr sz="2000" b="0">
                <a:solidFill>
                  <a:srgbClr val="EC8B1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add Presentation Subtitle</a:t>
            </a:r>
            <a:endParaRPr/>
          </a:p>
        </p:txBody>
      </p:sp>
      <p:sp>
        <p:nvSpPr>
          <p:cNvPr id="20" name="Google Shape;31;p7">
            <a:extLst>
              <a:ext uri="{FF2B5EF4-FFF2-40B4-BE49-F238E27FC236}">
                <a16:creationId xmlns:a16="http://schemas.microsoft.com/office/drawing/2014/main" id="{12B30F7A-84E5-82C7-9714-77E85F9A356B}"/>
              </a:ext>
            </a:extLst>
          </p:cNvPr>
          <p:cNvSpPr txBox="1">
            <a:spLocks noGrp="1"/>
          </p:cNvSpPr>
          <p:nvPr>
            <p:ph type="title" hasCustomPrompt="1"/>
          </p:nvPr>
        </p:nvSpPr>
        <p:spPr>
          <a:xfrm>
            <a:off x="838200" y="1496477"/>
            <a:ext cx="5539741" cy="1231106"/>
          </a:xfrm>
          <a:prstGeom prst="rect">
            <a:avLst/>
          </a:prstGeom>
        </p:spPr>
        <p:txBody>
          <a:bodyPr spcFirstLastPara="1" wrap="square" lIns="0" tIns="0" rIns="0" bIns="0" anchor="t" anchorCtr="0">
            <a:spAutoFit/>
          </a:bodyPr>
          <a:lstStyle>
            <a:lvl1pPr lvl="0" rtl="0">
              <a:lnSpc>
                <a:spcPct val="100000"/>
              </a:lnSpc>
              <a:spcBef>
                <a:spcPts val="0"/>
              </a:spcBef>
              <a:spcAft>
                <a:spcPts val="0"/>
              </a:spcAft>
              <a:buNone/>
              <a:defRPr sz="4000" b="1">
                <a:solidFill>
                  <a:schemeClr val="bg1"/>
                </a:solidFill>
              </a:defRPr>
            </a:lvl1pPr>
            <a:lvl2pPr lvl="1" rtl="0">
              <a:spcBef>
                <a:spcPts val="0"/>
              </a:spcBef>
              <a:spcAft>
                <a:spcPts val="0"/>
              </a:spcAft>
              <a:buNone/>
              <a:defRPr sz="6000">
                <a:solidFill>
                  <a:srgbClr val="FFFFFF"/>
                </a:solidFill>
              </a:defRPr>
            </a:lvl2pPr>
            <a:lvl3pPr lvl="2" rtl="0">
              <a:spcBef>
                <a:spcPts val="0"/>
              </a:spcBef>
              <a:spcAft>
                <a:spcPts val="0"/>
              </a:spcAft>
              <a:buNone/>
              <a:defRPr sz="6000">
                <a:solidFill>
                  <a:srgbClr val="FFFFFF"/>
                </a:solidFill>
              </a:defRPr>
            </a:lvl3pPr>
            <a:lvl4pPr lvl="3" rtl="0">
              <a:spcBef>
                <a:spcPts val="0"/>
              </a:spcBef>
              <a:spcAft>
                <a:spcPts val="0"/>
              </a:spcAft>
              <a:buNone/>
              <a:defRPr sz="6000">
                <a:solidFill>
                  <a:srgbClr val="FFFFFF"/>
                </a:solidFill>
              </a:defRPr>
            </a:lvl4pPr>
            <a:lvl5pPr lvl="4" rtl="0">
              <a:spcBef>
                <a:spcPts val="0"/>
              </a:spcBef>
              <a:spcAft>
                <a:spcPts val="0"/>
              </a:spcAft>
              <a:buNone/>
              <a:defRPr sz="6000">
                <a:solidFill>
                  <a:srgbClr val="FFFFFF"/>
                </a:solidFill>
              </a:defRPr>
            </a:lvl5pPr>
            <a:lvl6pPr lvl="5" rtl="0">
              <a:spcBef>
                <a:spcPts val="0"/>
              </a:spcBef>
              <a:spcAft>
                <a:spcPts val="0"/>
              </a:spcAft>
              <a:buNone/>
              <a:defRPr sz="6000">
                <a:solidFill>
                  <a:srgbClr val="FFFFFF"/>
                </a:solidFill>
              </a:defRPr>
            </a:lvl6pPr>
            <a:lvl7pPr lvl="6" rtl="0">
              <a:spcBef>
                <a:spcPts val="0"/>
              </a:spcBef>
              <a:spcAft>
                <a:spcPts val="0"/>
              </a:spcAft>
              <a:buNone/>
              <a:defRPr sz="6000">
                <a:solidFill>
                  <a:srgbClr val="FFFFFF"/>
                </a:solidFill>
              </a:defRPr>
            </a:lvl7pPr>
            <a:lvl8pPr lvl="7" rtl="0">
              <a:spcBef>
                <a:spcPts val="0"/>
              </a:spcBef>
              <a:spcAft>
                <a:spcPts val="0"/>
              </a:spcAft>
              <a:buNone/>
              <a:defRPr sz="6000">
                <a:solidFill>
                  <a:srgbClr val="FFFFFF"/>
                </a:solidFill>
              </a:defRPr>
            </a:lvl8pPr>
            <a:lvl9pPr lvl="8" rtl="0">
              <a:spcBef>
                <a:spcPts val="0"/>
              </a:spcBef>
              <a:spcAft>
                <a:spcPts val="0"/>
              </a:spcAft>
              <a:buNone/>
              <a:defRPr sz="6000">
                <a:solidFill>
                  <a:srgbClr val="FFFFFF"/>
                </a:solidFill>
              </a:defRPr>
            </a:lvl9pPr>
          </a:lstStyle>
          <a:p>
            <a:r>
              <a:rPr lang="en-US"/>
              <a:t>Click To Add Presentation Title</a:t>
            </a:r>
            <a:endParaRPr/>
          </a:p>
        </p:txBody>
      </p:sp>
      <p:sp>
        <p:nvSpPr>
          <p:cNvPr id="32" name="Text Placeholder 31">
            <a:extLst>
              <a:ext uri="{FF2B5EF4-FFF2-40B4-BE49-F238E27FC236}">
                <a16:creationId xmlns:a16="http://schemas.microsoft.com/office/drawing/2014/main" id="{9AE6FECA-3A9C-2115-ABC5-00727934BABA}"/>
              </a:ext>
            </a:extLst>
          </p:cNvPr>
          <p:cNvSpPr>
            <a:spLocks noGrp="1"/>
          </p:cNvSpPr>
          <p:nvPr>
            <p:ph type="body" sz="quarter" idx="10" hasCustomPrompt="1"/>
          </p:nvPr>
        </p:nvSpPr>
        <p:spPr>
          <a:xfrm>
            <a:off x="838200" y="5609685"/>
            <a:ext cx="2843212" cy="265493"/>
          </a:xfrm>
          <a:prstGeom prst="rect">
            <a:avLst/>
          </a:prstGeom>
        </p:spPr>
        <p:txBody>
          <a:bodyPr/>
          <a:lstStyle>
            <a:lvl1pPr marL="0" indent="0">
              <a:buFontTx/>
              <a:buNone/>
              <a:defRPr sz="1200">
                <a:solidFill>
                  <a:srgbClr val="EC8B1F"/>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Click to edit date</a:t>
            </a:r>
          </a:p>
        </p:txBody>
      </p:sp>
      <p:sp>
        <p:nvSpPr>
          <p:cNvPr id="34" name="Text Placeholder 33">
            <a:extLst>
              <a:ext uri="{FF2B5EF4-FFF2-40B4-BE49-F238E27FC236}">
                <a16:creationId xmlns:a16="http://schemas.microsoft.com/office/drawing/2014/main" id="{E0A3B46D-C2AA-90CB-1BB3-D959C213E6F8}"/>
              </a:ext>
            </a:extLst>
          </p:cNvPr>
          <p:cNvSpPr>
            <a:spLocks noGrp="1"/>
          </p:cNvSpPr>
          <p:nvPr>
            <p:ph type="body" sz="quarter" idx="11" hasCustomPrompt="1"/>
          </p:nvPr>
        </p:nvSpPr>
        <p:spPr>
          <a:xfrm>
            <a:off x="841375" y="5870258"/>
            <a:ext cx="2879725" cy="265365"/>
          </a:xfrm>
        </p:spPr>
        <p:txBody>
          <a:bodyPr/>
          <a:lstStyle>
            <a:lvl1pPr>
              <a:defRPr>
                <a:solidFill>
                  <a:schemeClr val="bg1"/>
                </a:solidFill>
              </a:defRPr>
            </a:lvl1pPr>
          </a:lstStyle>
          <a:p>
            <a:pPr lvl="0"/>
            <a:r>
              <a:rPr lang="en-US"/>
              <a:t>Click to add Presenter(s) name</a:t>
            </a:r>
          </a:p>
        </p:txBody>
      </p:sp>
      <p:pic>
        <p:nvPicPr>
          <p:cNvPr id="4" name="Picture 3" descr="A white text on a black background&#10;&#10;Description automatically generated">
            <a:extLst>
              <a:ext uri="{FF2B5EF4-FFF2-40B4-BE49-F238E27FC236}">
                <a16:creationId xmlns:a16="http://schemas.microsoft.com/office/drawing/2014/main" id="{B3EEC968-EA51-5D27-21FB-9120A40C4EAE}"/>
              </a:ext>
            </a:extLst>
          </p:cNvPr>
          <p:cNvPicPr>
            <a:picLocks noChangeAspect="1"/>
          </p:cNvPicPr>
          <p:nvPr userDrawn="1"/>
        </p:nvPicPr>
        <p:blipFill>
          <a:blip r:embed="rId2"/>
          <a:stretch>
            <a:fillRect/>
          </a:stretch>
        </p:blipFill>
        <p:spPr>
          <a:xfrm>
            <a:off x="9754170" y="3269551"/>
            <a:ext cx="1679878" cy="471394"/>
          </a:xfrm>
          <a:prstGeom prst="rect">
            <a:avLst/>
          </a:prstGeom>
        </p:spPr>
      </p:pic>
    </p:spTree>
    <p:extLst>
      <p:ext uri="{BB962C8B-B14F-4D97-AF65-F5344CB8AC3E}">
        <p14:creationId xmlns:p14="http://schemas.microsoft.com/office/powerpoint/2010/main" val="2560962576"/>
      </p:ext>
    </p:extLst>
  </p:cSld>
  <p:clrMapOvr>
    <a:masterClrMapping/>
  </p:clrMapOvr>
  <p:extLst>
    <p:ext uri="{DCECCB84-F9BA-43D5-87BE-67443E8EF086}">
      <p15:sldGuideLst xmlns:p15="http://schemas.microsoft.com/office/powerpoint/2012/main">
        <p15:guide id="1" orient="horz" pos="2160" userDrawn="1">
          <p15:clr>
            <a:srgbClr val="F26B43"/>
          </p15:clr>
        </p15:guide>
        <p15:guide id="2" pos="3840" userDrawn="1">
          <p15:clr>
            <a:srgbClr val="F26B43"/>
          </p15:clr>
        </p15:guide>
        <p15:guide id="3" pos="528" userDrawn="1">
          <p15:clr>
            <a:srgbClr val="A4A3A4"/>
          </p15:clr>
        </p15:guide>
        <p15:guide id="4" pos="7152" userDrawn="1">
          <p15:clr>
            <a:srgbClr val="A4A3A4"/>
          </p15:clr>
        </p15:guide>
        <p15:guide id="5" orient="horz" pos="408" userDrawn="1">
          <p15:clr>
            <a:srgbClr val="A4A3A4"/>
          </p15:clr>
        </p15:guide>
        <p15:guide id="6" orient="horz" pos="696" userDrawn="1">
          <p15:clr>
            <a:srgbClr val="5ACBF0"/>
          </p15:clr>
        </p15:guide>
        <p15:guide id="7" orient="horz" pos="1008" userDrawn="1">
          <p15:clr>
            <a:srgbClr val="5ACBF0"/>
          </p15:clr>
        </p15:guide>
        <p15:guide id="8" orient="horz" pos="1296" userDrawn="1">
          <p15:clr>
            <a:srgbClr val="5ACBF0"/>
          </p15:clr>
        </p15:guide>
        <p15:guide id="9" orient="horz" pos="1584" userDrawn="1">
          <p15:clr>
            <a:srgbClr val="5ACBF0"/>
          </p15:clr>
        </p15:guide>
        <p15:guide id="10" orient="horz" pos="1872" userDrawn="1">
          <p15:clr>
            <a:srgbClr val="5ACBF0"/>
          </p15:clr>
        </p15:guide>
        <p15:guide id="11" orient="horz" pos="2448" userDrawn="1">
          <p15:clr>
            <a:srgbClr val="5ACBF0"/>
          </p15:clr>
        </p15:guide>
        <p15:guide id="12" orient="horz" pos="2736" userDrawn="1">
          <p15:clr>
            <a:srgbClr val="5ACBF0"/>
          </p15:clr>
        </p15:guide>
        <p15:guide id="13" orient="horz" pos="3024" userDrawn="1">
          <p15:clr>
            <a:srgbClr val="5ACBF0"/>
          </p15:clr>
        </p15:guide>
        <p15:guide id="14" orient="horz" pos="3312" userDrawn="1">
          <p15:clr>
            <a:srgbClr val="5ACBF0"/>
          </p15:clr>
        </p15:guide>
        <p15:guide id="15" orient="horz" pos="3600" userDrawn="1">
          <p15:clr>
            <a:srgbClr val="5ACBF0"/>
          </p15:clr>
        </p15:guide>
        <p15:guide id="16" orient="horz" pos="3888" userDrawn="1">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2. Divider Page">
    <p:bg>
      <p:bgPr>
        <a:solidFill>
          <a:srgbClr val="48484A"/>
        </a:solidFill>
        <a:effectLst/>
      </p:bgPr>
    </p:bg>
    <p:spTree>
      <p:nvGrpSpPr>
        <p:cNvPr id="1" name=""/>
        <p:cNvGrpSpPr/>
        <p:nvPr/>
      </p:nvGrpSpPr>
      <p:grpSpPr>
        <a:xfrm>
          <a:off x="0" y="0"/>
          <a:ext cx="0" cy="0"/>
          <a:chOff x="0" y="0"/>
          <a:chExt cx="0" cy="0"/>
        </a:xfrm>
      </p:grpSpPr>
      <p:sp>
        <p:nvSpPr>
          <p:cNvPr id="2" name="Google Shape;30;p7">
            <a:extLst>
              <a:ext uri="{FF2B5EF4-FFF2-40B4-BE49-F238E27FC236}">
                <a16:creationId xmlns:a16="http://schemas.microsoft.com/office/drawing/2014/main" id="{89FDE02A-D6A0-3A29-BE99-0EE5682B1B53}"/>
              </a:ext>
            </a:extLst>
          </p:cNvPr>
          <p:cNvSpPr txBox="1">
            <a:spLocks noGrp="1"/>
          </p:cNvSpPr>
          <p:nvPr>
            <p:ph type="subTitle" idx="1" hasCustomPrompt="1"/>
          </p:nvPr>
        </p:nvSpPr>
        <p:spPr>
          <a:xfrm>
            <a:off x="848945" y="615043"/>
            <a:ext cx="10504855" cy="179536"/>
          </a:xfrm>
          <a:prstGeom prst="rect">
            <a:avLst/>
          </a:prstGeom>
        </p:spPr>
        <p:txBody>
          <a:bodyPr spcFirstLastPara="1" wrap="square" lIns="0" tIns="0" rIns="0" bIns="0" anchor="t" anchorCtr="0">
            <a:spAutoFit/>
          </a:bodyPr>
          <a:lstStyle>
            <a:lvl1pPr marL="0" lvl="0" rtl="0">
              <a:spcBef>
                <a:spcPts val="0"/>
              </a:spcBef>
              <a:spcAft>
                <a:spcPts val="0"/>
              </a:spcAft>
              <a:buNone/>
              <a:defRPr sz="1600" b="1">
                <a:solidFill>
                  <a:schemeClr val="bg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add Presentation Subtitle</a:t>
            </a:r>
            <a:endParaRPr/>
          </a:p>
        </p:txBody>
      </p:sp>
      <p:sp>
        <p:nvSpPr>
          <p:cNvPr id="6" name="Google Shape;31;p7">
            <a:extLst>
              <a:ext uri="{FF2B5EF4-FFF2-40B4-BE49-F238E27FC236}">
                <a16:creationId xmlns:a16="http://schemas.microsoft.com/office/drawing/2014/main" id="{3DED59F3-510F-CAB1-23F4-10B567AEC2CC}"/>
              </a:ext>
            </a:extLst>
          </p:cNvPr>
          <p:cNvSpPr txBox="1">
            <a:spLocks noGrp="1"/>
          </p:cNvSpPr>
          <p:nvPr>
            <p:ph type="title" hasCustomPrompt="1"/>
          </p:nvPr>
        </p:nvSpPr>
        <p:spPr>
          <a:xfrm>
            <a:off x="848945" y="2721481"/>
            <a:ext cx="6567132" cy="615553"/>
          </a:xfrm>
          <a:prstGeom prst="rect">
            <a:avLst/>
          </a:prstGeom>
        </p:spPr>
        <p:txBody>
          <a:bodyPr spcFirstLastPara="1" wrap="square" lIns="0" tIns="0" rIns="0" bIns="0" anchor="t" anchorCtr="0">
            <a:spAutoFit/>
          </a:bodyPr>
          <a:lstStyle>
            <a:lvl1pPr lvl="0" rtl="0">
              <a:lnSpc>
                <a:spcPct val="100000"/>
              </a:lnSpc>
              <a:spcBef>
                <a:spcPts val="0"/>
              </a:spcBef>
              <a:spcAft>
                <a:spcPts val="0"/>
              </a:spcAft>
              <a:buNone/>
              <a:defRPr sz="4000" b="1">
                <a:solidFill>
                  <a:schemeClr val="bg1"/>
                </a:solidFill>
              </a:defRPr>
            </a:lvl1pPr>
            <a:lvl2pPr lvl="1" rtl="0">
              <a:spcBef>
                <a:spcPts val="0"/>
              </a:spcBef>
              <a:spcAft>
                <a:spcPts val="0"/>
              </a:spcAft>
              <a:buNone/>
              <a:defRPr sz="6000">
                <a:solidFill>
                  <a:srgbClr val="FFFFFF"/>
                </a:solidFill>
              </a:defRPr>
            </a:lvl2pPr>
            <a:lvl3pPr lvl="2" rtl="0">
              <a:spcBef>
                <a:spcPts val="0"/>
              </a:spcBef>
              <a:spcAft>
                <a:spcPts val="0"/>
              </a:spcAft>
              <a:buNone/>
              <a:defRPr sz="6000">
                <a:solidFill>
                  <a:srgbClr val="FFFFFF"/>
                </a:solidFill>
              </a:defRPr>
            </a:lvl3pPr>
            <a:lvl4pPr lvl="3" rtl="0">
              <a:spcBef>
                <a:spcPts val="0"/>
              </a:spcBef>
              <a:spcAft>
                <a:spcPts val="0"/>
              </a:spcAft>
              <a:buNone/>
              <a:defRPr sz="6000">
                <a:solidFill>
                  <a:srgbClr val="FFFFFF"/>
                </a:solidFill>
              </a:defRPr>
            </a:lvl4pPr>
            <a:lvl5pPr lvl="4" rtl="0">
              <a:spcBef>
                <a:spcPts val="0"/>
              </a:spcBef>
              <a:spcAft>
                <a:spcPts val="0"/>
              </a:spcAft>
              <a:buNone/>
              <a:defRPr sz="6000">
                <a:solidFill>
                  <a:srgbClr val="FFFFFF"/>
                </a:solidFill>
              </a:defRPr>
            </a:lvl5pPr>
            <a:lvl6pPr lvl="5" rtl="0">
              <a:spcBef>
                <a:spcPts val="0"/>
              </a:spcBef>
              <a:spcAft>
                <a:spcPts val="0"/>
              </a:spcAft>
              <a:buNone/>
              <a:defRPr sz="6000">
                <a:solidFill>
                  <a:srgbClr val="FFFFFF"/>
                </a:solidFill>
              </a:defRPr>
            </a:lvl6pPr>
            <a:lvl7pPr lvl="6" rtl="0">
              <a:spcBef>
                <a:spcPts val="0"/>
              </a:spcBef>
              <a:spcAft>
                <a:spcPts val="0"/>
              </a:spcAft>
              <a:buNone/>
              <a:defRPr sz="6000">
                <a:solidFill>
                  <a:srgbClr val="FFFFFF"/>
                </a:solidFill>
              </a:defRPr>
            </a:lvl7pPr>
            <a:lvl8pPr lvl="7" rtl="0">
              <a:spcBef>
                <a:spcPts val="0"/>
              </a:spcBef>
              <a:spcAft>
                <a:spcPts val="0"/>
              </a:spcAft>
              <a:buNone/>
              <a:defRPr sz="6000">
                <a:solidFill>
                  <a:srgbClr val="FFFFFF"/>
                </a:solidFill>
              </a:defRPr>
            </a:lvl8pPr>
            <a:lvl9pPr lvl="8" rtl="0">
              <a:spcBef>
                <a:spcPts val="0"/>
              </a:spcBef>
              <a:spcAft>
                <a:spcPts val="0"/>
              </a:spcAft>
              <a:buNone/>
              <a:defRPr sz="6000">
                <a:solidFill>
                  <a:srgbClr val="FFFFFF"/>
                </a:solidFill>
              </a:defRPr>
            </a:lvl9pPr>
          </a:lstStyle>
          <a:p>
            <a:r>
              <a:rPr lang="en-US"/>
              <a:t>Click To Add Divider Title</a:t>
            </a:r>
            <a:endParaRPr/>
          </a:p>
        </p:txBody>
      </p:sp>
      <p:grpSp>
        <p:nvGrpSpPr>
          <p:cNvPr id="7" name="Group 6">
            <a:extLst>
              <a:ext uri="{FF2B5EF4-FFF2-40B4-BE49-F238E27FC236}">
                <a16:creationId xmlns:a16="http://schemas.microsoft.com/office/drawing/2014/main" id="{F8254623-BA01-61E0-003D-49868B779335}"/>
              </a:ext>
            </a:extLst>
          </p:cNvPr>
          <p:cNvGrpSpPr/>
          <p:nvPr userDrawn="1"/>
        </p:nvGrpSpPr>
        <p:grpSpPr>
          <a:xfrm>
            <a:off x="6253224" y="1600200"/>
            <a:ext cx="6720306" cy="3838022"/>
            <a:chOff x="1362414" y="652144"/>
            <a:chExt cx="13267986" cy="7577456"/>
          </a:xfrm>
        </p:grpSpPr>
        <p:sp>
          <p:nvSpPr>
            <p:cNvPr id="11" name="Triangle 10">
              <a:extLst>
                <a:ext uri="{FF2B5EF4-FFF2-40B4-BE49-F238E27FC236}">
                  <a16:creationId xmlns:a16="http://schemas.microsoft.com/office/drawing/2014/main" id="{994AF9FC-349E-9E6D-BF8C-A1F8D11555DE}"/>
                </a:ext>
              </a:extLst>
            </p:cNvPr>
            <p:cNvSpPr/>
            <p:nvPr/>
          </p:nvSpPr>
          <p:spPr>
            <a:xfrm>
              <a:off x="6361577" y="3057984"/>
              <a:ext cx="8268823" cy="5171616"/>
            </a:xfrm>
            <a:prstGeom prst="triangle">
              <a:avLst/>
            </a:prstGeom>
            <a:gradFill>
              <a:gsLst>
                <a:gs pos="0">
                  <a:srgbClr val="77787B"/>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9804A06A-4E42-B4D9-936A-D6B66B8F2FE5}"/>
                </a:ext>
              </a:extLst>
            </p:cNvPr>
            <p:cNvSpPr/>
            <p:nvPr/>
          </p:nvSpPr>
          <p:spPr>
            <a:xfrm>
              <a:off x="1362414" y="652144"/>
              <a:ext cx="10564658" cy="6607514"/>
            </a:xfrm>
            <a:prstGeom prst="triangle">
              <a:avLst/>
            </a:prstGeom>
            <a:gradFill>
              <a:gsLst>
                <a:gs pos="0">
                  <a:srgbClr val="77787B"/>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 Placeholder 6">
            <a:extLst>
              <a:ext uri="{FF2B5EF4-FFF2-40B4-BE49-F238E27FC236}">
                <a16:creationId xmlns:a16="http://schemas.microsoft.com/office/drawing/2014/main" id="{2F6B3013-D4C0-AE6A-0BCF-3C09BD5D0CEB}"/>
              </a:ext>
            </a:extLst>
          </p:cNvPr>
          <p:cNvSpPr>
            <a:spLocks noGrp="1"/>
          </p:cNvSpPr>
          <p:nvPr>
            <p:ph type="body" sz="quarter" idx="10" hasCustomPrompt="1"/>
          </p:nvPr>
        </p:nvSpPr>
        <p:spPr>
          <a:xfrm>
            <a:off x="848945" y="3342443"/>
            <a:ext cx="5480735" cy="430887"/>
          </a:xfrm>
          <a:prstGeom prst="rect">
            <a:avLst/>
          </a:prstGeom>
        </p:spPr>
        <p:txBody>
          <a:bodyPr lIns="0">
            <a:noAutofit/>
          </a:bodyPr>
          <a:lstStyle>
            <a:lvl1pPr marL="0" indent="0">
              <a:lnSpc>
                <a:spcPct val="100000"/>
              </a:lnSpc>
              <a:buNone/>
              <a:defRPr sz="2000" b="1">
                <a:solidFill>
                  <a:srgbClr val="EC8B1F"/>
                </a:solidFill>
              </a:defRPr>
            </a:lvl1pPr>
            <a:lvl2pPr marL="457200" indent="0">
              <a:buNone/>
              <a:defRPr sz="2400">
                <a:solidFill>
                  <a:schemeClr val="tx2"/>
                </a:solidFill>
              </a:defRPr>
            </a:lvl2pPr>
            <a:lvl3pPr marL="914400" indent="0">
              <a:buNone/>
              <a:defRPr sz="2400">
                <a:solidFill>
                  <a:schemeClr val="bg1">
                    <a:lumMod val="50000"/>
                  </a:schemeClr>
                </a:solidFill>
              </a:defRPr>
            </a:lvl3pPr>
            <a:lvl4pPr marL="1371600" indent="0">
              <a:buNone/>
              <a:defRPr sz="2400">
                <a:solidFill>
                  <a:schemeClr val="bg1">
                    <a:lumMod val="50000"/>
                  </a:schemeClr>
                </a:solidFill>
              </a:defRPr>
            </a:lvl4pPr>
            <a:lvl5pPr marL="1828800" indent="0">
              <a:buNone/>
              <a:defRPr sz="2400">
                <a:solidFill>
                  <a:schemeClr val="bg1">
                    <a:lumMod val="50000"/>
                  </a:schemeClr>
                </a:solidFill>
              </a:defRPr>
            </a:lvl5pPr>
          </a:lstStyle>
          <a:p>
            <a:pPr lvl="0"/>
            <a:r>
              <a:rPr lang="en-US"/>
              <a:t>Extra words in orange</a:t>
            </a:r>
          </a:p>
        </p:txBody>
      </p:sp>
    </p:spTree>
    <p:extLst>
      <p:ext uri="{BB962C8B-B14F-4D97-AF65-F5344CB8AC3E}">
        <p14:creationId xmlns:p14="http://schemas.microsoft.com/office/powerpoint/2010/main" val="3370824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3A. End Page">
    <p:bg>
      <p:bgPr>
        <a:solidFill>
          <a:srgbClr val="48484A"/>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87ABE0F-3EC4-BAF7-5219-47D9B2C2F9E8}"/>
              </a:ext>
            </a:extLst>
          </p:cNvPr>
          <p:cNvGrpSpPr/>
          <p:nvPr userDrawn="1"/>
        </p:nvGrpSpPr>
        <p:grpSpPr>
          <a:xfrm>
            <a:off x="-267417" y="593203"/>
            <a:ext cx="7066773" cy="4279738"/>
            <a:chOff x="1362414" y="652144"/>
            <a:chExt cx="13987358" cy="8470942"/>
          </a:xfrm>
        </p:grpSpPr>
        <p:sp>
          <p:nvSpPr>
            <p:cNvPr id="4" name="Triangle 3">
              <a:extLst>
                <a:ext uri="{FF2B5EF4-FFF2-40B4-BE49-F238E27FC236}">
                  <a16:creationId xmlns:a16="http://schemas.microsoft.com/office/drawing/2014/main" id="{D70833C1-11DF-CF1D-A7E1-0FC52DF36F26}"/>
                </a:ext>
              </a:extLst>
            </p:cNvPr>
            <p:cNvSpPr/>
            <p:nvPr/>
          </p:nvSpPr>
          <p:spPr>
            <a:xfrm>
              <a:off x="7080949" y="3951469"/>
              <a:ext cx="8268823" cy="5171617"/>
            </a:xfrm>
            <a:prstGeom prst="triangle">
              <a:avLst/>
            </a:prstGeom>
            <a:gradFill>
              <a:gsLst>
                <a:gs pos="0">
                  <a:srgbClr val="77787B">
                    <a:alpha val="50000"/>
                  </a:srgbClr>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a:extLst>
                <a:ext uri="{FF2B5EF4-FFF2-40B4-BE49-F238E27FC236}">
                  <a16:creationId xmlns:a16="http://schemas.microsoft.com/office/drawing/2014/main" id="{D5A60280-C4B8-2C85-3213-5AD64531C911}"/>
                </a:ext>
              </a:extLst>
            </p:cNvPr>
            <p:cNvSpPr/>
            <p:nvPr/>
          </p:nvSpPr>
          <p:spPr>
            <a:xfrm>
              <a:off x="1362414" y="652144"/>
              <a:ext cx="10564658" cy="6607514"/>
            </a:xfrm>
            <a:prstGeom prst="triangle">
              <a:avLst/>
            </a:prstGeom>
            <a:gradFill>
              <a:gsLst>
                <a:gs pos="0">
                  <a:srgbClr val="77787B">
                    <a:alpha val="50467"/>
                  </a:srgbClr>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 Placeholder 15">
            <a:extLst>
              <a:ext uri="{FF2B5EF4-FFF2-40B4-BE49-F238E27FC236}">
                <a16:creationId xmlns:a16="http://schemas.microsoft.com/office/drawing/2014/main" id="{EAF16024-2620-46E0-D61E-ADF06DCEC4F3}"/>
              </a:ext>
            </a:extLst>
          </p:cNvPr>
          <p:cNvSpPr>
            <a:spLocks noGrp="1"/>
          </p:cNvSpPr>
          <p:nvPr>
            <p:ph type="body" sz="quarter" idx="11" hasCustomPrompt="1"/>
          </p:nvPr>
        </p:nvSpPr>
        <p:spPr>
          <a:xfrm>
            <a:off x="6335211" y="3210507"/>
            <a:ext cx="5018589" cy="285219"/>
          </a:xfrm>
          <a:prstGeom prst="rect">
            <a:avLst/>
          </a:prstGeom>
        </p:spPr>
        <p:txBody>
          <a:bodyPr lIns="0" rIns="0" anchor="ctr" anchorCtr="0">
            <a:noAutofit/>
          </a:bodyPr>
          <a:lstStyle>
            <a:lvl1pPr marL="0" indent="0">
              <a:buNone/>
              <a:defRPr sz="1400" b="1"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MANAGER NAME</a:t>
            </a:r>
          </a:p>
        </p:txBody>
      </p:sp>
      <p:sp>
        <p:nvSpPr>
          <p:cNvPr id="9" name="Text Placeholder 17">
            <a:extLst>
              <a:ext uri="{FF2B5EF4-FFF2-40B4-BE49-F238E27FC236}">
                <a16:creationId xmlns:a16="http://schemas.microsoft.com/office/drawing/2014/main" id="{89DFCF12-2CFE-396B-C01A-FFB96A8533FE}"/>
              </a:ext>
            </a:extLst>
          </p:cNvPr>
          <p:cNvSpPr>
            <a:spLocks noGrp="1"/>
          </p:cNvSpPr>
          <p:nvPr>
            <p:ph type="body" sz="quarter" idx="12" hasCustomPrompt="1"/>
          </p:nvPr>
        </p:nvSpPr>
        <p:spPr>
          <a:xfrm>
            <a:off x="6335211" y="3438365"/>
            <a:ext cx="5018589" cy="276276"/>
          </a:xfrm>
          <a:prstGeom prst="rect">
            <a:avLst/>
          </a:prstGeom>
        </p:spPr>
        <p:txBody>
          <a:bodyPr lIns="0" rIns="0" anchor="ctr" anchorCtr="0">
            <a:noAutofit/>
          </a:bodyPr>
          <a:lstStyle>
            <a:lvl1pPr marL="0" indent="0">
              <a:buNone/>
              <a:defRPr sz="1200">
                <a:solidFill>
                  <a:srgbClr val="EC8B1F"/>
                </a:solidFill>
              </a:defRPr>
            </a:lvl1pPr>
          </a:lstStyle>
          <a:p>
            <a:pPr lvl="0"/>
            <a:r>
              <a:rPr lang="en-US"/>
              <a:t>TITLE</a:t>
            </a:r>
          </a:p>
        </p:txBody>
      </p:sp>
      <p:sp>
        <p:nvSpPr>
          <p:cNvPr id="10" name="Text Placeholder 19">
            <a:extLst>
              <a:ext uri="{FF2B5EF4-FFF2-40B4-BE49-F238E27FC236}">
                <a16:creationId xmlns:a16="http://schemas.microsoft.com/office/drawing/2014/main" id="{36EF4F08-94C6-C20F-0BEA-81FA1846B72C}"/>
              </a:ext>
            </a:extLst>
          </p:cNvPr>
          <p:cNvSpPr>
            <a:spLocks noGrp="1"/>
          </p:cNvSpPr>
          <p:nvPr>
            <p:ph type="body" sz="quarter" idx="13" hasCustomPrompt="1"/>
          </p:nvPr>
        </p:nvSpPr>
        <p:spPr>
          <a:xfrm>
            <a:off x="6335211" y="3745911"/>
            <a:ext cx="5018589" cy="460077"/>
          </a:xfrm>
          <a:prstGeom prst="rect">
            <a:avLst/>
          </a:prstGeom>
        </p:spPr>
        <p:txBody>
          <a:bodyPr lIns="0" rIns="0" anchor="ctr" anchorCtr="0">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sp>
        <p:nvSpPr>
          <p:cNvPr id="14" name="TextBox 13">
            <a:extLst>
              <a:ext uri="{FF2B5EF4-FFF2-40B4-BE49-F238E27FC236}">
                <a16:creationId xmlns:a16="http://schemas.microsoft.com/office/drawing/2014/main" id="{ED8E1F26-C77E-2E37-1606-3B6D26A17348}"/>
              </a:ext>
            </a:extLst>
          </p:cNvPr>
          <p:cNvSpPr txBox="1"/>
          <p:nvPr userDrawn="1"/>
        </p:nvSpPr>
        <p:spPr>
          <a:xfrm>
            <a:off x="6312061" y="1292423"/>
            <a:ext cx="1309632" cy="307777"/>
          </a:xfrm>
          <a:prstGeom prst="rect">
            <a:avLst/>
          </a:prstGeom>
        </p:spPr>
        <p:txBody>
          <a:bodyPr spcFirstLastPara="1" vert="horz" wrap="square" lIns="0" tIns="0" rIns="0" bIns="0" rtlCol="0" anchor="t" anchorCtr="0">
            <a:spAutoFit/>
          </a:bodyPr>
          <a:lstStyle/>
          <a:p>
            <a:pPr algn="l"/>
            <a:r>
              <a:rPr lang="en-US" sz="2000" b="1">
                <a:solidFill>
                  <a:srgbClr val="EC8B1F"/>
                </a:solidFill>
              </a:rPr>
              <a:t>Contacts</a:t>
            </a:r>
          </a:p>
        </p:txBody>
      </p:sp>
      <p:sp>
        <p:nvSpPr>
          <p:cNvPr id="15" name="Text Placeholder 15">
            <a:extLst>
              <a:ext uri="{FF2B5EF4-FFF2-40B4-BE49-F238E27FC236}">
                <a16:creationId xmlns:a16="http://schemas.microsoft.com/office/drawing/2014/main" id="{6F7D3064-CAB4-F58B-6A52-180E71253313}"/>
              </a:ext>
            </a:extLst>
          </p:cNvPr>
          <p:cNvSpPr>
            <a:spLocks noGrp="1"/>
          </p:cNvSpPr>
          <p:nvPr>
            <p:ph type="body" sz="quarter" idx="14" hasCustomPrompt="1"/>
          </p:nvPr>
        </p:nvSpPr>
        <p:spPr>
          <a:xfrm>
            <a:off x="6335211" y="4613809"/>
            <a:ext cx="5018589" cy="285219"/>
          </a:xfrm>
          <a:prstGeom prst="rect">
            <a:avLst/>
          </a:prstGeom>
        </p:spPr>
        <p:txBody>
          <a:bodyPr lIns="0" rIns="0" anchor="ctr" anchorCtr="0">
            <a:noAutofit/>
          </a:bodyPr>
          <a:lstStyle>
            <a:lvl1pPr marL="0" indent="0">
              <a:buNone/>
              <a:defRPr sz="1400" b="1"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MANAGER NAME</a:t>
            </a:r>
          </a:p>
        </p:txBody>
      </p:sp>
      <p:sp>
        <p:nvSpPr>
          <p:cNvPr id="16" name="Text Placeholder 17">
            <a:extLst>
              <a:ext uri="{FF2B5EF4-FFF2-40B4-BE49-F238E27FC236}">
                <a16:creationId xmlns:a16="http://schemas.microsoft.com/office/drawing/2014/main" id="{4BFF0F5D-3D19-C07A-558E-C94780083627}"/>
              </a:ext>
            </a:extLst>
          </p:cNvPr>
          <p:cNvSpPr>
            <a:spLocks noGrp="1"/>
          </p:cNvSpPr>
          <p:nvPr>
            <p:ph type="body" sz="quarter" idx="15" hasCustomPrompt="1"/>
          </p:nvPr>
        </p:nvSpPr>
        <p:spPr>
          <a:xfrm>
            <a:off x="6335211" y="4841667"/>
            <a:ext cx="5018589" cy="276276"/>
          </a:xfrm>
          <a:prstGeom prst="rect">
            <a:avLst/>
          </a:prstGeom>
        </p:spPr>
        <p:txBody>
          <a:bodyPr lIns="0" rIns="0" anchor="ctr" anchorCtr="0">
            <a:noAutofit/>
          </a:bodyPr>
          <a:lstStyle>
            <a:lvl1pPr marL="0" indent="0">
              <a:buNone/>
              <a:defRPr sz="1200">
                <a:solidFill>
                  <a:srgbClr val="EC8B1F"/>
                </a:solidFill>
              </a:defRPr>
            </a:lvl1pPr>
          </a:lstStyle>
          <a:p>
            <a:pPr lvl="0"/>
            <a:r>
              <a:rPr lang="en-US"/>
              <a:t>TITLE</a:t>
            </a:r>
          </a:p>
        </p:txBody>
      </p:sp>
      <p:sp>
        <p:nvSpPr>
          <p:cNvPr id="17" name="Text Placeholder 19">
            <a:extLst>
              <a:ext uri="{FF2B5EF4-FFF2-40B4-BE49-F238E27FC236}">
                <a16:creationId xmlns:a16="http://schemas.microsoft.com/office/drawing/2014/main" id="{16765685-9054-8775-F208-3A73A270357F}"/>
              </a:ext>
            </a:extLst>
          </p:cNvPr>
          <p:cNvSpPr>
            <a:spLocks noGrp="1"/>
          </p:cNvSpPr>
          <p:nvPr>
            <p:ph type="body" sz="quarter" idx="16" hasCustomPrompt="1"/>
          </p:nvPr>
        </p:nvSpPr>
        <p:spPr>
          <a:xfrm>
            <a:off x="6335211" y="5149213"/>
            <a:ext cx="5018589" cy="460077"/>
          </a:xfrm>
          <a:prstGeom prst="rect">
            <a:avLst/>
          </a:prstGeom>
        </p:spPr>
        <p:txBody>
          <a:bodyPr lIns="0" rIns="0" anchor="ctr" anchorCtr="0">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sp>
        <p:nvSpPr>
          <p:cNvPr id="18" name="TextBox 17">
            <a:extLst>
              <a:ext uri="{FF2B5EF4-FFF2-40B4-BE49-F238E27FC236}">
                <a16:creationId xmlns:a16="http://schemas.microsoft.com/office/drawing/2014/main" id="{6764D02F-A46C-1CD3-FCD3-7E6DC2993FB2}"/>
              </a:ext>
            </a:extLst>
          </p:cNvPr>
          <p:cNvSpPr txBox="1"/>
          <p:nvPr userDrawn="1"/>
        </p:nvSpPr>
        <p:spPr>
          <a:xfrm>
            <a:off x="7651798" y="5923336"/>
            <a:ext cx="3392512" cy="350855"/>
          </a:xfrm>
          <a:prstGeom prst="rect">
            <a:avLst/>
          </a:prstGeom>
          <a:noFill/>
        </p:spPr>
        <p:txBody>
          <a:bodyPr wrap="square" rtlCol="0">
            <a:noAutofit/>
          </a:bodyPr>
          <a:lstStyle/>
          <a:p>
            <a:pPr algn="r"/>
            <a:r>
              <a:rPr lang="en-US" sz="1400" b="1" spc="100">
                <a:solidFill>
                  <a:srgbClr val="EC8B1F"/>
                </a:solidFill>
                <a:latin typeface="Arial"/>
                <a:cs typeface="Arial"/>
              </a:rPr>
              <a:t>www.rsginc.com</a:t>
            </a:r>
          </a:p>
          <a:p>
            <a:pPr algn="r" defTabSz="914608">
              <a:tabLst>
                <a:tab pos="4665639" algn="l"/>
              </a:tabLst>
            </a:pPr>
            <a:endParaRPr lang="en-US" sz="1400" spc="100">
              <a:solidFill>
                <a:srgbClr val="EC8B1F"/>
              </a:solidFill>
              <a:latin typeface="Arial"/>
              <a:cs typeface="Arial"/>
            </a:endParaRPr>
          </a:p>
        </p:txBody>
      </p:sp>
      <p:sp>
        <p:nvSpPr>
          <p:cNvPr id="19" name="Text Placeholder 15">
            <a:extLst>
              <a:ext uri="{FF2B5EF4-FFF2-40B4-BE49-F238E27FC236}">
                <a16:creationId xmlns:a16="http://schemas.microsoft.com/office/drawing/2014/main" id="{C56BF557-5E06-3CDC-7CE6-52F789C21300}"/>
              </a:ext>
            </a:extLst>
          </p:cNvPr>
          <p:cNvSpPr>
            <a:spLocks noGrp="1"/>
          </p:cNvSpPr>
          <p:nvPr>
            <p:ph type="body" sz="quarter" idx="17" hasCustomPrompt="1"/>
          </p:nvPr>
        </p:nvSpPr>
        <p:spPr>
          <a:xfrm>
            <a:off x="6335211" y="1807205"/>
            <a:ext cx="5018589" cy="285219"/>
          </a:xfrm>
          <a:prstGeom prst="rect">
            <a:avLst/>
          </a:prstGeom>
        </p:spPr>
        <p:txBody>
          <a:bodyPr lIns="0" rIns="0" anchor="ctr" anchorCtr="0">
            <a:noAutofit/>
          </a:bodyPr>
          <a:lstStyle>
            <a:lvl1pPr marL="0" indent="0">
              <a:buNone/>
              <a:defRPr sz="1400" b="1"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MANAGER NAME</a:t>
            </a:r>
          </a:p>
        </p:txBody>
      </p:sp>
      <p:sp>
        <p:nvSpPr>
          <p:cNvPr id="20" name="Text Placeholder 17">
            <a:extLst>
              <a:ext uri="{FF2B5EF4-FFF2-40B4-BE49-F238E27FC236}">
                <a16:creationId xmlns:a16="http://schemas.microsoft.com/office/drawing/2014/main" id="{7D585F9B-E2B6-9ABE-40F0-FBA377C8FF56}"/>
              </a:ext>
            </a:extLst>
          </p:cNvPr>
          <p:cNvSpPr>
            <a:spLocks noGrp="1"/>
          </p:cNvSpPr>
          <p:nvPr>
            <p:ph type="body" sz="quarter" idx="18" hasCustomPrompt="1"/>
          </p:nvPr>
        </p:nvSpPr>
        <p:spPr>
          <a:xfrm>
            <a:off x="6335211" y="2035063"/>
            <a:ext cx="5018589" cy="276276"/>
          </a:xfrm>
          <a:prstGeom prst="rect">
            <a:avLst/>
          </a:prstGeom>
        </p:spPr>
        <p:txBody>
          <a:bodyPr lIns="0" rIns="0" anchor="ctr" anchorCtr="0">
            <a:noAutofit/>
          </a:bodyPr>
          <a:lstStyle>
            <a:lvl1pPr marL="0" indent="0">
              <a:buNone/>
              <a:defRPr sz="1200">
                <a:solidFill>
                  <a:srgbClr val="EC8B1F"/>
                </a:solidFill>
              </a:defRPr>
            </a:lvl1pPr>
          </a:lstStyle>
          <a:p>
            <a:pPr lvl="0"/>
            <a:r>
              <a:rPr lang="en-US"/>
              <a:t>TITLE</a:t>
            </a:r>
          </a:p>
        </p:txBody>
      </p:sp>
      <p:sp>
        <p:nvSpPr>
          <p:cNvPr id="21" name="Text Placeholder 19">
            <a:extLst>
              <a:ext uri="{FF2B5EF4-FFF2-40B4-BE49-F238E27FC236}">
                <a16:creationId xmlns:a16="http://schemas.microsoft.com/office/drawing/2014/main" id="{282B0FBE-1305-D996-DA3F-861ADF0EFFAD}"/>
              </a:ext>
            </a:extLst>
          </p:cNvPr>
          <p:cNvSpPr>
            <a:spLocks noGrp="1"/>
          </p:cNvSpPr>
          <p:nvPr>
            <p:ph type="body" sz="quarter" idx="19" hasCustomPrompt="1"/>
          </p:nvPr>
        </p:nvSpPr>
        <p:spPr>
          <a:xfrm>
            <a:off x="6335211" y="2342609"/>
            <a:ext cx="5018589" cy="460077"/>
          </a:xfrm>
          <a:prstGeom prst="rect">
            <a:avLst/>
          </a:prstGeom>
        </p:spPr>
        <p:txBody>
          <a:bodyPr lIns="0" rIns="0" anchor="ctr" anchorCtr="0">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pic>
        <p:nvPicPr>
          <p:cNvPr id="11" name="Picture 10" descr="A white letters on a black background&#10;&#10;Description automatically generated">
            <a:extLst>
              <a:ext uri="{FF2B5EF4-FFF2-40B4-BE49-F238E27FC236}">
                <a16:creationId xmlns:a16="http://schemas.microsoft.com/office/drawing/2014/main" id="{DAFA053A-1D58-3C1F-1A84-D92A454FED5A}"/>
              </a:ext>
            </a:extLst>
          </p:cNvPr>
          <p:cNvPicPr>
            <a:picLocks noChangeAspect="1"/>
          </p:cNvPicPr>
          <p:nvPr userDrawn="1"/>
        </p:nvPicPr>
        <p:blipFill>
          <a:blip r:embed="rId2"/>
          <a:stretch>
            <a:fillRect/>
          </a:stretch>
        </p:blipFill>
        <p:spPr>
          <a:xfrm>
            <a:off x="1607061" y="2705100"/>
            <a:ext cx="1610409" cy="414952"/>
          </a:xfrm>
          <a:prstGeom prst="rect">
            <a:avLst/>
          </a:prstGeom>
        </p:spPr>
      </p:pic>
    </p:spTree>
    <p:extLst>
      <p:ext uri="{BB962C8B-B14F-4D97-AF65-F5344CB8AC3E}">
        <p14:creationId xmlns:p14="http://schemas.microsoft.com/office/powerpoint/2010/main" val="33862595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3B.End Page w/ Map">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23C478-0625-C6AF-57A6-A2FCE476B0CF}"/>
              </a:ext>
            </a:extLst>
          </p:cNvPr>
          <p:cNvGrpSpPr/>
          <p:nvPr userDrawn="1"/>
        </p:nvGrpSpPr>
        <p:grpSpPr>
          <a:xfrm>
            <a:off x="-267417" y="593203"/>
            <a:ext cx="7066773" cy="4279738"/>
            <a:chOff x="1362414" y="652144"/>
            <a:chExt cx="13987358" cy="8470942"/>
          </a:xfrm>
        </p:grpSpPr>
        <p:sp>
          <p:nvSpPr>
            <p:cNvPr id="6" name="Triangle 5">
              <a:extLst>
                <a:ext uri="{FF2B5EF4-FFF2-40B4-BE49-F238E27FC236}">
                  <a16:creationId xmlns:a16="http://schemas.microsoft.com/office/drawing/2014/main" id="{5EE13D69-D93C-3D1C-7115-D268E76C0797}"/>
                </a:ext>
              </a:extLst>
            </p:cNvPr>
            <p:cNvSpPr/>
            <p:nvPr/>
          </p:nvSpPr>
          <p:spPr>
            <a:xfrm>
              <a:off x="7080949" y="3951469"/>
              <a:ext cx="8268823" cy="5171617"/>
            </a:xfrm>
            <a:prstGeom prst="triangle">
              <a:avLst/>
            </a:prstGeom>
            <a:gradFill>
              <a:gsLst>
                <a:gs pos="0">
                  <a:srgbClr val="77787B">
                    <a:alpha val="50000"/>
                  </a:srgbClr>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0905921B-2870-BE74-2B21-9FBCC81F89B5}"/>
                </a:ext>
              </a:extLst>
            </p:cNvPr>
            <p:cNvSpPr/>
            <p:nvPr/>
          </p:nvSpPr>
          <p:spPr>
            <a:xfrm>
              <a:off x="1362414" y="652144"/>
              <a:ext cx="10564658" cy="6607514"/>
            </a:xfrm>
            <a:prstGeom prst="triangle">
              <a:avLst/>
            </a:prstGeom>
            <a:gradFill>
              <a:gsLst>
                <a:gs pos="0">
                  <a:srgbClr val="77787B">
                    <a:alpha val="50467"/>
                  </a:srgbClr>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Placeholder 15">
            <a:extLst>
              <a:ext uri="{FF2B5EF4-FFF2-40B4-BE49-F238E27FC236}">
                <a16:creationId xmlns:a16="http://schemas.microsoft.com/office/drawing/2014/main" id="{DE19E56F-41B6-BA88-1398-216721B7AFDA}"/>
              </a:ext>
            </a:extLst>
          </p:cNvPr>
          <p:cNvSpPr>
            <a:spLocks noGrp="1"/>
          </p:cNvSpPr>
          <p:nvPr>
            <p:ph type="body" sz="quarter" idx="11" hasCustomPrompt="1"/>
          </p:nvPr>
        </p:nvSpPr>
        <p:spPr>
          <a:xfrm>
            <a:off x="1648538" y="4295051"/>
            <a:ext cx="4319850" cy="300796"/>
          </a:xfrm>
          <a:prstGeom prst="rect">
            <a:avLst/>
          </a:prstGeom>
        </p:spPr>
        <p:txBody>
          <a:bodyPr lIns="0" rIns="0" anchor="ctr" anchorCtr="0">
            <a:noAutofit/>
          </a:bodyPr>
          <a:lstStyle>
            <a:lvl1pPr marL="0" indent="0">
              <a:buNone/>
              <a:defRPr sz="1400" b="1"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MANAGER NAME</a:t>
            </a:r>
          </a:p>
        </p:txBody>
      </p:sp>
      <p:sp>
        <p:nvSpPr>
          <p:cNvPr id="12" name="Text Placeholder 17">
            <a:extLst>
              <a:ext uri="{FF2B5EF4-FFF2-40B4-BE49-F238E27FC236}">
                <a16:creationId xmlns:a16="http://schemas.microsoft.com/office/drawing/2014/main" id="{0B0A607E-3A18-03AF-635C-502FCF9C8907}"/>
              </a:ext>
            </a:extLst>
          </p:cNvPr>
          <p:cNvSpPr>
            <a:spLocks noGrp="1"/>
          </p:cNvSpPr>
          <p:nvPr>
            <p:ph type="body" sz="quarter" idx="12" hasCustomPrompt="1"/>
          </p:nvPr>
        </p:nvSpPr>
        <p:spPr>
          <a:xfrm>
            <a:off x="1648537" y="4538083"/>
            <a:ext cx="4319851" cy="276276"/>
          </a:xfrm>
          <a:prstGeom prst="rect">
            <a:avLst/>
          </a:prstGeom>
        </p:spPr>
        <p:txBody>
          <a:bodyPr lIns="0" rIns="0" anchor="ctr" anchorCtr="0">
            <a:noAutofit/>
          </a:bodyPr>
          <a:lstStyle>
            <a:lvl1pPr marL="0" indent="0">
              <a:buNone/>
              <a:defRPr sz="1200">
                <a:solidFill>
                  <a:srgbClr val="EC8B1F"/>
                </a:solidFill>
              </a:defRPr>
            </a:lvl1pPr>
          </a:lstStyle>
          <a:p>
            <a:pPr lvl="0"/>
            <a:r>
              <a:rPr lang="en-US"/>
              <a:t>TITLE</a:t>
            </a:r>
          </a:p>
        </p:txBody>
      </p:sp>
      <p:sp>
        <p:nvSpPr>
          <p:cNvPr id="13" name="Text Placeholder 19">
            <a:extLst>
              <a:ext uri="{FF2B5EF4-FFF2-40B4-BE49-F238E27FC236}">
                <a16:creationId xmlns:a16="http://schemas.microsoft.com/office/drawing/2014/main" id="{3AA7463D-76F4-DD17-05E2-4B4AC5C38A85}"/>
              </a:ext>
            </a:extLst>
          </p:cNvPr>
          <p:cNvSpPr>
            <a:spLocks noGrp="1"/>
          </p:cNvSpPr>
          <p:nvPr>
            <p:ph type="body" sz="quarter" idx="13" hasCustomPrompt="1"/>
          </p:nvPr>
        </p:nvSpPr>
        <p:spPr>
          <a:xfrm>
            <a:off x="1648537" y="4845629"/>
            <a:ext cx="4319851" cy="460077"/>
          </a:xfrm>
          <a:prstGeom prst="rect">
            <a:avLst/>
          </a:prstGeom>
        </p:spPr>
        <p:txBody>
          <a:bodyPr lIns="0" rIns="0" anchor="t" anchorCtr="0">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sp>
        <p:nvSpPr>
          <p:cNvPr id="23" name="TextBox 22">
            <a:extLst>
              <a:ext uri="{FF2B5EF4-FFF2-40B4-BE49-F238E27FC236}">
                <a16:creationId xmlns:a16="http://schemas.microsoft.com/office/drawing/2014/main" id="{DB7F15E5-975F-ED59-99AF-23B54444B361}"/>
              </a:ext>
            </a:extLst>
          </p:cNvPr>
          <p:cNvSpPr txBox="1"/>
          <p:nvPr userDrawn="1"/>
        </p:nvSpPr>
        <p:spPr>
          <a:xfrm>
            <a:off x="1616146" y="3740912"/>
            <a:ext cx="1309632" cy="307777"/>
          </a:xfrm>
          <a:prstGeom prst="rect">
            <a:avLst/>
          </a:prstGeom>
        </p:spPr>
        <p:txBody>
          <a:bodyPr spcFirstLastPara="1" vert="horz" wrap="square" lIns="0" tIns="0" rIns="0" bIns="0" rtlCol="0" anchor="t" anchorCtr="0">
            <a:spAutoFit/>
          </a:bodyPr>
          <a:lstStyle/>
          <a:p>
            <a:pPr algn="l"/>
            <a:r>
              <a:rPr lang="en-US" sz="2000" b="1">
                <a:solidFill>
                  <a:srgbClr val="EC8B1F"/>
                </a:solidFill>
              </a:rPr>
              <a:t>Contacts</a:t>
            </a:r>
          </a:p>
        </p:txBody>
      </p:sp>
      <p:sp>
        <p:nvSpPr>
          <p:cNvPr id="24" name="Text Placeholder 15">
            <a:extLst>
              <a:ext uri="{FF2B5EF4-FFF2-40B4-BE49-F238E27FC236}">
                <a16:creationId xmlns:a16="http://schemas.microsoft.com/office/drawing/2014/main" id="{818F19F7-DE6B-739E-C681-BAC240351F8F}"/>
              </a:ext>
            </a:extLst>
          </p:cNvPr>
          <p:cNvSpPr>
            <a:spLocks noGrp="1"/>
          </p:cNvSpPr>
          <p:nvPr>
            <p:ph type="body" sz="quarter" idx="14" hasCustomPrompt="1"/>
          </p:nvPr>
        </p:nvSpPr>
        <p:spPr>
          <a:xfrm>
            <a:off x="5536134" y="4298055"/>
            <a:ext cx="4319850" cy="300796"/>
          </a:xfrm>
          <a:prstGeom prst="rect">
            <a:avLst/>
          </a:prstGeom>
        </p:spPr>
        <p:txBody>
          <a:bodyPr lIns="0" rIns="0" anchor="ctr" anchorCtr="0">
            <a:noAutofit/>
          </a:bodyPr>
          <a:lstStyle>
            <a:lvl1pPr marL="0" indent="0">
              <a:buNone/>
              <a:defRPr sz="1400" b="1"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MANAGER NAME</a:t>
            </a:r>
          </a:p>
        </p:txBody>
      </p:sp>
      <p:sp>
        <p:nvSpPr>
          <p:cNvPr id="25" name="Text Placeholder 17">
            <a:extLst>
              <a:ext uri="{FF2B5EF4-FFF2-40B4-BE49-F238E27FC236}">
                <a16:creationId xmlns:a16="http://schemas.microsoft.com/office/drawing/2014/main" id="{E4B80493-0F21-5E47-9839-36FC66CC6353}"/>
              </a:ext>
            </a:extLst>
          </p:cNvPr>
          <p:cNvSpPr>
            <a:spLocks noGrp="1"/>
          </p:cNvSpPr>
          <p:nvPr>
            <p:ph type="body" sz="quarter" idx="15" hasCustomPrompt="1"/>
          </p:nvPr>
        </p:nvSpPr>
        <p:spPr>
          <a:xfrm>
            <a:off x="5536133" y="4541087"/>
            <a:ext cx="4319851" cy="276276"/>
          </a:xfrm>
          <a:prstGeom prst="rect">
            <a:avLst/>
          </a:prstGeom>
        </p:spPr>
        <p:txBody>
          <a:bodyPr lIns="0" rIns="0" anchor="ctr" anchorCtr="0">
            <a:noAutofit/>
          </a:bodyPr>
          <a:lstStyle>
            <a:lvl1pPr marL="0" indent="0">
              <a:buNone/>
              <a:defRPr sz="1200">
                <a:solidFill>
                  <a:srgbClr val="EC8B1F"/>
                </a:solidFill>
              </a:defRPr>
            </a:lvl1pPr>
          </a:lstStyle>
          <a:p>
            <a:pPr lvl="0"/>
            <a:r>
              <a:rPr lang="en-US"/>
              <a:t>TITLE</a:t>
            </a:r>
          </a:p>
        </p:txBody>
      </p:sp>
      <p:sp>
        <p:nvSpPr>
          <p:cNvPr id="26" name="Text Placeholder 19">
            <a:extLst>
              <a:ext uri="{FF2B5EF4-FFF2-40B4-BE49-F238E27FC236}">
                <a16:creationId xmlns:a16="http://schemas.microsoft.com/office/drawing/2014/main" id="{D0D6816F-4237-8AFF-2FA3-20A430AF1CB7}"/>
              </a:ext>
            </a:extLst>
          </p:cNvPr>
          <p:cNvSpPr>
            <a:spLocks noGrp="1"/>
          </p:cNvSpPr>
          <p:nvPr>
            <p:ph type="body" sz="quarter" idx="16" hasCustomPrompt="1"/>
          </p:nvPr>
        </p:nvSpPr>
        <p:spPr>
          <a:xfrm>
            <a:off x="5536133" y="4848633"/>
            <a:ext cx="4319851" cy="460077"/>
          </a:xfrm>
          <a:prstGeom prst="rect">
            <a:avLst/>
          </a:prstGeom>
        </p:spPr>
        <p:txBody>
          <a:bodyPr lIns="0" rIns="0" anchor="t" anchorCtr="0">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pic>
        <p:nvPicPr>
          <p:cNvPr id="27" name="Picture 26" descr="Map&#10;&#10;Description automatically generated">
            <a:extLst>
              <a:ext uri="{FF2B5EF4-FFF2-40B4-BE49-F238E27FC236}">
                <a16:creationId xmlns:a16="http://schemas.microsoft.com/office/drawing/2014/main" id="{D9D23E18-1BDA-B5E8-B300-ACE8DBA1D7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51163" y="360000"/>
            <a:ext cx="6318563" cy="3733697"/>
          </a:xfrm>
          <a:prstGeom prst="rect">
            <a:avLst/>
          </a:prstGeom>
        </p:spPr>
      </p:pic>
      <p:sp>
        <p:nvSpPr>
          <p:cNvPr id="28" name="TextBox 27">
            <a:extLst>
              <a:ext uri="{FF2B5EF4-FFF2-40B4-BE49-F238E27FC236}">
                <a16:creationId xmlns:a16="http://schemas.microsoft.com/office/drawing/2014/main" id="{55EE3318-FFFB-2C43-7B14-ED77132A37A4}"/>
              </a:ext>
            </a:extLst>
          </p:cNvPr>
          <p:cNvSpPr txBox="1"/>
          <p:nvPr userDrawn="1"/>
        </p:nvSpPr>
        <p:spPr>
          <a:xfrm>
            <a:off x="7651798" y="5923336"/>
            <a:ext cx="3392512" cy="350855"/>
          </a:xfrm>
          <a:prstGeom prst="rect">
            <a:avLst/>
          </a:prstGeom>
          <a:noFill/>
        </p:spPr>
        <p:txBody>
          <a:bodyPr wrap="square" rtlCol="0">
            <a:noAutofit/>
          </a:bodyPr>
          <a:lstStyle/>
          <a:p>
            <a:pPr algn="r"/>
            <a:r>
              <a:rPr lang="en-US" sz="1400" b="1" spc="100">
                <a:solidFill>
                  <a:srgbClr val="EC8B1F"/>
                </a:solidFill>
                <a:latin typeface="Arial"/>
                <a:cs typeface="Arial"/>
              </a:rPr>
              <a:t>www.rsginc.com</a:t>
            </a:r>
          </a:p>
          <a:p>
            <a:pPr algn="r" defTabSz="914608">
              <a:tabLst>
                <a:tab pos="4665639" algn="l"/>
              </a:tabLst>
            </a:pPr>
            <a:endParaRPr lang="en-US" sz="1400" spc="100">
              <a:solidFill>
                <a:srgbClr val="EC8B1F"/>
              </a:solidFill>
              <a:latin typeface="Arial"/>
              <a:cs typeface="Arial"/>
            </a:endParaRPr>
          </a:p>
        </p:txBody>
      </p:sp>
      <p:pic>
        <p:nvPicPr>
          <p:cNvPr id="5" name="Picture 4" descr="A white letters on a black background&#10;&#10;Description automatically generated">
            <a:extLst>
              <a:ext uri="{FF2B5EF4-FFF2-40B4-BE49-F238E27FC236}">
                <a16:creationId xmlns:a16="http://schemas.microsoft.com/office/drawing/2014/main" id="{85A0E99C-CF3A-0E2A-8C59-860E59F2CD57}"/>
              </a:ext>
            </a:extLst>
          </p:cNvPr>
          <p:cNvPicPr>
            <a:picLocks noChangeAspect="1"/>
          </p:cNvPicPr>
          <p:nvPr userDrawn="1"/>
        </p:nvPicPr>
        <p:blipFill>
          <a:blip r:embed="rId3"/>
          <a:stretch>
            <a:fillRect/>
          </a:stretch>
        </p:blipFill>
        <p:spPr>
          <a:xfrm>
            <a:off x="1607061" y="2705100"/>
            <a:ext cx="1610409" cy="414952"/>
          </a:xfrm>
          <a:prstGeom prst="rect">
            <a:avLst/>
          </a:prstGeom>
        </p:spPr>
      </p:pic>
    </p:spTree>
    <p:extLst>
      <p:ext uri="{BB962C8B-B14F-4D97-AF65-F5344CB8AC3E}">
        <p14:creationId xmlns:p14="http://schemas.microsoft.com/office/powerpoint/2010/main" val="418305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01. Title Pag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E56B88-6B80-DAA7-0E19-DF822ECA59B0}"/>
              </a:ext>
            </a:extLst>
          </p:cNvPr>
          <p:cNvGrpSpPr/>
          <p:nvPr userDrawn="1"/>
        </p:nvGrpSpPr>
        <p:grpSpPr>
          <a:xfrm>
            <a:off x="3046648" y="1600200"/>
            <a:ext cx="9145352" cy="5257800"/>
            <a:chOff x="1377056" y="652144"/>
            <a:chExt cx="13180133" cy="7577456"/>
          </a:xfrm>
        </p:grpSpPr>
        <p:sp>
          <p:nvSpPr>
            <p:cNvPr id="9" name="Triangle 8">
              <a:extLst>
                <a:ext uri="{FF2B5EF4-FFF2-40B4-BE49-F238E27FC236}">
                  <a16:creationId xmlns:a16="http://schemas.microsoft.com/office/drawing/2014/main" id="{B3F66F09-50ED-A31C-D8C9-DBB9A7C82210}"/>
                </a:ext>
              </a:extLst>
            </p:cNvPr>
            <p:cNvSpPr/>
            <p:nvPr userDrawn="1"/>
          </p:nvSpPr>
          <p:spPr>
            <a:xfrm>
              <a:off x="6288365" y="3057984"/>
              <a:ext cx="8268824" cy="5171616"/>
            </a:xfrm>
            <a:prstGeom prst="triangle">
              <a:avLst/>
            </a:prstGeom>
            <a:solidFill>
              <a:srgbClr val="EC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riangle 9">
              <a:extLst>
                <a:ext uri="{FF2B5EF4-FFF2-40B4-BE49-F238E27FC236}">
                  <a16:creationId xmlns:a16="http://schemas.microsoft.com/office/drawing/2014/main" id="{F39004B4-B9D9-63A1-8F3C-CCF0D6CF64D2}"/>
                </a:ext>
              </a:extLst>
            </p:cNvPr>
            <p:cNvSpPr/>
            <p:nvPr userDrawn="1"/>
          </p:nvSpPr>
          <p:spPr>
            <a:xfrm>
              <a:off x="1377056" y="652144"/>
              <a:ext cx="10564658" cy="6607513"/>
            </a:xfrm>
            <a:prstGeom prst="triangle">
              <a:avLst/>
            </a:prstGeom>
            <a:gradFill>
              <a:gsLst>
                <a:gs pos="0">
                  <a:srgbClr val="DCDDDE"/>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19" name="Google Shape;30;p7">
            <a:extLst>
              <a:ext uri="{FF2B5EF4-FFF2-40B4-BE49-F238E27FC236}">
                <a16:creationId xmlns:a16="http://schemas.microsoft.com/office/drawing/2014/main" id="{577E4104-8623-D41E-7340-B16961659A66}"/>
              </a:ext>
            </a:extLst>
          </p:cNvPr>
          <p:cNvSpPr txBox="1">
            <a:spLocks noGrp="1"/>
          </p:cNvSpPr>
          <p:nvPr>
            <p:ph type="subTitle" idx="1" hasCustomPrompt="1"/>
          </p:nvPr>
        </p:nvSpPr>
        <p:spPr>
          <a:xfrm>
            <a:off x="838200" y="2971800"/>
            <a:ext cx="4625341" cy="282129"/>
          </a:xfrm>
          <a:prstGeom prst="rect">
            <a:avLst/>
          </a:prstGeom>
        </p:spPr>
        <p:txBody>
          <a:bodyPr spcFirstLastPara="1" wrap="square" lIns="0" tIns="0" rIns="0" bIns="0" anchor="t" anchorCtr="0">
            <a:spAutoFit/>
          </a:bodyPr>
          <a:lstStyle>
            <a:lvl1pPr marL="0" lvl="0" rtl="0">
              <a:lnSpc>
                <a:spcPts val="2200"/>
              </a:lnSpc>
              <a:spcBef>
                <a:spcPts val="0"/>
              </a:spcBef>
              <a:spcAft>
                <a:spcPts val="0"/>
              </a:spcAft>
              <a:buNone/>
              <a:defRPr sz="2000" b="0">
                <a:solidFill>
                  <a:srgbClr val="EC8B1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add Presentation Subtitle</a:t>
            </a:r>
            <a:endParaRPr/>
          </a:p>
        </p:txBody>
      </p:sp>
      <p:sp>
        <p:nvSpPr>
          <p:cNvPr id="20" name="Google Shape;31;p7">
            <a:extLst>
              <a:ext uri="{FF2B5EF4-FFF2-40B4-BE49-F238E27FC236}">
                <a16:creationId xmlns:a16="http://schemas.microsoft.com/office/drawing/2014/main" id="{12B30F7A-84E5-82C7-9714-77E85F9A356B}"/>
              </a:ext>
            </a:extLst>
          </p:cNvPr>
          <p:cNvSpPr txBox="1">
            <a:spLocks noGrp="1"/>
          </p:cNvSpPr>
          <p:nvPr>
            <p:ph type="title" hasCustomPrompt="1"/>
          </p:nvPr>
        </p:nvSpPr>
        <p:spPr>
          <a:xfrm>
            <a:off x="838200" y="1496477"/>
            <a:ext cx="5539741" cy="1231106"/>
          </a:xfrm>
          <a:prstGeom prst="rect">
            <a:avLst/>
          </a:prstGeom>
        </p:spPr>
        <p:txBody>
          <a:bodyPr spcFirstLastPara="1" wrap="square" lIns="0" tIns="0" rIns="0" bIns="0" anchor="t" anchorCtr="0">
            <a:spAutoFit/>
          </a:bodyPr>
          <a:lstStyle>
            <a:lvl1pPr lvl="0" rtl="0">
              <a:lnSpc>
                <a:spcPct val="100000"/>
              </a:lnSpc>
              <a:spcBef>
                <a:spcPts val="0"/>
              </a:spcBef>
              <a:spcAft>
                <a:spcPts val="0"/>
              </a:spcAft>
              <a:buNone/>
              <a:defRPr sz="4000" b="1">
                <a:solidFill>
                  <a:srgbClr val="48484A"/>
                </a:solidFill>
              </a:defRPr>
            </a:lvl1pPr>
            <a:lvl2pPr lvl="1" rtl="0">
              <a:spcBef>
                <a:spcPts val="0"/>
              </a:spcBef>
              <a:spcAft>
                <a:spcPts val="0"/>
              </a:spcAft>
              <a:buNone/>
              <a:defRPr sz="6000">
                <a:solidFill>
                  <a:srgbClr val="FFFFFF"/>
                </a:solidFill>
              </a:defRPr>
            </a:lvl2pPr>
            <a:lvl3pPr lvl="2" rtl="0">
              <a:spcBef>
                <a:spcPts val="0"/>
              </a:spcBef>
              <a:spcAft>
                <a:spcPts val="0"/>
              </a:spcAft>
              <a:buNone/>
              <a:defRPr sz="6000">
                <a:solidFill>
                  <a:srgbClr val="FFFFFF"/>
                </a:solidFill>
              </a:defRPr>
            </a:lvl3pPr>
            <a:lvl4pPr lvl="3" rtl="0">
              <a:spcBef>
                <a:spcPts val="0"/>
              </a:spcBef>
              <a:spcAft>
                <a:spcPts val="0"/>
              </a:spcAft>
              <a:buNone/>
              <a:defRPr sz="6000">
                <a:solidFill>
                  <a:srgbClr val="FFFFFF"/>
                </a:solidFill>
              </a:defRPr>
            </a:lvl4pPr>
            <a:lvl5pPr lvl="4" rtl="0">
              <a:spcBef>
                <a:spcPts val="0"/>
              </a:spcBef>
              <a:spcAft>
                <a:spcPts val="0"/>
              </a:spcAft>
              <a:buNone/>
              <a:defRPr sz="6000">
                <a:solidFill>
                  <a:srgbClr val="FFFFFF"/>
                </a:solidFill>
              </a:defRPr>
            </a:lvl5pPr>
            <a:lvl6pPr lvl="5" rtl="0">
              <a:spcBef>
                <a:spcPts val="0"/>
              </a:spcBef>
              <a:spcAft>
                <a:spcPts val="0"/>
              </a:spcAft>
              <a:buNone/>
              <a:defRPr sz="6000">
                <a:solidFill>
                  <a:srgbClr val="FFFFFF"/>
                </a:solidFill>
              </a:defRPr>
            </a:lvl6pPr>
            <a:lvl7pPr lvl="6" rtl="0">
              <a:spcBef>
                <a:spcPts val="0"/>
              </a:spcBef>
              <a:spcAft>
                <a:spcPts val="0"/>
              </a:spcAft>
              <a:buNone/>
              <a:defRPr sz="6000">
                <a:solidFill>
                  <a:srgbClr val="FFFFFF"/>
                </a:solidFill>
              </a:defRPr>
            </a:lvl7pPr>
            <a:lvl8pPr lvl="7" rtl="0">
              <a:spcBef>
                <a:spcPts val="0"/>
              </a:spcBef>
              <a:spcAft>
                <a:spcPts val="0"/>
              </a:spcAft>
              <a:buNone/>
              <a:defRPr sz="6000">
                <a:solidFill>
                  <a:srgbClr val="FFFFFF"/>
                </a:solidFill>
              </a:defRPr>
            </a:lvl8pPr>
            <a:lvl9pPr lvl="8" rtl="0">
              <a:spcBef>
                <a:spcPts val="0"/>
              </a:spcBef>
              <a:spcAft>
                <a:spcPts val="0"/>
              </a:spcAft>
              <a:buNone/>
              <a:defRPr sz="6000">
                <a:solidFill>
                  <a:srgbClr val="FFFFFF"/>
                </a:solidFill>
              </a:defRPr>
            </a:lvl9pPr>
          </a:lstStyle>
          <a:p>
            <a:r>
              <a:rPr lang="en-US"/>
              <a:t>Click To Add Presentation Title</a:t>
            </a:r>
            <a:endParaRPr/>
          </a:p>
        </p:txBody>
      </p:sp>
      <p:sp>
        <p:nvSpPr>
          <p:cNvPr id="32" name="Text Placeholder 31">
            <a:extLst>
              <a:ext uri="{FF2B5EF4-FFF2-40B4-BE49-F238E27FC236}">
                <a16:creationId xmlns:a16="http://schemas.microsoft.com/office/drawing/2014/main" id="{9AE6FECA-3A9C-2115-ABC5-00727934BABA}"/>
              </a:ext>
            </a:extLst>
          </p:cNvPr>
          <p:cNvSpPr>
            <a:spLocks noGrp="1"/>
          </p:cNvSpPr>
          <p:nvPr>
            <p:ph type="body" sz="quarter" idx="10" hasCustomPrompt="1"/>
          </p:nvPr>
        </p:nvSpPr>
        <p:spPr>
          <a:xfrm>
            <a:off x="838200" y="5609685"/>
            <a:ext cx="2843212" cy="265493"/>
          </a:xfrm>
          <a:prstGeom prst="rect">
            <a:avLst/>
          </a:prstGeom>
        </p:spPr>
        <p:txBody>
          <a:bodyPr/>
          <a:lstStyle>
            <a:lvl1pPr marL="0" indent="0">
              <a:buFontTx/>
              <a:buNone/>
              <a:defRPr sz="1200">
                <a:solidFill>
                  <a:srgbClr val="EC8B1F"/>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Click to edit date</a:t>
            </a:r>
          </a:p>
        </p:txBody>
      </p:sp>
      <p:sp>
        <p:nvSpPr>
          <p:cNvPr id="34" name="Text Placeholder 33">
            <a:extLst>
              <a:ext uri="{FF2B5EF4-FFF2-40B4-BE49-F238E27FC236}">
                <a16:creationId xmlns:a16="http://schemas.microsoft.com/office/drawing/2014/main" id="{E0A3B46D-C2AA-90CB-1BB3-D959C213E6F8}"/>
              </a:ext>
            </a:extLst>
          </p:cNvPr>
          <p:cNvSpPr>
            <a:spLocks noGrp="1"/>
          </p:cNvSpPr>
          <p:nvPr>
            <p:ph type="body" sz="quarter" idx="11" hasCustomPrompt="1"/>
          </p:nvPr>
        </p:nvSpPr>
        <p:spPr>
          <a:xfrm>
            <a:off x="841375" y="5870258"/>
            <a:ext cx="2879725" cy="265365"/>
          </a:xfrm>
        </p:spPr>
        <p:txBody>
          <a:bodyPr/>
          <a:lstStyle/>
          <a:p>
            <a:pPr lvl="0"/>
            <a:r>
              <a:rPr lang="en-US"/>
              <a:t>Click to add Presenter(s) name</a:t>
            </a:r>
          </a:p>
        </p:txBody>
      </p:sp>
      <p:pic>
        <p:nvPicPr>
          <p:cNvPr id="7" name="Picture 6" descr="A black and white logo&#10;&#10;Description automatically generated">
            <a:extLst>
              <a:ext uri="{FF2B5EF4-FFF2-40B4-BE49-F238E27FC236}">
                <a16:creationId xmlns:a16="http://schemas.microsoft.com/office/drawing/2014/main" id="{1A2D865F-4F62-EBAD-D6DE-BC5119C95777}"/>
              </a:ext>
            </a:extLst>
          </p:cNvPr>
          <p:cNvPicPr>
            <a:picLocks noChangeAspect="1"/>
          </p:cNvPicPr>
          <p:nvPr userDrawn="1"/>
        </p:nvPicPr>
        <p:blipFill>
          <a:blip r:embed="rId2"/>
          <a:stretch>
            <a:fillRect/>
          </a:stretch>
        </p:blipFill>
        <p:spPr>
          <a:xfrm>
            <a:off x="9754171" y="3269550"/>
            <a:ext cx="1679878" cy="471394"/>
          </a:xfrm>
          <a:prstGeom prst="rect">
            <a:avLst/>
          </a:prstGeom>
        </p:spPr>
      </p:pic>
    </p:spTree>
    <p:extLst>
      <p:ext uri="{BB962C8B-B14F-4D97-AF65-F5344CB8AC3E}">
        <p14:creationId xmlns:p14="http://schemas.microsoft.com/office/powerpoint/2010/main" val="3454906195"/>
      </p:ext>
    </p:extLst>
  </p:cSld>
  <p:clrMapOvr>
    <a:masterClrMapping/>
  </p:clrMapOvr>
  <p:extLst>
    <p:ext uri="{DCECCB84-F9BA-43D5-87BE-67443E8EF086}">
      <p15:sldGuideLst xmlns:p15="http://schemas.microsoft.com/office/powerpoint/2012/main">
        <p15:guide id="1" orient="horz" pos="2160">
          <p15:clr>
            <a:srgbClr val="F26B43"/>
          </p15:clr>
        </p15:guide>
        <p15:guide id="2" pos="3840">
          <p15:clr>
            <a:srgbClr val="F26B43"/>
          </p15:clr>
        </p15:guide>
        <p15:guide id="3" pos="528">
          <p15:clr>
            <a:srgbClr val="A4A3A4"/>
          </p15:clr>
        </p15:guide>
        <p15:guide id="4" pos="7152">
          <p15:clr>
            <a:srgbClr val="A4A3A4"/>
          </p15:clr>
        </p15:guide>
        <p15:guide id="5" orient="horz" pos="408">
          <p15:clr>
            <a:srgbClr val="A4A3A4"/>
          </p15:clr>
        </p15:guide>
        <p15:guide id="6" orient="horz" pos="696">
          <p15:clr>
            <a:srgbClr val="5ACBF0"/>
          </p15:clr>
        </p15:guide>
        <p15:guide id="7" orient="horz" pos="1008">
          <p15:clr>
            <a:srgbClr val="5ACBF0"/>
          </p15:clr>
        </p15:guide>
        <p15:guide id="8" orient="horz" pos="1296">
          <p15:clr>
            <a:srgbClr val="5ACBF0"/>
          </p15:clr>
        </p15:guide>
        <p15:guide id="9" orient="horz" pos="1584">
          <p15:clr>
            <a:srgbClr val="5ACBF0"/>
          </p15:clr>
        </p15:guide>
        <p15:guide id="10" orient="horz" pos="1872">
          <p15:clr>
            <a:srgbClr val="5ACBF0"/>
          </p15:clr>
        </p15:guide>
        <p15:guide id="11" orient="horz" pos="2448">
          <p15:clr>
            <a:srgbClr val="5ACBF0"/>
          </p15:clr>
        </p15:guide>
        <p15:guide id="12" orient="horz" pos="2736">
          <p15:clr>
            <a:srgbClr val="5ACBF0"/>
          </p15:clr>
        </p15:guide>
        <p15:guide id="13" orient="horz" pos="3024">
          <p15:clr>
            <a:srgbClr val="5ACBF0"/>
          </p15:clr>
        </p15:guide>
        <p15:guide id="14" orient="horz" pos="3312">
          <p15:clr>
            <a:srgbClr val="5ACBF0"/>
          </p15:clr>
        </p15:guide>
        <p15:guide id="15" orient="horz" pos="3600">
          <p15:clr>
            <a:srgbClr val="5ACBF0"/>
          </p15:clr>
        </p15:guide>
        <p15:guide id="16" orient="horz" pos="3888">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1. Title Pag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E56B88-6B80-DAA7-0E19-DF822ECA59B0}"/>
              </a:ext>
            </a:extLst>
          </p:cNvPr>
          <p:cNvGrpSpPr/>
          <p:nvPr userDrawn="1"/>
        </p:nvGrpSpPr>
        <p:grpSpPr>
          <a:xfrm>
            <a:off x="3046648" y="1600200"/>
            <a:ext cx="9145352" cy="5257800"/>
            <a:chOff x="1377056" y="652144"/>
            <a:chExt cx="13180133" cy="7577456"/>
          </a:xfrm>
        </p:grpSpPr>
        <p:sp>
          <p:nvSpPr>
            <p:cNvPr id="9" name="Triangle 8">
              <a:extLst>
                <a:ext uri="{FF2B5EF4-FFF2-40B4-BE49-F238E27FC236}">
                  <a16:creationId xmlns:a16="http://schemas.microsoft.com/office/drawing/2014/main" id="{B3F66F09-50ED-A31C-D8C9-DBB9A7C82210}"/>
                </a:ext>
              </a:extLst>
            </p:cNvPr>
            <p:cNvSpPr/>
            <p:nvPr userDrawn="1"/>
          </p:nvSpPr>
          <p:spPr>
            <a:xfrm>
              <a:off x="6288365" y="3057984"/>
              <a:ext cx="8268824" cy="5171616"/>
            </a:xfrm>
            <a:prstGeom prst="triangle">
              <a:avLst/>
            </a:prstGeom>
            <a:solidFill>
              <a:srgbClr val="EC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riangle 9">
              <a:extLst>
                <a:ext uri="{FF2B5EF4-FFF2-40B4-BE49-F238E27FC236}">
                  <a16:creationId xmlns:a16="http://schemas.microsoft.com/office/drawing/2014/main" id="{F39004B4-B9D9-63A1-8F3C-CCF0D6CF64D2}"/>
                </a:ext>
              </a:extLst>
            </p:cNvPr>
            <p:cNvSpPr/>
            <p:nvPr userDrawn="1"/>
          </p:nvSpPr>
          <p:spPr>
            <a:xfrm>
              <a:off x="1377056" y="652144"/>
              <a:ext cx="10564658" cy="6607513"/>
            </a:xfrm>
            <a:prstGeom prst="triangle">
              <a:avLst/>
            </a:prstGeom>
            <a:gradFill>
              <a:gsLst>
                <a:gs pos="0">
                  <a:srgbClr val="DCDDDE"/>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19" name="Google Shape;30;p7">
            <a:extLst>
              <a:ext uri="{FF2B5EF4-FFF2-40B4-BE49-F238E27FC236}">
                <a16:creationId xmlns:a16="http://schemas.microsoft.com/office/drawing/2014/main" id="{577E4104-8623-D41E-7340-B16961659A66}"/>
              </a:ext>
            </a:extLst>
          </p:cNvPr>
          <p:cNvSpPr txBox="1">
            <a:spLocks noGrp="1"/>
          </p:cNvSpPr>
          <p:nvPr>
            <p:ph type="subTitle" idx="1" hasCustomPrompt="1"/>
          </p:nvPr>
        </p:nvSpPr>
        <p:spPr>
          <a:xfrm>
            <a:off x="838200" y="2971800"/>
            <a:ext cx="4625341" cy="282129"/>
          </a:xfrm>
          <a:prstGeom prst="rect">
            <a:avLst/>
          </a:prstGeom>
        </p:spPr>
        <p:txBody>
          <a:bodyPr spcFirstLastPara="1" wrap="square" lIns="0" tIns="0" rIns="0" bIns="0" anchor="t" anchorCtr="0">
            <a:spAutoFit/>
          </a:bodyPr>
          <a:lstStyle>
            <a:lvl1pPr marL="0" lvl="0" rtl="0">
              <a:lnSpc>
                <a:spcPts val="2200"/>
              </a:lnSpc>
              <a:spcBef>
                <a:spcPts val="0"/>
              </a:spcBef>
              <a:spcAft>
                <a:spcPts val="0"/>
              </a:spcAft>
              <a:buNone/>
              <a:defRPr sz="2000" b="0">
                <a:solidFill>
                  <a:srgbClr val="EC8B1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add Presentation Subtitle</a:t>
            </a:r>
            <a:endParaRPr/>
          </a:p>
        </p:txBody>
      </p:sp>
      <p:sp>
        <p:nvSpPr>
          <p:cNvPr id="20" name="Google Shape;31;p7">
            <a:extLst>
              <a:ext uri="{FF2B5EF4-FFF2-40B4-BE49-F238E27FC236}">
                <a16:creationId xmlns:a16="http://schemas.microsoft.com/office/drawing/2014/main" id="{12B30F7A-84E5-82C7-9714-77E85F9A356B}"/>
              </a:ext>
            </a:extLst>
          </p:cNvPr>
          <p:cNvSpPr txBox="1">
            <a:spLocks noGrp="1"/>
          </p:cNvSpPr>
          <p:nvPr>
            <p:ph type="title" hasCustomPrompt="1"/>
          </p:nvPr>
        </p:nvSpPr>
        <p:spPr>
          <a:xfrm>
            <a:off x="838200" y="1496477"/>
            <a:ext cx="5539741" cy="1231106"/>
          </a:xfrm>
          <a:prstGeom prst="rect">
            <a:avLst/>
          </a:prstGeom>
        </p:spPr>
        <p:txBody>
          <a:bodyPr spcFirstLastPara="1" wrap="square" lIns="0" tIns="0" rIns="0" bIns="0" anchor="t" anchorCtr="0">
            <a:spAutoFit/>
          </a:bodyPr>
          <a:lstStyle>
            <a:lvl1pPr lvl="0" rtl="0">
              <a:lnSpc>
                <a:spcPct val="100000"/>
              </a:lnSpc>
              <a:spcBef>
                <a:spcPts val="0"/>
              </a:spcBef>
              <a:spcAft>
                <a:spcPts val="0"/>
              </a:spcAft>
              <a:buNone/>
              <a:defRPr sz="4000" b="1">
                <a:solidFill>
                  <a:srgbClr val="48484A"/>
                </a:solidFill>
              </a:defRPr>
            </a:lvl1pPr>
            <a:lvl2pPr lvl="1" rtl="0">
              <a:spcBef>
                <a:spcPts val="0"/>
              </a:spcBef>
              <a:spcAft>
                <a:spcPts val="0"/>
              </a:spcAft>
              <a:buNone/>
              <a:defRPr sz="6000">
                <a:solidFill>
                  <a:srgbClr val="FFFFFF"/>
                </a:solidFill>
              </a:defRPr>
            </a:lvl2pPr>
            <a:lvl3pPr lvl="2" rtl="0">
              <a:spcBef>
                <a:spcPts val="0"/>
              </a:spcBef>
              <a:spcAft>
                <a:spcPts val="0"/>
              </a:spcAft>
              <a:buNone/>
              <a:defRPr sz="6000">
                <a:solidFill>
                  <a:srgbClr val="FFFFFF"/>
                </a:solidFill>
              </a:defRPr>
            </a:lvl3pPr>
            <a:lvl4pPr lvl="3" rtl="0">
              <a:spcBef>
                <a:spcPts val="0"/>
              </a:spcBef>
              <a:spcAft>
                <a:spcPts val="0"/>
              </a:spcAft>
              <a:buNone/>
              <a:defRPr sz="6000">
                <a:solidFill>
                  <a:srgbClr val="FFFFFF"/>
                </a:solidFill>
              </a:defRPr>
            </a:lvl4pPr>
            <a:lvl5pPr lvl="4" rtl="0">
              <a:spcBef>
                <a:spcPts val="0"/>
              </a:spcBef>
              <a:spcAft>
                <a:spcPts val="0"/>
              </a:spcAft>
              <a:buNone/>
              <a:defRPr sz="6000">
                <a:solidFill>
                  <a:srgbClr val="FFFFFF"/>
                </a:solidFill>
              </a:defRPr>
            </a:lvl5pPr>
            <a:lvl6pPr lvl="5" rtl="0">
              <a:spcBef>
                <a:spcPts val="0"/>
              </a:spcBef>
              <a:spcAft>
                <a:spcPts val="0"/>
              </a:spcAft>
              <a:buNone/>
              <a:defRPr sz="6000">
                <a:solidFill>
                  <a:srgbClr val="FFFFFF"/>
                </a:solidFill>
              </a:defRPr>
            </a:lvl6pPr>
            <a:lvl7pPr lvl="6" rtl="0">
              <a:spcBef>
                <a:spcPts val="0"/>
              </a:spcBef>
              <a:spcAft>
                <a:spcPts val="0"/>
              </a:spcAft>
              <a:buNone/>
              <a:defRPr sz="6000">
                <a:solidFill>
                  <a:srgbClr val="FFFFFF"/>
                </a:solidFill>
              </a:defRPr>
            </a:lvl7pPr>
            <a:lvl8pPr lvl="7" rtl="0">
              <a:spcBef>
                <a:spcPts val="0"/>
              </a:spcBef>
              <a:spcAft>
                <a:spcPts val="0"/>
              </a:spcAft>
              <a:buNone/>
              <a:defRPr sz="6000">
                <a:solidFill>
                  <a:srgbClr val="FFFFFF"/>
                </a:solidFill>
              </a:defRPr>
            </a:lvl8pPr>
            <a:lvl9pPr lvl="8" rtl="0">
              <a:spcBef>
                <a:spcPts val="0"/>
              </a:spcBef>
              <a:spcAft>
                <a:spcPts val="0"/>
              </a:spcAft>
              <a:buNone/>
              <a:defRPr sz="6000">
                <a:solidFill>
                  <a:srgbClr val="FFFFFF"/>
                </a:solidFill>
              </a:defRPr>
            </a:lvl9pPr>
          </a:lstStyle>
          <a:p>
            <a:r>
              <a:rPr lang="en-US"/>
              <a:t>Click To Add Presentation Title</a:t>
            </a:r>
            <a:endParaRPr/>
          </a:p>
        </p:txBody>
      </p:sp>
      <p:sp>
        <p:nvSpPr>
          <p:cNvPr id="32" name="Text Placeholder 31">
            <a:extLst>
              <a:ext uri="{FF2B5EF4-FFF2-40B4-BE49-F238E27FC236}">
                <a16:creationId xmlns:a16="http://schemas.microsoft.com/office/drawing/2014/main" id="{9AE6FECA-3A9C-2115-ABC5-00727934BABA}"/>
              </a:ext>
            </a:extLst>
          </p:cNvPr>
          <p:cNvSpPr>
            <a:spLocks noGrp="1"/>
          </p:cNvSpPr>
          <p:nvPr>
            <p:ph type="body" sz="quarter" idx="10" hasCustomPrompt="1"/>
          </p:nvPr>
        </p:nvSpPr>
        <p:spPr>
          <a:xfrm>
            <a:off x="838200" y="5609685"/>
            <a:ext cx="2843212" cy="265493"/>
          </a:xfrm>
          <a:prstGeom prst="rect">
            <a:avLst/>
          </a:prstGeom>
        </p:spPr>
        <p:txBody>
          <a:bodyPr/>
          <a:lstStyle>
            <a:lvl1pPr marL="0" indent="0">
              <a:buFontTx/>
              <a:buNone/>
              <a:defRPr sz="1200">
                <a:solidFill>
                  <a:srgbClr val="EC8B1F"/>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Click to edit date</a:t>
            </a:r>
          </a:p>
        </p:txBody>
      </p:sp>
      <p:sp>
        <p:nvSpPr>
          <p:cNvPr id="34" name="Text Placeholder 33">
            <a:extLst>
              <a:ext uri="{FF2B5EF4-FFF2-40B4-BE49-F238E27FC236}">
                <a16:creationId xmlns:a16="http://schemas.microsoft.com/office/drawing/2014/main" id="{E0A3B46D-C2AA-90CB-1BB3-D959C213E6F8}"/>
              </a:ext>
            </a:extLst>
          </p:cNvPr>
          <p:cNvSpPr>
            <a:spLocks noGrp="1"/>
          </p:cNvSpPr>
          <p:nvPr>
            <p:ph type="body" sz="quarter" idx="11" hasCustomPrompt="1"/>
          </p:nvPr>
        </p:nvSpPr>
        <p:spPr>
          <a:xfrm>
            <a:off x="841375" y="5870258"/>
            <a:ext cx="2879725" cy="265365"/>
          </a:xfrm>
        </p:spPr>
        <p:txBody>
          <a:bodyPr/>
          <a:lstStyle/>
          <a:p>
            <a:pPr lvl="0"/>
            <a:r>
              <a:rPr lang="en-US"/>
              <a:t>Click to add Presenter(s) name</a:t>
            </a:r>
          </a:p>
        </p:txBody>
      </p:sp>
      <p:pic>
        <p:nvPicPr>
          <p:cNvPr id="2" name="Picture 1" descr="A black and white logo&#10;&#10;Description automatically generated">
            <a:extLst>
              <a:ext uri="{FF2B5EF4-FFF2-40B4-BE49-F238E27FC236}">
                <a16:creationId xmlns:a16="http://schemas.microsoft.com/office/drawing/2014/main" id="{95F1172E-9154-373E-3045-2C12E4BD00CE}"/>
              </a:ext>
            </a:extLst>
          </p:cNvPr>
          <p:cNvPicPr>
            <a:picLocks noChangeAspect="1"/>
          </p:cNvPicPr>
          <p:nvPr userDrawn="1"/>
        </p:nvPicPr>
        <p:blipFill>
          <a:blip r:embed="rId2"/>
          <a:stretch>
            <a:fillRect/>
          </a:stretch>
        </p:blipFill>
        <p:spPr>
          <a:xfrm>
            <a:off x="9754171" y="3269550"/>
            <a:ext cx="1679878" cy="471394"/>
          </a:xfrm>
          <a:prstGeom prst="rect">
            <a:avLst/>
          </a:prstGeom>
        </p:spPr>
      </p:pic>
    </p:spTree>
    <p:extLst>
      <p:ext uri="{BB962C8B-B14F-4D97-AF65-F5344CB8AC3E}">
        <p14:creationId xmlns:p14="http://schemas.microsoft.com/office/powerpoint/2010/main" val="122197433"/>
      </p:ext>
    </p:extLst>
  </p:cSld>
  <p:clrMapOvr>
    <a:masterClrMapping/>
  </p:clrMapOvr>
  <p:extLst>
    <p:ext uri="{DCECCB84-F9BA-43D5-87BE-67443E8EF086}">
      <p15:sldGuideLst xmlns:p15="http://schemas.microsoft.com/office/powerpoint/2012/main">
        <p15:guide id="1" orient="horz" pos="2160">
          <p15:clr>
            <a:srgbClr val="F26B43"/>
          </p15:clr>
        </p15:guide>
        <p15:guide id="2" pos="3840">
          <p15:clr>
            <a:srgbClr val="F26B43"/>
          </p15:clr>
        </p15:guide>
        <p15:guide id="3" pos="528">
          <p15:clr>
            <a:srgbClr val="A4A3A4"/>
          </p15:clr>
        </p15:guide>
        <p15:guide id="4" pos="7152">
          <p15:clr>
            <a:srgbClr val="A4A3A4"/>
          </p15:clr>
        </p15:guide>
        <p15:guide id="5" orient="horz" pos="408">
          <p15:clr>
            <a:srgbClr val="A4A3A4"/>
          </p15:clr>
        </p15:guide>
        <p15:guide id="6" orient="horz" pos="696">
          <p15:clr>
            <a:srgbClr val="5ACBF0"/>
          </p15:clr>
        </p15:guide>
        <p15:guide id="7" orient="horz" pos="1008">
          <p15:clr>
            <a:srgbClr val="5ACBF0"/>
          </p15:clr>
        </p15:guide>
        <p15:guide id="8" orient="horz" pos="1296">
          <p15:clr>
            <a:srgbClr val="5ACBF0"/>
          </p15:clr>
        </p15:guide>
        <p15:guide id="9" orient="horz" pos="1584">
          <p15:clr>
            <a:srgbClr val="5ACBF0"/>
          </p15:clr>
        </p15:guide>
        <p15:guide id="10" orient="horz" pos="1872">
          <p15:clr>
            <a:srgbClr val="5ACBF0"/>
          </p15:clr>
        </p15:guide>
        <p15:guide id="11" orient="horz" pos="2448">
          <p15:clr>
            <a:srgbClr val="5ACBF0"/>
          </p15:clr>
        </p15:guide>
        <p15:guide id="12" orient="horz" pos="2736">
          <p15:clr>
            <a:srgbClr val="5ACBF0"/>
          </p15:clr>
        </p15:guide>
        <p15:guide id="13" orient="horz" pos="3024">
          <p15:clr>
            <a:srgbClr val="5ACBF0"/>
          </p15:clr>
        </p15:guide>
        <p15:guide id="14" orient="horz" pos="3312">
          <p15:clr>
            <a:srgbClr val="5ACBF0"/>
          </p15:clr>
        </p15:guide>
        <p15:guide id="15" orient="horz" pos="3600">
          <p15:clr>
            <a:srgbClr val="5ACBF0"/>
          </p15:clr>
        </p15:guide>
        <p15:guide id="16" orient="horz" pos="3888">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2. Divider Page">
    <p:spTree>
      <p:nvGrpSpPr>
        <p:cNvPr id="1" name=""/>
        <p:cNvGrpSpPr/>
        <p:nvPr/>
      </p:nvGrpSpPr>
      <p:grpSpPr>
        <a:xfrm>
          <a:off x="0" y="0"/>
          <a:ext cx="0" cy="0"/>
          <a:chOff x="0" y="0"/>
          <a:chExt cx="0" cy="0"/>
        </a:xfrm>
      </p:grpSpPr>
      <p:sp>
        <p:nvSpPr>
          <p:cNvPr id="2" name="Google Shape;30;p7">
            <a:extLst>
              <a:ext uri="{FF2B5EF4-FFF2-40B4-BE49-F238E27FC236}">
                <a16:creationId xmlns:a16="http://schemas.microsoft.com/office/drawing/2014/main" id="{89FDE02A-D6A0-3A29-BE99-0EE5682B1B53}"/>
              </a:ext>
            </a:extLst>
          </p:cNvPr>
          <p:cNvSpPr txBox="1">
            <a:spLocks noGrp="1"/>
          </p:cNvSpPr>
          <p:nvPr>
            <p:ph type="subTitle" idx="1" hasCustomPrompt="1"/>
          </p:nvPr>
        </p:nvSpPr>
        <p:spPr>
          <a:xfrm>
            <a:off x="848945" y="615043"/>
            <a:ext cx="10504855" cy="280718"/>
          </a:xfrm>
          <a:prstGeom prst="rect">
            <a:avLst/>
          </a:prstGeom>
        </p:spPr>
        <p:txBody>
          <a:bodyPr spcFirstLastPara="1" wrap="square" lIns="0" tIns="0" rIns="0" bIns="0" anchor="t" anchorCtr="0">
            <a:spAutoFit/>
          </a:bodyPr>
          <a:lstStyle>
            <a:lvl1pPr marL="0" lvl="0" rtl="0">
              <a:spcBef>
                <a:spcPts val="0"/>
              </a:spcBef>
              <a:spcAft>
                <a:spcPts val="0"/>
              </a:spcAft>
              <a:buNone/>
              <a:defRPr sz="1600" b="1">
                <a:solidFill>
                  <a:schemeClr val="tx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add Presentation Subtitle</a:t>
            </a:r>
            <a:endParaRPr/>
          </a:p>
        </p:txBody>
      </p:sp>
      <p:sp>
        <p:nvSpPr>
          <p:cNvPr id="6" name="Google Shape;31;p7">
            <a:extLst>
              <a:ext uri="{FF2B5EF4-FFF2-40B4-BE49-F238E27FC236}">
                <a16:creationId xmlns:a16="http://schemas.microsoft.com/office/drawing/2014/main" id="{3DED59F3-510F-CAB1-23F4-10B567AEC2CC}"/>
              </a:ext>
            </a:extLst>
          </p:cNvPr>
          <p:cNvSpPr txBox="1">
            <a:spLocks noGrp="1"/>
          </p:cNvSpPr>
          <p:nvPr>
            <p:ph type="title" hasCustomPrompt="1"/>
          </p:nvPr>
        </p:nvSpPr>
        <p:spPr>
          <a:xfrm>
            <a:off x="848945" y="2721481"/>
            <a:ext cx="6567132" cy="615553"/>
          </a:xfrm>
          <a:prstGeom prst="rect">
            <a:avLst/>
          </a:prstGeom>
        </p:spPr>
        <p:txBody>
          <a:bodyPr spcFirstLastPara="1" wrap="square" lIns="0" tIns="0" rIns="0" bIns="0" anchor="t" anchorCtr="0">
            <a:spAutoFit/>
          </a:bodyPr>
          <a:lstStyle>
            <a:lvl1pPr lvl="0" rtl="0">
              <a:lnSpc>
                <a:spcPct val="100000"/>
              </a:lnSpc>
              <a:spcBef>
                <a:spcPts val="0"/>
              </a:spcBef>
              <a:spcAft>
                <a:spcPts val="0"/>
              </a:spcAft>
              <a:buNone/>
              <a:defRPr sz="4000" b="1">
                <a:solidFill>
                  <a:schemeClr val="tx1"/>
                </a:solidFill>
              </a:defRPr>
            </a:lvl1pPr>
            <a:lvl2pPr lvl="1" rtl="0">
              <a:spcBef>
                <a:spcPts val="0"/>
              </a:spcBef>
              <a:spcAft>
                <a:spcPts val="0"/>
              </a:spcAft>
              <a:buNone/>
              <a:defRPr sz="6000">
                <a:solidFill>
                  <a:srgbClr val="FFFFFF"/>
                </a:solidFill>
              </a:defRPr>
            </a:lvl2pPr>
            <a:lvl3pPr lvl="2" rtl="0">
              <a:spcBef>
                <a:spcPts val="0"/>
              </a:spcBef>
              <a:spcAft>
                <a:spcPts val="0"/>
              </a:spcAft>
              <a:buNone/>
              <a:defRPr sz="6000">
                <a:solidFill>
                  <a:srgbClr val="FFFFFF"/>
                </a:solidFill>
              </a:defRPr>
            </a:lvl3pPr>
            <a:lvl4pPr lvl="3" rtl="0">
              <a:spcBef>
                <a:spcPts val="0"/>
              </a:spcBef>
              <a:spcAft>
                <a:spcPts val="0"/>
              </a:spcAft>
              <a:buNone/>
              <a:defRPr sz="6000">
                <a:solidFill>
                  <a:srgbClr val="FFFFFF"/>
                </a:solidFill>
              </a:defRPr>
            </a:lvl4pPr>
            <a:lvl5pPr lvl="4" rtl="0">
              <a:spcBef>
                <a:spcPts val="0"/>
              </a:spcBef>
              <a:spcAft>
                <a:spcPts val="0"/>
              </a:spcAft>
              <a:buNone/>
              <a:defRPr sz="6000">
                <a:solidFill>
                  <a:srgbClr val="FFFFFF"/>
                </a:solidFill>
              </a:defRPr>
            </a:lvl5pPr>
            <a:lvl6pPr lvl="5" rtl="0">
              <a:spcBef>
                <a:spcPts val="0"/>
              </a:spcBef>
              <a:spcAft>
                <a:spcPts val="0"/>
              </a:spcAft>
              <a:buNone/>
              <a:defRPr sz="6000">
                <a:solidFill>
                  <a:srgbClr val="FFFFFF"/>
                </a:solidFill>
              </a:defRPr>
            </a:lvl6pPr>
            <a:lvl7pPr lvl="6" rtl="0">
              <a:spcBef>
                <a:spcPts val="0"/>
              </a:spcBef>
              <a:spcAft>
                <a:spcPts val="0"/>
              </a:spcAft>
              <a:buNone/>
              <a:defRPr sz="6000">
                <a:solidFill>
                  <a:srgbClr val="FFFFFF"/>
                </a:solidFill>
              </a:defRPr>
            </a:lvl7pPr>
            <a:lvl8pPr lvl="7" rtl="0">
              <a:spcBef>
                <a:spcPts val="0"/>
              </a:spcBef>
              <a:spcAft>
                <a:spcPts val="0"/>
              </a:spcAft>
              <a:buNone/>
              <a:defRPr sz="6000">
                <a:solidFill>
                  <a:srgbClr val="FFFFFF"/>
                </a:solidFill>
              </a:defRPr>
            </a:lvl8pPr>
            <a:lvl9pPr lvl="8" rtl="0">
              <a:spcBef>
                <a:spcPts val="0"/>
              </a:spcBef>
              <a:spcAft>
                <a:spcPts val="0"/>
              </a:spcAft>
              <a:buNone/>
              <a:defRPr sz="6000">
                <a:solidFill>
                  <a:srgbClr val="FFFFFF"/>
                </a:solidFill>
              </a:defRPr>
            </a:lvl9pPr>
          </a:lstStyle>
          <a:p>
            <a:r>
              <a:rPr lang="en-US"/>
              <a:t>Click To Add Divider Title</a:t>
            </a:r>
            <a:endParaRPr/>
          </a:p>
        </p:txBody>
      </p:sp>
      <p:grpSp>
        <p:nvGrpSpPr>
          <p:cNvPr id="7" name="Group 6">
            <a:extLst>
              <a:ext uri="{FF2B5EF4-FFF2-40B4-BE49-F238E27FC236}">
                <a16:creationId xmlns:a16="http://schemas.microsoft.com/office/drawing/2014/main" id="{F8254623-BA01-61E0-003D-49868B779335}"/>
              </a:ext>
            </a:extLst>
          </p:cNvPr>
          <p:cNvGrpSpPr/>
          <p:nvPr userDrawn="1"/>
        </p:nvGrpSpPr>
        <p:grpSpPr>
          <a:xfrm>
            <a:off x="6253224" y="1600200"/>
            <a:ext cx="6720306" cy="3838022"/>
            <a:chOff x="1362414" y="652144"/>
            <a:chExt cx="13267986" cy="7577456"/>
          </a:xfrm>
        </p:grpSpPr>
        <p:sp>
          <p:nvSpPr>
            <p:cNvPr id="11" name="Triangle 10">
              <a:extLst>
                <a:ext uri="{FF2B5EF4-FFF2-40B4-BE49-F238E27FC236}">
                  <a16:creationId xmlns:a16="http://schemas.microsoft.com/office/drawing/2014/main" id="{994AF9FC-349E-9E6D-BF8C-A1F8D11555DE}"/>
                </a:ext>
              </a:extLst>
            </p:cNvPr>
            <p:cNvSpPr/>
            <p:nvPr/>
          </p:nvSpPr>
          <p:spPr>
            <a:xfrm>
              <a:off x="6361577" y="3057984"/>
              <a:ext cx="8268823" cy="5171616"/>
            </a:xfrm>
            <a:prstGeom prst="triangle">
              <a:avLst/>
            </a:prstGeom>
            <a:gradFill>
              <a:gsLst>
                <a:gs pos="0">
                  <a:srgbClr val="77787B">
                    <a:alpha val="50000"/>
                  </a:srgbClr>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9804A06A-4E42-B4D9-936A-D6B66B8F2FE5}"/>
                </a:ext>
              </a:extLst>
            </p:cNvPr>
            <p:cNvSpPr/>
            <p:nvPr/>
          </p:nvSpPr>
          <p:spPr>
            <a:xfrm>
              <a:off x="1362414" y="652144"/>
              <a:ext cx="10564658" cy="6607514"/>
            </a:xfrm>
            <a:prstGeom prst="triangle">
              <a:avLst/>
            </a:prstGeom>
            <a:gradFill>
              <a:gsLst>
                <a:gs pos="0">
                  <a:srgbClr val="77787B">
                    <a:alpha val="50467"/>
                  </a:srgbClr>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 Placeholder 6">
            <a:extLst>
              <a:ext uri="{FF2B5EF4-FFF2-40B4-BE49-F238E27FC236}">
                <a16:creationId xmlns:a16="http://schemas.microsoft.com/office/drawing/2014/main" id="{2F6B3013-D4C0-AE6A-0BCF-3C09BD5D0CEB}"/>
              </a:ext>
            </a:extLst>
          </p:cNvPr>
          <p:cNvSpPr>
            <a:spLocks noGrp="1"/>
          </p:cNvSpPr>
          <p:nvPr>
            <p:ph type="body" sz="quarter" idx="10" hasCustomPrompt="1"/>
          </p:nvPr>
        </p:nvSpPr>
        <p:spPr>
          <a:xfrm>
            <a:off x="848945" y="3342443"/>
            <a:ext cx="5480735" cy="430887"/>
          </a:xfrm>
          <a:prstGeom prst="rect">
            <a:avLst/>
          </a:prstGeom>
        </p:spPr>
        <p:txBody>
          <a:bodyPr lIns="0">
            <a:noAutofit/>
          </a:bodyPr>
          <a:lstStyle>
            <a:lvl1pPr marL="0" indent="0">
              <a:lnSpc>
                <a:spcPct val="100000"/>
              </a:lnSpc>
              <a:buNone/>
              <a:defRPr sz="2000" b="1">
                <a:solidFill>
                  <a:srgbClr val="EC8B1F"/>
                </a:solidFill>
              </a:defRPr>
            </a:lvl1pPr>
            <a:lvl2pPr marL="457200" indent="0">
              <a:buNone/>
              <a:defRPr sz="2400">
                <a:solidFill>
                  <a:schemeClr val="tx2"/>
                </a:solidFill>
              </a:defRPr>
            </a:lvl2pPr>
            <a:lvl3pPr marL="914400" indent="0">
              <a:buNone/>
              <a:defRPr sz="2400">
                <a:solidFill>
                  <a:schemeClr val="bg1">
                    <a:lumMod val="50000"/>
                  </a:schemeClr>
                </a:solidFill>
              </a:defRPr>
            </a:lvl3pPr>
            <a:lvl4pPr marL="1371600" indent="0">
              <a:buNone/>
              <a:defRPr sz="2400">
                <a:solidFill>
                  <a:schemeClr val="bg1">
                    <a:lumMod val="50000"/>
                  </a:schemeClr>
                </a:solidFill>
              </a:defRPr>
            </a:lvl4pPr>
            <a:lvl5pPr marL="1828800" indent="0">
              <a:buNone/>
              <a:defRPr sz="2400">
                <a:solidFill>
                  <a:schemeClr val="bg1">
                    <a:lumMod val="50000"/>
                  </a:schemeClr>
                </a:solidFill>
              </a:defRPr>
            </a:lvl5pPr>
          </a:lstStyle>
          <a:p>
            <a:pPr lvl="0"/>
            <a:r>
              <a:rPr lang="en-US"/>
              <a:t>Extra words in orange</a:t>
            </a:r>
          </a:p>
        </p:txBody>
      </p:sp>
    </p:spTree>
    <p:extLst>
      <p:ext uri="{BB962C8B-B14F-4D97-AF65-F5344CB8AC3E}">
        <p14:creationId xmlns:p14="http://schemas.microsoft.com/office/powerpoint/2010/main" val="4129241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3A. End Pag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87ABE0F-3EC4-BAF7-5219-47D9B2C2F9E8}"/>
              </a:ext>
            </a:extLst>
          </p:cNvPr>
          <p:cNvGrpSpPr/>
          <p:nvPr userDrawn="1"/>
        </p:nvGrpSpPr>
        <p:grpSpPr>
          <a:xfrm>
            <a:off x="-267417" y="593203"/>
            <a:ext cx="7066773" cy="4279738"/>
            <a:chOff x="1362414" y="652144"/>
            <a:chExt cx="13987358" cy="8470942"/>
          </a:xfrm>
        </p:grpSpPr>
        <p:sp>
          <p:nvSpPr>
            <p:cNvPr id="4" name="Triangle 3">
              <a:extLst>
                <a:ext uri="{FF2B5EF4-FFF2-40B4-BE49-F238E27FC236}">
                  <a16:creationId xmlns:a16="http://schemas.microsoft.com/office/drawing/2014/main" id="{D70833C1-11DF-CF1D-A7E1-0FC52DF36F26}"/>
                </a:ext>
              </a:extLst>
            </p:cNvPr>
            <p:cNvSpPr/>
            <p:nvPr/>
          </p:nvSpPr>
          <p:spPr>
            <a:xfrm>
              <a:off x="7080949" y="3951469"/>
              <a:ext cx="8268823" cy="5171617"/>
            </a:xfrm>
            <a:prstGeom prst="triangle">
              <a:avLst/>
            </a:prstGeom>
            <a:gradFill>
              <a:gsLst>
                <a:gs pos="0">
                  <a:srgbClr val="77787B">
                    <a:alpha val="50000"/>
                  </a:srgbClr>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a:extLst>
                <a:ext uri="{FF2B5EF4-FFF2-40B4-BE49-F238E27FC236}">
                  <a16:creationId xmlns:a16="http://schemas.microsoft.com/office/drawing/2014/main" id="{D5A60280-C4B8-2C85-3213-5AD64531C911}"/>
                </a:ext>
              </a:extLst>
            </p:cNvPr>
            <p:cNvSpPr/>
            <p:nvPr/>
          </p:nvSpPr>
          <p:spPr>
            <a:xfrm>
              <a:off x="1362414" y="652144"/>
              <a:ext cx="10564658" cy="6607514"/>
            </a:xfrm>
            <a:prstGeom prst="triangle">
              <a:avLst/>
            </a:prstGeom>
            <a:gradFill>
              <a:gsLst>
                <a:gs pos="0">
                  <a:srgbClr val="77787B">
                    <a:alpha val="50467"/>
                  </a:srgbClr>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 Placeholder 15">
            <a:extLst>
              <a:ext uri="{FF2B5EF4-FFF2-40B4-BE49-F238E27FC236}">
                <a16:creationId xmlns:a16="http://schemas.microsoft.com/office/drawing/2014/main" id="{EAF16024-2620-46E0-D61E-ADF06DCEC4F3}"/>
              </a:ext>
            </a:extLst>
          </p:cNvPr>
          <p:cNvSpPr>
            <a:spLocks noGrp="1"/>
          </p:cNvSpPr>
          <p:nvPr>
            <p:ph type="body" sz="quarter" idx="11" hasCustomPrompt="1"/>
          </p:nvPr>
        </p:nvSpPr>
        <p:spPr>
          <a:xfrm>
            <a:off x="6335211" y="3210507"/>
            <a:ext cx="5018589" cy="285219"/>
          </a:xfrm>
          <a:prstGeom prst="rect">
            <a:avLst/>
          </a:prstGeom>
        </p:spPr>
        <p:txBody>
          <a:bodyPr lIns="0" rIns="0" anchor="ctr" anchorCtr="0">
            <a:noAutofit/>
          </a:bodyPr>
          <a:lstStyle>
            <a:lvl1pPr marL="0" indent="0">
              <a:buNone/>
              <a:defRPr sz="14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MANAGER NAME</a:t>
            </a:r>
          </a:p>
        </p:txBody>
      </p:sp>
      <p:sp>
        <p:nvSpPr>
          <p:cNvPr id="9" name="Text Placeholder 17">
            <a:extLst>
              <a:ext uri="{FF2B5EF4-FFF2-40B4-BE49-F238E27FC236}">
                <a16:creationId xmlns:a16="http://schemas.microsoft.com/office/drawing/2014/main" id="{89DFCF12-2CFE-396B-C01A-FFB96A8533FE}"/>
              </a:ext>
            </a:extLst>
          </p:cNvPr>
          <p:cNvSpPr>
            <a:spLocks noGrp="1"/>
          </p:cNvSpPr>
          <p:nvPr>
            <p:ph type="body" sz="quarter" idx="12" hasCustomPrompt="1"/>
          </p:nvPr>
        </p:nvSpPr>
        <p:spPr>
          <a:xfrm>
            <a:off x="6335211" y="3438365"/>
            <a:ext cx="5018589" cy="276276"/>
          </a:xfrm>
          <a:prstGeom prst="rect">
            <a:avLst/>
          </a:prstGeom>
        </p:spPr>
        <p:txBody>
          <a:bodyPr lIns="0" rIns="0" anchor="ctr" anchorCtr="0">
            <a:noAutofit/>
          </a:bodyPr>
          <a:lstStyle>
            <a:lvl1pPr marL="0" indent="0">
              <a:buNone/>
              <a:defRPr sz="1200">
                <a:solidFill>
                  <a:srgbClr val="EC8B1F"/>
                </a:solidFill>
              </a:defRPr>
            </a:lvl1pPr>
          </a:lstStyle>
          <a:p>
            <a:pPr lvl="0"/>
            <a:r>
              <a:rPr lang="en-US"/>
              <a:t>TITLE</a:t>
            </a:r>
          </a:p>
        </p:txBody>
      </p:sp>
      <p:sp>
        <p:nvSpPr>
          <p:cNvPr id="10" name="Text Placeholder 19">
            <a:extLst>
              <a:ext uri="{FF2B5EF4-FFF2-40B4-BE49-F238E27FC236}">
                <a16:creationId xmlns:a16="http://schemas.microsoft.com/office/drawing/2014/main" id="{36EF4F08-94C6-C20F-0BEA-81FA1846B72C}"/>
              </a:ext>
            </a:extLst>
          </p:cNvPr>
          <p:cNvSpPr>
            <a:spLocks noGrp="1"/>
          </p:cNvSpPr>
          <p:nvPr>
            <p:ph type="body" sz="quarter" idx="13" hasCustomPrompt="1"/>
          </p:nvPr>
        </p:nvSpPr>
        <p:spPr>
          <a:xfrm>
            <a:off x="6335211" y="3745911"/>
            <a:ext cx="5018589" cy="460077"/>
          </a:xfrm>
          <a:prstGeom prst="rect">
            <a:avLst/>
          </a:prstGeom>
        </p:spPr>
        <p:txBody>
          <a:bodyPr lIns="0" rIns="0" anchor="ctr" anchorCtr="0">
            <a:noAutofit/>
          </a:bodyPr>
          <a:lstStyle>
            <a:lvl1pPr marL="0" indent="0">
              <a:buNone/>
              <a:defRPr sz="140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sp>
        <p:nvSpPr>
          <p:cNvPr id="14" name="TextBox 13">
            <a:extLst>
              <a:ext uri="{FF2B5EF4-FFF2-40B4-BE49-F238E27FC236}">
                <a16:creationId xmlns:a16="http://schemas.microsoft.com/office/drawing/2014/main" id="{ED8E1F26-C77E-2E37-1606-3B6D26A17348}"/>
              </a:ext>
            </a:extLst>
          </p:cNvPr>
          <p:cNvSpPr txBox="1"/>
          <p:nvPr userDrawn="1"/>
        </p:nvSpPr>
        <p:spPr>
          <a:xfrm>
            <a:off x="6312061" y="1292423"/>
            <a:ext cx="1309632" cy="307777"/>
          </a:xfrm>
          <a:prstGeom prst="rect">
            <a:avLst/>
          </a:prstGeom>
        </p:spPr>
        <p:txBody>
          <a:bodyPr spcFirstLastPara="1" vert="horz" wrap="square" lIns="0" tIns="0" rIns="0" bIns="0" rtlCol="0" anchor="t" anchorCtr="0">
            <a:spAutoFit/>
          </a:bodyPr>
          <a:lstStyle/>
          <a:p>
            <a:pPr algn="l"/>
            <a:r>
              <a:rPr lang="en-US" sz="2000" b="1">
                <a:solidFill>
                  <a:srgbClr val="EC8B1F"/>
                </a:solidFill>
              </a:rPr>
              <a:t>Contacts</a:t>
            </a:r>
          </a:p>
        </p:txBody>
      </p:sp>
      <p:sp>
        <p:nvSpPr>
          <p:cNvPr id="15" name="Text Placeholder 15">
            <a:extLst>
              <a:ext uri="{FF2B5EF4-FFF2-40B4-BE49-F238E27FC236}">
                <a16:creationId xmlns:a16="http://schemas.microsoft.com/office/drawing/2014/main" id="{6F7D3064-CAB4-F58B-6A52-180E71253313}"/>
              </a:ext>
            </a:extLst>
          </p:cNvPr>
          <p:cNvSpPr>
            <a:spLocks noGrp="1"/>
          </p:cNvSpPr>
          <p:nvPr>
            <p:ph type="body" sz="quarter" idx="14" hasCustomPrompt="1"/>
          </p:nvPr>
        </p:nvSpPr>
        <p:spPr>
          <a:xfrm>
            <a:off x="6335211" y="4613809"/>
            <a:ext cx="5018589" cy="285219"/>
          </a:xfrm>
          <a:prstGeom prst="rect">
            <a:avLst/>
          </a:prstGeom>
        </p:spPr>
        <p:txBody>
          <a:bodyPr lIns="0" rIns="0" anchor="ctr" anchorCtr="0">
            <a:noAutofit/>
          </a:bodyPr>
          <a:lstStyle>
            <a:lvl1pPr marL="0" indent="0">
              <a:buNone/>
              <a:defRPr sz="14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MANAGER NAME</a:t>
            </a:r>
          </a:p>
        </p:txBody>
      </p:sp>
      <p:sp>
        <p:nvSpPr>
          <p:cNvPr id="16" name="Text Placeholder 17">
            <a:extLst>
              <a:ext uri="{FF2B5EF4-FFF2-40B4-BE49-F238E27FC236}">
                <a16:creationId xmlns:a16="http://schemas.microsoft.com/office/drawing/2014/main" id="{4BFF0F5D-3D19-C07A-558E-C94780083627}"/>
              </a:ext>
            </a:extLst>
          </p:cNvPr>
          <p:cNvSpPr>
            <a:spLocks noGrp="1"/>
          </p:cNvSpPr>
          <p:nvPr>
            <p:ph type="body" sz="quarter" idx="15" hasCustomPrompt="1"/>
          </p:nvPr>
        </p:nvSpPr>
        <p:spPr>
          <a:xfrm>
            <a:off x="6335211" y="4841667"/>
            <a:ext cx="5018589" cy="276276"/>
          </a:xfrm>
          <a:prstGeom prst="rect">
            <a:avLst/>
          </a:prstGeom>
        </p:spPr>
        <p:txBody>
          <a:bodyPr lIns="0" rIns="0" anchor="ctr" anchorCtr="0">
            <a:noAutofit/>
          </a:bodyPr>
          <a:lstStyle>
            <a:lvl1pPr marL="0" indent="0">
              <a:buNone/>
              <a:defRPr sz="1200">
                <a:solidFill>
                  <a:srgbClr val="EC8B1F"/>
                </a:solidFill>
              </a:defRPr>
            </a:lvl1pPr>
          </a:lstStyle>
          <a:p>
            <a:pPr lvl="0"/>
            <a:r>
              <a:rPr lang="en-US"/>
              <a:t>TITLE</a:t>
            </a:r>
          </a:p>
        </p:txBody>
      </p:sp>
      <p:sp>
        <p:nvSpPr>
          <p:cNvPr id="17" name="Text Placeholder 19">
            <a:extLst>
              <a:ext uri="{FF2B5EF4-FFF2-40B4-BE49-F238E27FC236}">
                <a16:creationId xmlns:a16="http://schemas.microsoft.com/office/drawing/2014/main" id="{16765685-9054-8775-F208-3A73A270357F}"/>
              </a:ext>
            </a:extLst>
          </p:cNvPr>
          <p:cNvSpPr>
            <a:spLocks noGrp="1"/>
          </p:cNvSpPr>
          <p:nvPr>
            <p:ph type="body" sz="quarter" idx="16" hasCustomPrompt="1"/>
          </p:nvPr>
        </p:nvSpPr>
        <p:spPr>
          <a:xfrm>
            <a:off x="6335211" y="5149213"/>
            <a:ext cx="5018589" cy="460077"/>
          </a:xfrm>
          <a:prstGeom prst="rect">
            <a:avLst/>
          </a:prstGeom>
        </p:spPr>
        <p:txBody>
          <a:bodyPr lIns="0" rIns="0" anchor="ctr" anchorCtr="0">
            <a:noAutofit/>
          </a:bodyPr>
          <a:lstStyle>
            <a:lvl1pPr marL="0" indent="0">
              <a:buNone/>
              <a:defRPr sz="140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sp>
        <p:nvSpPr>
          <p:cNvPr id="18" name="TextBox 17">
            <a:extLst>
              <a:ext uri="{FF2B5EF4-FFF2-40B4-BE49-F238E27FC236}">
                <a16:creationId xmlns:a16="http://schemas.microsoft.com/office/drawing/2014/main" id="{6764D02F-A46C-1CD3-FCD3-7E6DC2993FB2}"/>
              </a:ext>
            </a:extLst>
          </p:cNvPr>
          <p:cNvSpPr txBox="1"/>
          <p:nvPr userDrawn="1"/>
        </p:nvSpPr>
        <p:spPr>
          <a:xfrm>
            <a:off x="7651798" y="5923336"/>
            <a:ext cx="3392512" cy="350855"/>
          </a:xfrm>
          <a:prstGeom prst="rect">
            <a:avLst/>
          </a:prstGeom>
          <a:noFill/>
        </p:spPr>
        <p:txBody>
          <a:bodyPr wrap="square" rtlCol="0">
            <a:noAutofit/>
          </a:bodyPr>
          <a:lstStyle/>
          <a:p>
            <a:pPr algn="r"/>
            <a:r>
              <a:rPr lang="en-US" sz="1400" b="1" spc="100">
                <a:solidFill>
                  <a:schemeClr val="tx1"/>
                </a:solidFill>
                <a:latin typeface="Arial"/>
                <a:cs typeface="Arial"/>
              </a:rPr>
              <a:t>www.rsginc.com</a:t>
            </a:r>
          </a:p>
          <a:p>
            <a:pPr algn="r" defTabSz="914608">
              <a:tabLst>
                <a:tab pos="4665639" algn="l"/>
              </a:tabLst>
            </a:pPr>
            <a:endParaRPr lang="en-US" sz="1400" spc="100">
              <a:solidFill>
                <a:schemeClr val="bg2"/>
              </a:solidFill>
              <a:latin typeface="Arial"/>
              <a:cs typeface="Arial"/>
            </a:endParaRPr>
          </a:p>
        </p:txBody>
      </p:sp>
      <p:sp>
        <p:nvSpPr>
          <p:cNvPr id="19" name="Text Placeholder 15">
            <a:extLst>
              <a:ext uri="{FF2B5EF4-FFF2-40B4-BE49-F238E27FC236}">
                <a16:creationId xmlns:a16="http://schemas.microsoft.com/office/drawing/2014/main" id="{C56BF557-5E06-3CDC-7CE6-52F789C21300}"/>
              </a:ext>
            </a:extLst>
          </p:cNvPr>
          <p:cNvSpPr>
            <a:spLocks noGrp="1"/>
          </p:cNvSpPr>
          <p:nvPr>
            <p:ph type="body" sz="quarter" idx="17" hasCustomPrompt="1"/>
          </p:nvPr>
        </p:nvSpPr>
        <p:spPr>
          <a:xfrm>
            <a:off x="6335211" y="1807205"/>
            <a:ext cx="5018589" cy="285219"/>
          </a:xfrm>
          <a:prstGeom prst="rect">
            <a:avLst/>
          </a:prstGeom>
        </p:spPr>
        <p:txBody>
          <a:bodyPr lIns="0" rIns="0" anchor="ctr" anchorCtr="0">
            <a:noAutofit/>
          </a:bodyPr>
          <a:lstStyle>
            <a:lvl1pPr marL="0" indent="0">
              <a:buNone/>
              <a:defRPr sz="14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MANAGER NAME</a:t>
            </a:r>
          </a:p>
        </p:txBody>
      </p:sp>
      <p:sp>
        <p:nvSpPr>
          <p:cNvPr id="20" name="Text Placeholder 17">
            <a:extLst>
              <a:ext uri="{FF2B5EF4-FFF2-40B4-BE49-F238E27FC236}">
                <a16:creationId xmlns:a16="http://schemas.microsoft.com/office/drawing/2014/main" id="{7D585F9B-E2B6-9ABE-40F0-FBA377C8FF56}"/>
              </a:ext>
            </a:extLst>
          </p:cNvPr>
          <p:cNvSpPr>
            <a:spLocks noGrp="1"/>
          </p:cNvSpPr>
          <p:nvPr>
            <p:ph type="body" sz="quarter" idx="18" hasCustomPrompt="1"/>
          </p:nvPr>
        </p:nvSpPr>
        <p:spPr>
          <a:xfrm>
            <a:off x="6335211" y="2035063"/>
            <a:ext cx="5018589" cy="276276"/>
          </a:xfrm>
          <a:prstGeom prst="rect">
            <a:avLst/>
          </a:prstGeom>
        </p:spPr>
        <p:txBody>
          <a:bodyPr lIns="0" rIns="0" anchor="ctr" anchorCtr="0">
            <a:noAutofit/>
          </a:bodyPr>
          <a:lstStyle>
            <a:lvl1pPr marL="0" indent="0">
              <a:buNone/>
              <a:defRPr sz="1200">
                <a:solidFill>
                  <a:srgbClr val="EC8B1F"/>
                </a:solidFill>
              </a:defRPr>
            </a:lvl1pPr>
          </a:lstStyle>
          <a:p>
            <a:pPr lvl="0"/>
            <a:r>
              <a:rPr lang="en-US"/>
              <a:t>TITLE</a:t>
            </a:r>
          </a:p>
        </p:txBody>
      </p:sp>
      <p:sp>
        <p:nvSpPr>
          <p:cNvPr id="21" name="Text Placeholder 19">
            <a:extLst>
              <a:ext uri="{FF2B5EF4-FFF2-40B4-BE49-F238E27FC236}">
                <a16:creationId xmlns:a16="http://schemas.microsoft.com/office/drawing/2014/main" id="{282B0FBE-1305-D996-DA3F-861ADF0EFFAD}"/>
              </a:ext>
            </a:extLst>
          </p:cNvPr>
          <p:cNvSpPr>
            <a:spLocks noGrp="1"/>
          </p:cNvSpPr>
          <p:nvPr>
            <p:ph type="body" sz="quarter" idx="19" hasCustomPrompt="1"/>
          </p:nvPr>
        </p:nvSpPr>
        <p:spPr>
          <a:xfrm>
            <a:off x="6335211" y="2342609"/>
            <a:ext cx="5018589" cy="460077"/>
          </a:xfrm>
          <a:prstGeom prst="rect">
            <a:avLst/>
          </a:prstGeom>
        </p:spPr>
        <p:txBody>
          <a:bodyPr lIns="0" rIns="0" anchor="ctr" anchorCtr="0">
            <a:noAutofit/>
          </a:bodyPr>
          <a:lstStyle>
            <a:lvl1pPr marL="0" indent="0">
              <a:buNone/>
              <a:defRPr sz="140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pic>
        <p:nvPicPr>
          <p:cNvPr id="7" name="Picture 6" descr="A black and grey letter&#10;&#10;Description automatically generated">
            <a:extLst>
              <a:ext uri="{FF2B5EF4-FFF2-40B4-BE49-F238E27FC236}">
                <a16:creationId xmlns:a16="http://schemas.microsoft.com/office/drawing/2014/main" id="{D72F2BB5-675E-0A9B-4EB5-387A95F3D25B}"/>
              </a:ext>
            </a:extLst>
          </p:cNvPr>
          <p:cNvPicPr>
            <a:picLocks noChangeAspect="1"/>
          </p:cNvPicPr>
          <p:nvPr userDrawn="1"/>
        </p:nvPicPr>
        <p:blipFill>
          <a:blip r:embed="rId2"/>
          <a:stretch>
            <a:fillRect/>
          </a:stretch>
        </p:blipFill>
        <p:spPr>
          <a:xfrm>
            <a:off x="1601376" y="2684307"/>
            <a:ext cx="1621249" cy="417745"/>
          </a:xfrm>
          <a:prstGeom prst="rect">
            <a:avLst/>
          </a:prstGeom>
        </p:spPr>
      </p:pic>
    </p:spTree>
    <p:extLst>
      <p:ext uri="{BB962C8B-B14F-4D97-AF65-F5344CB8AC3E}">
        <p14:creationId xmlns:p14="http://schemas.microsoft.com/office/powerpoint/2010/main" val="1102728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3B.End Page w/ Map">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23C478-0625-C6AF-57A6-A2FCE476B0CF}"/>
              </a:ext>
            </a:extLst>
          </p:cNvPr>
          <p:cNvGrpSpPr/>
          <p:nvPr userDrawn="1"/>
        </p:nvGrpSpPr>
        <p:grpSpPr>
          <a:xfrm>
            <a:off x="-267417" y="593203"/>
            <a:ext cx="7066773" cy="4279738"/>
            <a:chOff x="1362414" y="652144"/>
            <a:chExt cx="13987358" cy="8470942"/>
          </a:xfrm>
        </p:grpSpPr>
        <p:sp>
          <p:nvSpPr>
            <p:cNvPr id="6" name="Triangle 5">
              <a:extLst>
                <a:ext uri="{FF2B5EF4-FFF2-40B4-BE49-F238E27FC236}">
                  <a16:creationId xmlns:a16="http://schemas.microsoft.com/office/drawing/2014/main" id="{5EE13D69-D93C-3D1C-7115-D268E76C0797}"/>
                </a:ext>
              </a:extLst>
            </p:cNvPr>
            <p:cNvSpPr/>
            <p:nvPr/>
          </p:nvSpPr>
          <p:spPr>
            <a:xfrm>
              <a:off x="7080949" y="3951469"/>
              <a:ext cx="8268823" cy="5171617"/>
            </a:xfrm>
            <a:prstGeom prst="triangle">
              <a:avLst/>
            </a:prstGeom>
            <a:gradFill>
              <a:gsLst>
                <a:gs pos="0">
                  <a:srgbClr val="77787B">
                    <a:alpha val="50000"/>
                  </a:srgbClr>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0905921B-2870-BE74-2B21-9FBCC81F89B5}"/>
                </a:ext>
              </a:extLst>
            </p:cNvPr>
            <p:cNvSpPr/>
            <p:nvPr/>
          </p:nvSpPr>
          <p:spPr>
            <a:xfrm>
              <a:off x="1362414" y="652144"/>
              <a:ext cx="10564658" cy="6607514"/>
            </a:xfrm>
            <a:prstGeom prst="triangle">
              <a:avLst/>
            </a:prstGeom>
            <a:gradFill>
              <a:gsLst>
                <a:gs pos="0">
                  <a:srgbClr val="77787B">
                    <a:alpha val="50467"/>
                  </a:srgbClr>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Placeholder 15">
            <a:extLst>
              <a:ext uri="{FF2B5EF4-FFF2-40B4-BE49-F238E27FC236}">
                <a16:creationId xmlns:a16="http://schemas.microsoft.com/office/drawing/2014/main" id="{DE19E56F-41B6-BA88-1398-216721B7AFDA}"/>
              </a:ext>
            </a:extLst>
          </p:cNvPr>
          <p:cNvSpPr>
            <a:spLocks noGrp="1"/>
          </p:cNvSpPr>
          <p:nvPr>
            <p:ph type="body" sz="quarter" idx="11" hasCustomPrompt="1"/>
          </p:nvPr>
        </p:nvSpPr>
        <p:spPr>
          <a:xfrm>
            <a:off x="1648538" y="4295051"/>
            <a:ext cx="4319850" cy="300796"/>
          </a:xfrm>
          <a:prstGeom prst="rect">
            <a:avLst/>
          </a:prstGeom>
        </p:spPr>
        <p:txBody>
          <a:bodyPr lIns="0" rIns="0" anchor="ctr" anchorCtr="0">
            <a:noAutofit/>
          </a:bodyPr>
          <a:lstStyle>
            <a:lvl1pPr marL="0" indent="0">
              <a:buNone/>
              <a:defRPr sz="14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MANAGER NAME</a:t>
            </a:r>
          </a:p>
        </p:txBody>
      </p:sp>
      <p:sp>
        <p:nvSpPr>
          <p:cNvPr id="12" name="Text Placeholder 17">
            <a:extLst>
              <a:ext uri="{FF2B5EF4-FFF2-40B4-BE49-F238E27FC236}">
                <a16:creationId xmlns:a16="http://schemas.microsoft.com/office/drawing/2014/main" id="{0B0A607E-3A18-03AF-635C-502FCF9C8907}"/>
              </a:ext>
            </a:extLst>
          </p:cNvPr>
          <p:cNvSpPr>
            <a:spLocks noGrp="1"/>
          </p:cNvSpPr>
          <p:nvPr>
            <p:ph type="body" sz="quarter" idx="12" hasCustomPrompt="1"/>
          </p:nvPr>
        </p:nvSpPr>
        <p:spPr>
          <a:xfrm>
            <a:off x="1648537" y="4538083"/>
            <a:ext cx="4319851" cy="276276"/>
          </a:xfrm>
          <a:prstGeom prst="rect">
            <a:avLst/>
          </a:prstGeom>
        </p:spPr>
        <p:txBody>
          <a:bodyPr lIns="0" rIns="0" anchor="ctr" anchorCtr="0">
            <a:noAutofit/>
          </a:bodyPr>
          <a:lstStyle>
            <a:lvl1pPr marL="0" indent="0">
              <a:buNone/>
              <a:defRPr sz="1200">
                <a:solidFill>
                  <a:srgbClr val="EC8B1F"/>
                </a:solidFill>
              </a:defRPr>
            </a:lvl1pPr>
          </a:lstStyle>
          <a:p>
            <a:pPr lvl="0"/>
            <a:r>
              <a:rPr lang="en-US"/>
              <a:t>TITLE</a:t>
            </a:r>
          </a:p>
        </p:txBody>
      </p:sp>
      <p:sp>
        <p:nvSpPr>
          <p:cNvPr id="13" name="Text Placeholder 19">
            <a:extLst>
              <a:ext uri="{FF2B5EF4-FFF2-40B4-BE49-F238E27FC236}">
                <a16:creationId xmlns:a16="http://schemas.microsoft.com/office/drawing/2014/main" id="{3AA7463D-76F4-DD17-05E2-4B4AC5C38A85}"/>
              </a:ext>
            </a:extLst>
          </p:cNvPr>
          <p:cNvSpPr>
            <a:spLocks noGrp="1"/>
          </p:cNvSpPr>
          <p:nvPr>
            <p:ph type="body" sz="quarter" idx="13" hasCustomPrompt="1"/>
          </p:nvPr>
        </p:nvSpPr>
        <p:spPr>
          <a:xfrm>
            <a:off x="1648537" y="4845629"/>
            <a:ext cx="4319851" cy="460077"/>
          </a:xfrm>
          <a:prstGeom prst="rect">
            <a:avLst/>
          </a:prstGeom>
        </p:spPr>
        <p:txBody>
          <a:bodyPr lIns="0" rIns="0" anchor="t" anchorCtr="0">
            <a:noAutofit/>
          </a:bodyPr>
          <a:lstStyle>
            <a:lvl1pPr marL="0" indent="0">
              <a:buNone/>
              <a:defRPr sz="140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sp>
        <p:nvSpPr>
          <p:cNvPr id="23" name="TextBox 22">
            <a:extLst>
              <a:ext uri="{FF2B5EF4-FFF2-40B4-BE49-F238E27FC236}">
                <a16:creationId xmlns:a16="http://schemas.microsoft.com/office/drawing/2014/main" id="{DB7F15E5-975F-ED59-99AF-23B54444B361}"/>
              </a:ext>
            </a:extLst>
          </p:cNvPr>
          <p:cNvSpPr txBox="1"/>
          <p:nvPr userDrawn="1"/>
        </p:nvSpPr>
        <p:spPr>
          <a:xfrm>
            <a:off x="1616146" y="3740912"/>
            <a:ext cx="1309632" cy="307777"/>
          </a:xfrm>
          <a:prstGeom prst="rect">
            <a:avLst/>
          </a:prstGeom>
        </p:spPr>
        <p:txBody>
          <a:bodyPr spcFirstLastPara="1" vert="horz" wrap="square" lIns="0" tIns="0" rIns="0" bIns="0" rtlCol="0" anchor="t" anchorCtr="0">
            <a:spAutoFit/>
          </a:bodyPr>
          <a:lstStyle/>
          <a:p>
            <a:pPr algn="l"/>
            <a:r>
              <a:rPr lang="en-US" sz="2000" b="1">
                <a:solidFill>
                  <a:srgbClr val="EC8B1F"/>
                </a:solidFill>
              </a:rPr>
              <a:t>Contacts</a:t>
            </a:r>
          </a:p>
        </p:txBody>
      </p:sp>
      <p:sp>
        <p:nvSpPr>
          <p:cNvPr id="24" name="Text Placeholder 15">
            <a:extLst>
              <a:ext uri="{FF2B5EF4-FFF2-40B4-BE49-F238E27FC236}">
                <a16:creationId xmlns:a16="http://schemas.microsoft.com/office/drawing/2014/main" id="{818F19F7-DE6B-739E-C681-BAC240351F8F}"/>
              </a:ext>
            </a:extLst>
          </p:cNvPr>
          <p:cNvSpPr>
            <a:spLocks noGrp="1"/>
          </p:cNvSpPr>
          <p:nvPr>
            <p:ph type="body" sz="quarter" idx="14" hasCustomPrompt="1"/>
          </p:nvPr>
        </p:nvSpPr>
        <p:spPr>
          <a:xfrm>
            <a:off x="5536134" y="4298055"/>
            <a:ext cx="4319850" cy="300796"/>
          </a:xfrm>
          <a:prstGeom prst="rect">
            <a:avLst/>
          </a:prstGeom>
        </p:spPr>
        <p:txBody>
          <a:bodyPr lIns="0" rIns="0" anchor="ctr" anchorCtr="0">
            <a:noAutofit/>
          </a:bodyPr>
          <a:lstStyle>
            <a:lvl1pPr marL="0" indent="0">
              <a:buNone/>
              <a:defRPr sz="14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MANAGER NAME</a:t>
            </a:r>
          </a:p>
        </p:txBody>
      </p:sp>
      <p:sp>
        <p:nvSpPr>
          <p:cNvPr id="25" name="Text Placeholder 17">
            <a:extLst>
              <a:ext uri="{FF2B5EF4-FFF2-40B4-BE49-F238E27FC236}">
                <a16:creationId xmlns:a16="http://schemas.microsoft.com/office/drawing/2014/main" id="{E4B80493-0F21-5E47-9839-36FC66CC6353}"/>
              </a:ext>
            </a:extLst>
          </p:cNvPr>
          <p:cNvSpPr>
            <a:spLocks noGrp="1"/>
          </p:cNvSpPr>
          <p:nvPr>
            <p:ph type="body" sz="quarter" idx="15" hasCustomPrompt="1"/>
          </p:nvPr>
        </p:nvSpPr>
        <p:spPr>
          <a:xfrm>
            <a:off x="5536133" y="4541087"/>
            <a:ext cx="4319851" cy="276276"/>
          </a:xfrm>
          <a:prstGeom prst="rect">
            <a:avLst/>
          </a:prstGeom>
        </p:spPr>
        <p:txBody>
          <a:bodyPr lIns="0" rIns="0" anchor="ctr" anchorCtr="0">
            <a:noAutofit/>
          </a:bodyPr>
          <a:lstStyle>
            <a:lvl1pPr marL="0" indent="0">
              <a:buNone/>
              <a:defRPr sz="1200">
                <a:solidFill>
                  <a:srgbClr val="EC8B1F"/>
                </a:solidFill>
              </a:defRPr>
            </a:lvl1pPr>
          </a:lstStyle>
          <a:p>
            <a:pPr lvl="0"/>
            <a:r>
              <a:rPr lang="en-US"/>
              <a:t>TITLE</a:t>
            </a:r>
          </a:p>
        </p:txBody>
      </p:sp>
      <p:sp>
        <p:nvSpPr>
          <p:cNvPr id="26" name="Text Placeholder 19">
            <a:extLst>
              <a:ext uri="{FF2B5EF4-FFF2-40B4-BE49-F238E27FC236}">
                <a16:creationId xmlns:a16="http://schemas.microsoft.com/office/drawing/2014/main" id="{D0D6816F-4237-8AFF-2FA3-20A430AF1CB7}"/>
              </a:ext>
            </a:extLst>
          </p:cNvPr>
          <p:cNvSpPr>
            <a:spLocks noGrp="1"/>
          </p:cNvSpPr>
          <p:nvPr>
            <p:ph type="body" sz="quarter" idx="16" hasCustomPrompt="1"/>
          </p:nvPr>
        </p:nvSpPr>
        <p:spPr>
          <a:xfrm>
            <a:off x="5536133" y="4848633"/>
            <a:ext cx="4319851" cy="460077"/>
          </a:xfrm>
          <a:prstGeom prst="rect">
            <a:avLst/>
          </a:prstGeom>
        </p:spPr>
        <p:txBody>
          <a:bodyPr lIns="0" rIns="0" anchor="t" anchorCtr="0">
            <a:noAutofit/>
          </a:bodyPr>
          <a:lstStyle>
            <a:lvl1pPr marL="0" indent="0">
              <a:buNone/>
              <a:defRPr sz="140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pic>
        <p:nvPicPr>
          <p:cNvPr id="27" name="Picture 26" descr="Map&#10;&#10;Description automatically generated">
            <a:extLst>
              <a:ext uri="{FF2B5EF4-FFF2-40B4-BE49-F238E27FC236}">
                <a16:creationId xmlns:a16="http://schemas.microsoft.com/office/drawing/2014/main" id="{D9D23E18-1BDA-B5E8-B300-ACE8DBA1D7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51163" y="360000"/>
            <a:ext cx="6318563" cy="3733697"/>
          </a:xfrm>
          <a:prstGeom prst="rect">
            <a:avLst/>
          </a:prstGeom>
        </p:spPr>
      </p:pic>
      <p:sp>
        <p:nvSpPr>
          <p:cNvPr id="28" name="TextBox 27">
            <a:extLst>
              <a:ext uri="{FF2B5EF4-FFF2-40B4-BE49-F238E27FC236}">
                <a16:creationId xmlns:a16="http://schemas.microsoft.com/office/drawing/2014/main" id="{55EE3318-FFFB-2C43-7B14-ED77132A37A4}"/>
              </a:ext>
            </a:extLst>
          </p:cNvPr>
          <p:cNvSpPr txBox="1"/>
          <p:nvPr userDrawn="1"/>
        </p:nvSpPr>
        <p:spPr>
          <a:xfrm>
            <a:off x="7651798" y="5923336"/>
            <a:ext cx="3392512" cy="350855"/>
          </a:xfrm>
          <a:prstGeom prst="rect">
            <a:avLst/>
          </a:prstGeom>
          <a:noFill/>
        </p:spPr>
        <p:txBody>
          <a:bodyPr wrap="square" rtlCol="0">
            <a:noAutofit/>
          </a:bodyPr>
          <a:lstStyle/>
          <a:p>
            <a:pPr algn="r"/>
            <a:r>
              <a:rPr lang="en-US" sz="1400" b="1" spc="100">
                <a:solidFill>
                  <a:schemeClr val="tx1"/>
                </a:solidFill>
                <a:latin typeface="Arial"/>
                <a:cs typeface="Arial"/>
              </a:rPr>
              <a:t>www.rsginc.com</a:t>
            </a:r>
          </a:p>
          <a:p>
            <a:pPr algn="r" defTabSz="914608">
              <a:tabLst>
                <a:tab pos="4665639" algn="l"/>
              </a:tabLst>
            </a:pPr>
            <a:endParaRPr lang="en-US" sz="1400" spc="100">
              <a:solidFill>
                <a:schemeClr val="bg2"/>
              </a:solidFill>
              <a:latin typeface="Arial"/>
              <a:cs typeface="Arial"/>
            </a:endParaRPr>
          </a:p>
        </p:txBody>
      </p:sp>
      <p:pic>
        <p:nvPicPr>
          <p:cNvPr id="3" name="Picture 2" descr="A black and grey letter&#10;&#10;Description automatically generated">
            <a:extLst>
              <a:ext uri="{FF2B5EF4-FFF2-40B4-BE49-F238E27FC236}">
                <a16:creationId xmlns:a16="http://schemas.microsoft.com/office/drawing/2014/main" id="{03B609C9-6BC4-DAD1-14A9-38D178E303C0}"/>
              </a:ext>
            </a:extLst>
          </p:cNvPr>
          <p:cNvPicPr>
            <a:picLocks noChangeAspect="1"/>
          </p:cNvPicPr>
          <p:nvPr userDrawn="1"/>
        </p:nvPicPr>
        <p:blipFill>
          <a:blip r:embed="rId3"/>
          <a:stretch>
            <a:fillRect/>
          </a:stretch>
        </p:blipFill>
        <p:spPr>
          <a:xfrm>
            <a:off x="1601376" y="2684307"/>
            <a:ext cx="1621249" cy="417745"/>
          </a:xfrm>
          <a:prstGeom prst="rect">
            <a:avLst/>
          </a:prstGeom>
        </p:spPr>
      </p:pic>
    </p:spTree>
    <p:extLst>
      <p:ext uri="{BB962C8B-B14F-4D97-AF65-F5344CB8AC3E}">
        <p14:creationId xmlns:p14="http://schemas.microsoft.com/office/powerpoint/2010/main" val="14361689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Page">
    <p:bg>
      <p:bgPr>
        <a:solidFill>
          <a:srgbClr val="48484A"/>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E56B88-6B80-DAA7-0E19-DF822ECA59B0}"/>
              </a:ext>
            </a:extLst>
          </p:cNvPr>
          <p:cNvGrpSpPr/>
          <p:nvPr userDrawn="1"/>
        </p:nvGrpSpPr>
        <p:grpSpPr>
          <a:xfrm>
            <a:off x="3046648" y="1600200"/>
            <a:ext cx="9145352" cy="5257800"/>
            <a:chOff x="1377056" y="652144"/>
            <a:chExt cx="13180133" cy="7577456"/>
          </a:xfrm>
        </p:grpSpPr>
        <p:sp>
          <p:nvSpPr>
            <p:cNvPr id="9" name="Triangle 8">
              <a:extLst>
                <a:ext uri="{FF2B5EF4-FFF2-40B4-BE49-F238E27FC236}">
                  <a16:creationId xmlns:a16="http://schemas.microsoft.com/office/drawing/2014/main" id="{B3F66F09-50ED-A31C-D8C9-DBB9A7C82210}"/>
                </a:ext>
              </a:extLst>
            </p:cNvPr>
            <p:cNvSpPr/>
            <p:nvPr userDrawn="1"/>
          </p:nvSpPr>
          <p:spPr>
            <a:xfrm>
              <a:off x="6288365" y="3057984"/>
              <a:ext cx="8268824" cy="5171616"/>
            </a:xfrm>
            <a:prstGeom prst="triangle">
              <a:avLst/>
            </a:prstGeom>
            <a:solidFill>
              <a:srgbClr val="EC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riangle 9">
              <a:extLst>
                <a:ext uri="{FF2B5EF4-FFF2-40B4-BE49-F238E27FC236}">
                  <a16:creationId xmlns:a16="http://schemas.microsoft.com/office/drawing/2014/main" id="{F39004B4-B9D9-63A1-8F3C-CCF0D6CF64D2}"/>
                </a:ext>
              </a:extLst>
            </p:cNvPr>
            <p:cNvSpPr/>
            <p:nvPr userDrawn="1"/>
          </p:nvSpPr>
          <p:spPr>
            <a:xfrm>
              <a:off x="1377056" y="652144"/>
              <a:ext cx="10564658" cy="6607513"/>
            </a:xfrm>
            <a:prstGeom prst="triangle">
              <a:avLst/>
            </a:prstGeom>
            <a:gradFill>
              <a:gsLst>
                <a:gs pos="0">
                  <a:srgbClr val="DCDDDE"/>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19" name="Google Shape;30;p7">
            <a:extLst>
              <a:ext uri="{FF2B5EF4-FFF2-40B4-BE49-F238E27FC236}">
                <a16:creationId xmlns:a16="http://schemas.microsoft.com/office/drawing/2014/main" id="{577E4104-8623-D41E-7340-B16961659A66}"/>
              </a:ext>
            </a:extLst>
          </p:cNvPr>
          <p:cNvSpPr txBox="1">
            <a:spLocks noGrp="1"/>
          </p:cNvSpPr>
          <p:nvPr>
            <p:ph type="subTitle" idx="1" hasCustomPrompt="1"/>
          </p:nvPr>
        </p:nvSpPr>
        <p:spPr>
          <a:xfrm>
            <a:off x="838200" y="2971800"/>
            <a:ext cx="4625341" cy="282129"/>
          </a:xfrm>
          <a:prstGeom prst="rect">
            <a:avLst/>
          </a:prstGeom>
        </p:spPr>
        <p:txBody>
          <a:bodyPr spcFirstLastPara="1" wrap="square" lIns="0" tIns="0" rIns="0" bIns="0" anchor="t" anchorCtr="0">
            <a:spAutoFit/>
          </a:bodyPr>
          <a:lstStyle>
            <a:lvl1pPr marL="0" lvl="0" rtl="0">
              <a:lnSpc>
                <a:spcPts val="2200"/>
              </a:lnSpc>
              <a:spcBef>
                <a:spcPts val="0"/>
              </a:spcBef>
              <a:spcAft>
                <a:spcPts val="0"/>
              </a:spcAft>
              <a:buNone/>
              <a:defRPr sz="2000" b="0">
                <a:solidFill>
                  <a:srgbClr val="EC8B1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add Presentation Subtitle</a:t>
            </a:r>
            <a:endParaRPr/>
          </a:p>
        </p:txBody>
      </p:sp>
      <p:sp>
        <p:nvSpPr>
          <p:cNvPr id="20" name="Google Shape;31;p7">
            <a:extLst>
              <a:ext uri="{FF2B5EF4-FFF2-40B4-BE49-F238E27FC236}">
                <a16:creationId xmlns:a16="http://schemas.microsoft.com/office/drawing/2014/main" id="{12B30F7A-84E5-82C7-9714-77E85F9A356B}"/>
              </a:ext>
            </a:extLst>
          </p:cNvPr>
          <p:cNvSpPr txBox="1">
            <a:spLocks noGrp="1"/>
          </p:cNvSpPr>
          <p:nvPr>
            <p:ph type="title" hasCustomPrompt="1"/>
          </p:nvPr>
        </p:nvSpPr>
        <p:spPr>
          <a:xfrm>
            <a:off x="838200" y="1496477"/>
            <a:ext cx="5539741" cy="1231106"/>
          </a:xfrm>
          <a:prstGeom prst="rect">
            <a:avLst/>
          </a:prstGeom>
        </p:spPr>
        <p:txBody>
          <a:bodyPr spcFirstLastPara="1" wrap="square" lIns="0" tIns="0" rIns="0" bIns="0" anchor="t" anchorCtr="0">
            <a:spAutoFit/>
          </a:bodyPr>
          <a:lstStyle>
            <a:lvl1pPr lvl="0" rtl="0">
              <a:lnSpc>
                <a:spcPct val="100000"/>
              </a:lnSpc>
              <a:spcBef>
                <a:spcPts val="0"/>
              </a:spcBef>
              <a:spcAft>
                <a:spcPts val="0"/>
              </a:spcAft>
              <a:buNone/>
              <a:defRPr sz="4000" b="1">
                <a:solidFill>
                  <a:schemeClr val="bg1"/>
                </a:solidFill>
              </a:defRPr>
            </a:lvl1pPr>
            <a:lvl2pPr lvl="1" rtl="0">
              <a:spcBef>
                <a:spcPts val="0"/>
              </a:spcBef>
              <a:spcAft>
                <a:spcPts val="0"/>
              </a:spcAft>
              <a:buNone/>
              <a:defRPr sz="6000">
                <a:solidFill>
                  <a:srgbClr val="FFFFFF"/>
                </a:solidFill>
              </a:defRPr>
            </a:lvl2pPr>
            <a:lvl3pPr lvl="2" rtl="0">
              <a:spcBef>
                <a:spcPts val="0"/>
              </a:spcBef>
              <a:spcAft>
                <a:spcPts val="0"/>
              </a:spcAft>
              <a:buNone/>
              <a:defRPr sz="6000">
                <a:solidFill>
                  <a:srgbClr val="FFFFFF"/>
                </a:solidFill>
              </a:defRPr>
            </a:lvl3pPr>
            <a:lvl4pPr lvl="3" rtl="0">
              <a:spcBef>
                <a:spcPts val="0"/>
              </a:spcBef>
              <a:spcAft>
                <a:spcPts val="0"/>
              </a:spcAft>
              <a:buNone/>
              <a:defRPr sz="6000">
                <a:solidFill>
                  <a:srgbClr val="FFFFFF"/>
                </a:solidFill>
              </a:defRPr>
            </a:lvl4pPr>
            <a:lvl5pPr lvl="4" rtl="0">
              <a:spcBef>
                <a:spcPts val="0"/>
              </a:spcBef>
              <a:spcAft>
                <a:spcPts val="0"/>
              </a:spcAft>
              <a:buNone/>
              <a:defRPr sz="6000">
                <a:solidFill>
                  <a:srgbClr val="FFFFFF"/>
                </a:solidFill>
              </a:defRPr>
            </a:lvl5pPr>
            <a:lvl6pPr lvl="5" rtl="0">
              <a:spcBef>
                <a:spcPts val="0"/>
              </a:spcBef>
              <a:spcAft>
                <a:spcPts val="0"/>
              </a:spcAft>
              <a:buNone/>
              <a:defRPr sz="6000">
                <a:solidFill>
                  <a:srgbClr val="FFFFFF"/>
                </a:solidFill>
              </a:defRPr>
            </a:lvl6pPr>
            <a:lvl7pPr lvl="6" rtl="0">
              <a:spcBef>
                <a:spcPts val="0"/>
              </a:spcBef>
              <a:spcAft>
                <a:spcPts val="0"/>
              </a:spcAft>
              <a:buNone/>
              <a:defRPr sz="6000">
                <a:solidFill>
                  <a:srgbClr val="FFFFFF"/>
                </a:solidFill>
              </a:defRPr>
            </a:lvl7pPr>
            <a:lvl8pPr lvl="7" rtl="0">
              <a:spcBef>
                <a:spcPts val="0"/>
              </a:spcBef>
              <a:spcAft>
                <a:spcPts val="0"/>
              </a:spcAft>
              <a:buNone/>
              <a:defRPr sz="6000">
                <a:solidFill>
                  <a:srgbClr val="FFFFFF"/>
                </a:solidFill>
              </a:defRPr>
            </a:lvl8pPr>
            <a:lvl9pPr lvl="8" rtl="0">
              <a:spcBef>
                <a:spcPts val="0"/>
              </a:spcBef>
              <a:spcAft>
                <a:spcPts val="0"/>
              </a:spcAft>
              <a:buNone/>
              <a:defRPr sz="6000">
                <a:solidFill>
                  <a:srgbClr val="FFFFFF"/>
                </a:solidFill>
              </a:defRPr>
            </a:lvl9pPr>
          </a:lstStyle>
          <a:p>
            <a:r>
              <a:rPr lang="en-US"/>
              <a:t>Click To Add Presentation Title</a:t>
            </a:r>
            <a:endParaRPr/>
          </a:p>
        </p:txBody>
      </p:sp>
      <p:sp>
        <p:nvSpPr>
          <p:cNvPr id="32" name="Text Placeholder 31">
            <a:extLst>
              <a:ext uri="{FF2B5EF4-FFF2-40B4-BE49-F238E27FC236}">
                <a16:creationId xmlns:a16="http://schemas.microsoft.com/office/drawing/2014/main" id="{9AE6FECA-3A9C-2115-ABC5-00727934BABA}"/>
              </a:ext>
            </a:extLst>
          </p:cNvPr>
          <p:cNvSpPr>
            <a:spLocks noGrp="1"/>
          </p:cNvSpPr>
          <p:nvPr>
            <p:ph type="body" sz="quarter" idx="10" hasCustomPrompt="1"/>
          </p:nvPr>
        </p:nvSpPr>
        <p:spPr>
          <a:xfrm>
            <a:off x="838200" y="5609685"/>
            <a:ext cx="2843212" cy="265493"/>
          </a:xfrm>
          <a:prstGeom prst="rect">
            <a:avLst/>
          </a:prstGeom>
        </p:spPr>
        <p:txBody>
          <a:bodyPr/>
          <a:lstStyle>
            <a:lvl1pPr marL="0" indent="0">
              <a:buFontTx/>
              <a:buNone/>
              <a:defRPr sz="1200">
                <a:solidFill>
                  <a:srgbClr val="EC8B1F"/>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Click to edit date</a:t>
            </a:r>
          </a:p>
        </p:txBody>
      </p:sp>
      <p:sp>
        <p:nvSpPr>
          <p:cNvPr id="34" name="Text Placeholder 33">
            <a:extLst>
              <a:ext uri="{FF2B5EF4-FFF2-40B4-BE49-F238E27FC236}">
                <a16:creationId xmlns:a16="http://schemas.microsoft.com/office/drawing/2014/main" id="{E0A3B46D-C2AA-90CB-1BB3-D959C213E6F8}"/>
              </a:ext>
            </a:extLst>
          </p:cNvPr>
          <p:cNvSpPr>
            <a:spLocks noGrp="1"/>
          </p:cNvSpPr>
          <p:nvPr>
            <p:ph type="body" sz="quarter" idx="11" hasCustomPrompt="1"/>
          </p:nvPr>
        </p:nvSpPr>
        <p:spPr>
          <a:xfrm>
            <a:off x="841375" y="5870258"/>
            <a:ext cx="2879725" cy="265365"/>
          </a:xfrm>
        </p:spPr>
        <p:txBody>
          <a:bodyPr/>
          <a:lstStyle>
            <a:lvl1pPr>
              <a:defRPr>
                <a:solidFill>
                  <a:schemeClr val="bg1"/>
                </a:solidFill>
              </a:defRPr>
            </a:lvl1pPr>
          </a:lstStyle>
          <a:p>
            <a:pPr lvl="0"/>
            <a:r>
              <a:rPr lang="en-US"/>
              <a:t>Click to add Presenter(s) name</a:t>
            </a:r>
          </a:p>
        </p:txBody>
      </p:sp>
      <p:pic>
        <p:nvPicPr>
          <p:cNvPr id="4" name="Picture 3" descr="A white text on a black background&#10;&#10;Description automatically generated">
            <a:extLst>
              <a:ext uri="{FF2B5EF4-FFF2-40B4-BE49-F238E27FC236}">
                <a16:creationId xmlns:a16="http://schemas.microsoft.com/office/drawing/2014/main" id="{B3EEC968-EA51-5D27-21FB-9120A40C4EAE}"/>
              </a:ext>
            </a:extLst>
          </p:cNvPr>
          <p:cNvPicPr>
            <a:picLocks noChangeAspect="1"/>
          </p:cNvPicPr>
          <p:nvPr userDrawn="1"/>
        </p:nvPicPr>
        <p:blipFill>
          <a:blip r:embed="rId2"/>
          <a:stretch>
            <a:fillRect/>
          </a:stretch>
        </p:blipFill>
        <p:spPr>
          <a:xfrm>
            <a:off x="9754170" y="3269551"/>
            <a:ext cx="1679878" cy="471394"/>
          </a:xfrm>
          <a:prstGeom prst="rect">
            <a:avLst/>
          </a:prstGeom>
        </p:spPr>
      </p:pic>
    </p:spTree>
    <p:extLst>
      <p:ext uri="{BB962C8B-B14F-4D97-AF65-F5344CB8AC3E}">
        <p14:creationId xmlns:p14="http://schemas.microsoft.com/office/powerpoint/2010/main" val="207915792"/>
      </p:ext>
    </p:extLst>
  </p:cSld>
  <p:clrMapOvr>
    <a:masterClrMapping/>
  </p:clrMapOvr>
  <p:extLst>
    <p:ext uri="{DCECCB84-F9BA-43D5-87BE-67443E8EF086}">
      <p15:sldGuideLst xmlns:p15="http://schemas.microsoft.com/office/powerpoint/2012/main">
        <p15:guide id="1" orient="horz" pos="2160">
          <p15:clr>
            <a:srgbClr val="F26B43"/>
          </p15:clr>
        </p15:guide>
        <p15:guide id="2" pos="3840">
          <p15:clr>
            <a:srgbClr val="F26B43"/>
          </p15:clr>
        </p15:guide>
        <p15:guide id="3" pos="528">
          <p15:clr>
            <a:srgbClr val="A4A3A4"/>
          </p15:clr>
        </p15:guide>
        <p15:guide id="4" pos="7152">
          <p15:clr>
            <a:srgbClr val="A4A3A4"/>
          </p15:clr>
        </p15:guide>
        <p15:guide id="5" orient="horz" pos="408">
          <p15:clr>
            <a:srgbClr val="A4A3A4"/>
          </p15:clr>
        </p15:guide>
        <p15:guide id="6" orient="horz" pos="696">
          <p15:clr>
            <a:srgbClr val="5ACBF0"/>
          </p15:clr>
        </p15:guide>
        <p15:guide id="7" orient="horz" pos="1008">
          <p15:clr>
            <a:srgbClr val="5ACBF0"/>
          </p15:clr>
        </p15:guide>
        <p15:guide id="8" orient="horz" pos="1296">
          <p15:clr>
            <a:srgbClr val="5ACBF0"/>
          </p15:clr>
        </p15:guide>
        <p15:guide id="9" orient="horz" pos="1584">
          <p15:clr>
            <a:srgbClr val="5ACBF0"/>
          </p15:clr>
        </p15:guide>
        <p15:guide id="10" orient="horz" pos="1872">
          <p15:clr>
            <a:srgbClr val="5ACBF0"/>
          </p15:clr>
        </p15:guide>
        <p15:guide id="11" orient="horz" pos="2448">
          <p15:clr>
            <a:srgbClr val="5ACBF0"/>
          </p15:clr>
        </p15:guide>
        <p15:guide id="12" orient="horz" pos="2736">
          <p15:clr>
            <a:srgbClr val="5ACBF0"/>
          </p15:clr>
        </p15:guide>
        <p15:guide id="13" orient="horz" pos="3024">
          <p15:clr>
            <a:srgbClr val="5ACBF0"/>
          </p15:clr>
        </p15:guide>
        <p15:guide id="14" orient="horz" pos="3312">
          <p15:clr>
            <a:srgbClr val="5ACBF0"/>
          </p15:clr>
        </p15:guide>
        <p15:guide id="15" orient="horz" pos="3600">
          <p15:clr>
            <a:srgbClr val="5ACBF0"/>
          </p15:clr>
        </p15:guide>
        <p15:guide id="16" orient="horz" pos="3888">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pt 2-Column Bulle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ABE260-9236-D133-2C5D-B85748B68201}"/>
              </a:ext>
            </a:extLst>
          </p:cNvPr>
          <p:cNvSpPr>
            <a:spLocks noGrp="1"/>
          </p:cNvSpPr>
          <p:nvPr>
            <p:ph type="sldNum" sz="quarter" idx="10"/>
          </p:nvPr>
        </p:nvSpPr>
        <p:spPr/>
        <p:txBody>
          <a:bodyPr/>
          <a:lstStyle/>
          <a:p>
            <a:fld id="{F4510120-A876-4642-B753-556A5424CAF0}" type="slidenum">
              <a:rPr lang="en-US" smtClean="0"/>
              <a:pPr/>
              <a:t>‹#›</a:t>
            </a:fld>
            <a:endParaRPr lang="en-US"/>
          </a:p>
        </p:txBody>
      </p:sp>
      <p:sp>
        <p:nvSpPr>
          <p:cNvPr id="10" name="Title Placeholder 1">
            <a:extLst>
              <a:ext uri="{FF2B5EF4-FFF2-40B4-BE49-F238E27FC236}">
                <a16:creationId xmlns:a16="http://schemas.microsoft.com/office/drawing/2014/main" id="{04326D73-C90D-8381-8568-ED1E71E12228}"/>
              </a:ext>
            </a:extLst>
          </p:cNvPr>
          <p:cNvSpPr>
            <a:spLocks noGrp="1"/>
          </p:cNvSpPr>
          <p:nvPr>
            <p:ph type="title"/>
          </p:nvPr>
        </p:nvSpPr>
        <p:spPr>
          <a:xfrm>
            <a:off x="838201" y="580153"/>
            <a:ext cx="10515600" cy="480131"/>
          </a:xfrm>
          <a:prstGeom prst="rect">
            <a:avLst/>
          </a:prstGeom>
        </p:spPr>
        <p:txBody>
          <a:bodyPr vert="horz" lIns="0" tIns="45720" rIns="0" bIns="45720" rtlCol="0" anchor="ctr">
            <a:spAutoFit/>
          </a:bodyPr>
          <a:lstStyle/>
          <a:p>
            <a:r>
              <a:rPr lang="en-US"/>
              <a:t>Click to edit Master title style</a:t>
            </a:r>
          </a:p>
        </p:txBody>
      </p:sp>
      <p:sp>
        <p:nvSpPr>
          <p:cNvPr id="5" name="Text Placeholder 11">
            <a:extLst>
              <a:ext uri="{FF2B5EF4-FFF2-40B4-BE49-F238E27FC236}">
                <a16:creationId xmlns:a16="http://schemas.microsoft.com/office/drawing/2014/main" id="{EBB39B8C-F7A7-8AAA-C6C4-553A08CCCBC1}"/>
              </a:ext>
            </a:extLst>
          </p:cNvPr>
          <p:cNvSpPr>
            <a:spLocks noGrp="1"/>
          </p:cNvSpPr>
          <p:nvPr>
            <p:ph type="body" sz="quarter" idx="12" hasCustomPrompt="1"/>
          </p:nvPr>
        </p:nvSpPr>
        <p:spPr>
          <a:xfrm>
            <a:off x="838200" y="1600200"/>
            <a:ext cx="5010665" cy="338554"/>
          </a:xfrm>
        </p:spPr>
        <p:txBody>
          <a:bodyPr wrap="square">
            <a:spAutoFit/>
          </a:bodyPr>
          <a:lstStyle>
            <a:lvl1pPr marL="0" indent="0">
              <a:lnSpc>
                <a:spcPct val="100000"/>
              </a:lnSpc>
              <a:buFontTx/>
              <a:buNone/>
              <a:defRPr sz="1600" b="1" i="0">
                <a:solidFill>
                  <a:srgbClr val="EC8B1F"/>
                </a:solidFill>
                <a:latin typeface="Arial" panose="020B0604020202020204" pitchFamily="34" charset="0"/>
                <a:cs typeface="Arial" panose="020B0604020202020204" pitchFamily="34" charset="0"/>
              </a:defRPr>
            </a:lvl1pPr>
          </a:lstStyle>
          <a:p>
            <a:pPr lvl="0"/>
            <a:r>
              <a:rPr lang="en-US"/>
              <a:t>Click to edit Subtitle</a:t>
            </a:r>
          </a:p>
        </p:txBody>
      </p:sp>
      <p:sp>
        <p:nvSpPr>
          <p:cNvPr id="6" name="Text Placeholder 3">
            <a:extLst>
              <a:ext uri="{FF2B5EF4-FFF2-40B4-BE49-F238E27FC236}">
                <a16:creationId xmlns:a16="http://schemas.microsoft.com/office/drawing/2014/main" id="{4BCFBF2D-60AE-27A6-504C-FC7E0FB01581}"/>
              </a:ext>
            </a:extLst>
          </p:cNvPr>
          <p:cNvSpPr>
            <a:spLocks noGrp="1"/>
          </p:cNvSpPr>
          <p:nvPr>
            <p:ph type="body" sz="quarter" idx="13"/>
          </p:nvPr>
        </p:nvSpPr>
        <p:spPr>
          <a:xfrm>
            <a:off x="838200" y="2071816"/>
            <a:ext cx="5010665" cy="4370387"/>
          </a:xfrm>
        </p:spPr>
        <p:txBody>
          <a:bodyPr>
            <a:normAutofit/>
          </a:bodyPr>
          <a:lstStyle>
            <a:lvl1pPr>
              <a:defRPr sz="1200">
                <a:solidFill>
                  <a:srgbClr val="48484A"/>
                </a:solidFill>
              </a:defRPr>
            </a:lvl1pPr>
            <a:lvl2pPr>
              <a:defRPr sz="1200">
                <a:solidFill>
                  <a:srgbClr val="48484A"/>
                </a:solidFill>
              </a:defRPr>
            </a:lvl2pPr>
            <a:lvl3pPr>
              <a:defRPr sz="1200">
                <a:solidFill>
                  <a:srgbClr val="48484A"/>
                </a:solidFill>
              </a:defRPr>
            </a:lvl3pPr>
            <a:lvl4pPr>
              <a:defRPr sz="1200">
                <a:solidFill>
                  <a:srgbClr val="48484A"/>
                </a:solidFill>
              </a:defRPr>
            </a:lvl4pPr>
            <a:lvl5pPr>
              <a:defRPr sz="1200">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1">
            <a:extLst>
              <a:ext uri="{FF2B5EF4-FFF2-40B4-BE49-F238E27FC236}">
                <a16:creationId xmlns:a16="http://schemas.microsoft.com/office/drawing/2014/main" id="{67BF2504-E35D-7378-6079-6946BF34B8DA}"/>
              </a:ext>
            </a:extLst>
          </p:cNvPr>
          <p:cNvSpPr>
            <a:spLocks noGrp="1"/>
          </p:cNvSpPr>
          <p:nvPr>
            <p:ph type="body" sz="quarter" idx="14" hasCustomPrompt="1"/>
          </p:nvPr>
        </p:nvSpPr>
        <p:spPr>
          <a:xfrm>
            <a:off x="6349314" y="1600200"/>
            <a:ext cx="5010665" cy="338554"/>
          </a:xfrm>
        </p:spPr>
        <p:txBody>
          <a:bodyPr wrap="square">
            <a:spAutoFit/>
          </a:bodyPr>
          <a:lstStyle>
            <a:lvl1pPr marL="0" indent="0">
              <a:lnSpc>
                <a:spcPct val="100000"/>
              </a:lnSpc>
              <a:buFontTx/>
              <a:buNone/>
              <a:defRPr sz="1600" b="1" i="0">
                <a:solidFill>
                  <a:srgbClr val="EC8B1F"/>
                </a:solidFill>
                <a:latin typeface="Arial" panose="020B0604020202020204" pitchFamily="34" charset="0"/>
                <a:cs typeface="Arial" panose="020B0604020202020204" pitchFamily="34" charset="0"/>
              </a:defRPr>
            </a:lvl1pPr>
          </a:lstStyle>
          <a:p>
            <a:pPr lvl="0"/>
            <a:r>
              <a:rPr lang="en-US"/>
              <a:t>Click to edit Subtitle</a:t>
            </a:r>
          </a:p>
        </p:txBody>
      </p:sp>
      <p:sp>
        <p:nvSpPr>
          <p:cNvPr id="9" name="Text Placeholder 3">
            <a:extLst>
              <a:ext uri="{FF2B5EF4-FFF2-40B4-BE49-F238E27FC236}">
                <a16:creationId xmlns:a16="http://schemas.microsoft.com/office/drawing/2014/main" id="{AE2B4A14-3BDA-F5BC-D838-81FCC54A9984}"/>
              </a:ext>
            </a:extLst>
          </p:cNvPr>
          <p:cNvSpPr>
            <a:spLocks noGrp="1"/>
          </p:cNvSpPr>
          <p:nvPr>
            <p:ph type="body" sz="quarter" idx="15"/>
          </p:nvPr>
        </p:nvSpPr>
        <p:spPr>
          <a:xfrm>
            <a:off x="6349314" y="2071816"/>
            <a:ext cx="5010665" cy="4370387"/>
          </a:xfrm>
        </p:spPr>
        <p:txBody>
          <a:bodyPr>
            <a:normAutofit/>
          </a:bodyPr>
          <a:lstStyle>
            <a:lvl1pPr>
              <a:defRPr sz="1200">
                <a:solidFill>
                  <a:srgbClr val="48484A"/>
                </a:solidFill>
              </a:defRPr>
            </a:lvl1pPr>
            <a:lvl2pPr>
              <a:defRPr sz="1200">
                <a:solidFill>
                  <a:srgbClr val="48484A"/>
                </a:solidFill>
              </a:defRPr>
            </a:lvl2pPr>
            <a:lvl3pPr>
              <a:defRPr sz="1200">
                <a:solidFill>
                  <a:srgbClr val="48484A"/>
                </a:solidFill>
              </a:defRPr>
            </a:lvl3pPr>
            <a:lvl4pPr>
              <a:defRPr sz="1200">
                <a:solidFill>
                  <a:srgbClr val="48484A"/>
                </a:solidFill>
              </a:defRPr>
            </a:lvl4pPr>
            <a:lvl5pPr>
              <a:defRPr sz="1200">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78144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1. Title Pag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E56B88-6B80-DAA7-0E19-DF822ECA59B0}"/>
              </a:ext>
            </a:extLst>
          </p:cNvPr>
          <p:cNvGrpSpPr/>
          <p:nvPr userDrawn="1"/>
        </p:nvGrpSpPr>
        <p:grpSpPr>
          <a:xfrm>
            <a:off x="3046648" y="1600200"/>
            <a:ext cx="9145352" cy="5257800"/>
            <a:chOff x="1377056" y="652144"/>
            <a:chExt cx="13180133" cy="7577456"/>
          </a:xfrm>
        </p:grpSpPr>
        <p:sp>
          <p:nvSpPr>
            <p:cNvPr id="9" name="Triangle 8">
              <a:extLst>
                <a:ext uri="{FF2B5EF4-FFF2-40B4-BE49-F238E27FC236}">
                  <a16:creationId xmlns:a16="http://schemas.microsoft.com/office/drawing/2014/main" id="{B3F66F09-50ED-A31C-D8C9-DBB9A7C82210}"/>
                </a:ext>
              </a:extLst>
            </p:cNvPr>
            <p:cNvSpPr/>
            <p:nvPr userDrawn="1"/>
          </p:nvSpPr>
          <p:spPr>
            <a:xfrm>
              <a:off x="6288365" y="3057984"/>
              <a:ext cx="8268824" cy="5171616"/>
            </a:xfrm>
            <a:prstGeom prst="triangle">
              <a:avLst/>
            </a:prstGeom>
            <a:solidFill>
              <a:srgbClr val="EC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riangle 9">
              <a:extLst>
                <a:ext uri="{FF2B5EF4-FFF2-40B4-BE49-F238E27FC236}">
                  <a16:creationId xmlns:a16="http://schemas.microsoft.com/office/drawing/2014/main" id="{F39004B4-B9D9-63A1-8F3C-CCF0D6CF64D2}"/>
                </a:ext>
              </a:extLst>
            </p:cNvPr>
            <p:cNvSpPr/>
            <p:nvPr userDrawn="1"/>
          </p:nvSpPr>
          <p:spPr>
            <a:xfrm>
              <a:off x="1377056" y="652144"/>
              <a:ext cx="10564658" cy="6607513"/>
            </a:xfrm>
            <a:prstGeom prst="triangle">
              <a:avLst/>
            </a:prstGeom>
            <a:gradFill>
              <a:gsLst>
                <a:gs pos="0">
                  <a:srgbClr val="DCDDDE"/>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19" name="Google Shape;30;p7">
            <a:extLst>
              <a:ext uri="{FF2B5EF4-FFF2-40B4-BE49-F238E27FC236}">
                <a16:creationId xmlns:a16="http://schemas.microsoft.com/office/drawing/2014/main" id="{577E4104-8623-D41E-7340-B16961659A66}"/>
              </a:ext>
            </a:extLst>
          </p:cNvPr>
          <p:cNvSpPr txBox="1">
            <a:spLocks noGrp="1"/>
          </p:cNvSpPr>
          <p:nvPr>
            <p:ph type="subTitle" idx="1" hasCustomPrompt="1"/>
          </p:nvPr>
        </p:nvSpPr>
        <p:spPr>
          <a:xfrm>
            <a:off x="838200" y="2971800"/>
            <a:ext cx="4625341" cy="282129"/>
          </a:xfrm>
          <a:prstGeom prst="rect">
            <a:avLst/>
          </a:prstGeom>
        </p:spPr>
        <p:txBody>
          <a:bodyPr spcFirstLastPara="1" wrap="square" lIns="0" tIns="0" rIns="0" bIns="0" anchor="t" anchorCtr="0">
            <a:spAutoFit/>
          </a:bodyPr>
          <a:lstStyle>
            <a:lvl1pPr marL="0" lvl="0" rtl="0">
              <a:lnSpc>
                <a:spcPts val="2200"/>
              </a:lnSpc>
              <a:spcBef>
                <a:spcPts val="0"/>
              </a:spcBef>
              <a:spcAft>
                <a:spcPts val="0"/>
              </a:spcAft>
              <a:buNone/>
              <a:defRPr sz="2000" b="0">
                <a:solidFill>
                  <a:srgbClr val="EC8B1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add Presentation Subtitle</a:t>
            </a:r>
            <a:endParaRPr/>
          </a:p>
        </p:txBody>
      </p:sp>
      <p:sp>
        <p:nvSpPr>
          <p:cNvPr id="20" name="Google Shape;31;p7">
            <a:extLst>
              <a:ext uri="{FF2B5EF4-FFF2-40B4-BE49-F238E27FC236}">
                <a16:creationId xmlns:a16="http://schemas.microsoft.com/office/drawing/2014/main" id="{12B30F7A-84E5-82C7-9714-77E85F9A356B}"/>
              </a:ext>
            </a:extLst>
          </p:cNvPr>
          <p:cNvSpPr txBox="1">
            <a:spLocks noGrp="1"/>
          </p:cNvSpPr>
          <p:nvPr>
            <p:ph type="title" hasCustomPrompt="1"/>
          </p:nvPr>
        </p:nvSpPr>
        <p:spPr>
          <a:xfrm>
            <a:off x="838200" y="1496477"/>
            <a:ext cx="5539741" cy="1231106"/>
          </a:xfrm>
          <a:prstGeom prst="rect">
            <a:avLst/>
          </a:prstGeom>
        </p:spPr>
        <p:txBody>
          <a:bodyPr spcFirstLastPara="1" wrap="square" lIns="0" tIns="0" rIns="0" bIns="0" anchor="t" anchorCtr="0">
            <a:spAutoFit/>
          </a:bodyPr>
          <a:lstStyle>
            <a:lvl1pPr lvl="0" rtl="0">
              <a:lnSpc>
                <a:spcPct val="100000"/>
              </a:lnSpc>
              <a:spcBef>
                <a:spcPts val="0"/>
              </a:spcBef>
              <a:spcAft>
                <a:spcPts val="0"/>
              </a:spcAft>
              <a:buNone/>
              <a:defRPr sz="4000" b="1">
                <a:solidFill>
                  <a:srgbClr val="48484A"/>
                </a:solidFill>
              </a:defRPr>
            </a:lvl1pPr>
            <a:lvl2pPr lvl="1" rtl="0">
              <a:spcBef>
                <a:spcPts val="0"/>
              </a:spcBef>
              <a:spcAft>
                <a:spcPts val="0"/>
              </a:spcAft>
              <a:buNone/>
              <a:defRPr sz="6000">
                <a:solidFill>
                  <a:srgbClr val="FFFFFF"/>
                </a:solidFill>
              </a:defRPr>
            </a:lvl2pPr>
            <a:lvl3pPr lvl="2" rtl="0">
              <a:spcBef>
                <a:spcPts val="0"/>
              </a:spcBef>
              <a:spcAft>
                <a:spcPts val="0"/>
              </a:spcAft>
              <a:buNone/>
              <a:defRPr sz="6000">
                <a:solidFill>
                  <a:srgbClr val="FFFFFF"/>
                </a:solidFill>
              </a:defRPr>
            </a:lvl3pPr>
            <a:lvl4pPr lvl="3" rtl="0">
              <a:spcBef>
                <a:spcPts val="0"/>
              </a:spcBef>
              <a:spcAft>
                <a:spcPts val="0"/>
              </a:spcAft>
              <a:buNone/>
              <a:defRPr sz="6000">
                <a:solidFill>
                  <a:srgbClr val="FFFFFF"/>
                </a:solidFill>
              </a:defRPr>
            </a:lvl4pPr>
            <a:lvl5pPr lvl="4" rtl="0">
              <a:spcBef>
                <a:spcPts val="0"/>
              </a:spcBef>
              <a:spcAft>
                <a:spcPts val="0"/>
              </a:spcAft>
              <a:buNone/>
              <a:defRPr sz="6000">
                <a:solidFill>
                  <a:srgbClr val="FFFFFF"/>
                </a:solidFill>
              </a:defRPr>
            </a:lvl5pPr>
            <a:lvl6pPr lvl="5" rtl="0">
              <a:spcBef>
                <a:spcPts val="0"/>
              </a:spcBef>
              <a:spcAft>
                <a:spcPts val="0"/>
              </a:spcAft>
              <a:buNone/>
              <a:defRPr sz="6000">
                <a:solidFill>
                  <a:srgbClr val="FFFFFF"/>
                </a:solidFill>
              </a:defRPr>
            </a:lvl6pPr>
            <a:lvl7pPr lvl="6" rtl="0">
              <a:spcBef>
                <a:spcPts val="0"/>
              </a:spcBef>
              <a:spcAft>
                <a:spcPts val="0"/>
              </a:spcAft>
              <a:buNone/>
              <a:defRPr sz="6000">
                <a:solidFill>
                  <a:srgbClr val="FFFFFF"/>
                </a:solidFill>
              </a:defRPr>
            </a:lvl7pPr>
            <a:lvl8pPr lvl="7" rtl="0">
              <a:spcBef>
                <a:spcPts val="0"/>
              </a:spcBef>
              <a:spcAft>
                <a:spcPts val="0"/>
              </a:spcAft>
              <a:buNone/>
              <a:defRPr sz="6000">
                <a:solidFill>
                  <a:srgbClr val="FFFFFF"/>
                </a:solidFill>
              </a:defRPr>
            </a:lvl8pPr>
            <a:lvl9pPr lvl="8" rtl="0">
              <a:spcBef>
                <a:spcPts val="0"/>
              </a:spcBef>
              <a:spcAft>
                <a:spcPts val="0"/>
              </a:spcAft>
              <a:buNone/>
              <a:defRPr sz="6000">
                <a:solidFill>
                  <a:srgbClr val="FFFFFF"/>
                </a:solidFill>
              </a:defRPr>
            </a:lvl9pPr>
          </a:lstStyle>
          <a:p>
            <a:r>
              <a:rPr lang="en-US"/>
              <a:t>Click To Add Presentation Title</a:t>
            </a:r>
            <a:endParaRPr/>
          </a:p>
        </p:txBody>
      </p:sp>
      <p:sp>
        <p:nvSpPr>
          <p:cNvPr id="32" name="Text Placeholder 31">
            <a:extLst>
              <a:ext uri="{FF2B5EF4-FFF2-40B4-BE49-F238E27FC236}">
                <a16:creationId xmlns:a16="http://schemas.microsoft.com/office/drawing/2014/main" id="{9AE6FECA-3A9C-2115-ABC5-00727934BABA}"/>
              </a:ext>
            </a:extLst>
          </p:cNvPr>
          <p:cNvSpPr>
            <a:spLocks noGrp="1"/>
          </p:cNvSpPr>
          <p:nvPr>
            <p:ph type="body" sz="quarter" idx="10" hasCustomPrompt="1"/>
          </p:nvPr>
        </p:nvSpPr>
        <p:spPr>
          <a:xfrm>
            <a:off x="838200" y="5609685"/>
            <a:ext cx="2843212" cy="265493"/>
          </a:xfrm>
          <a:prstGeom prst="rect">
            <a:avLst/>
          </a:prstGeom>
        </p:spPr>
        <p:txBody>
          <a:bodyPr/>
          <a:lstStyle>
            <a:lvl1pPr marL="0" indent="0">
              <a:buFontTx/>
              <a:buNone/>
              <a:defRPr sz="1200">
                <a:solidFill>
                  <a:srgbClr val="EC8B1F"/>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Click to edit date</a:t>
            </a:r>
          </a:p>
        </p:txBody>
      </p:sp>
      <p:sp>
        <p:nvSpPr>
          <p:cNvPr id="34" name="Text Placeholder 33">
            <a:extLst>
              <a:ext uri="{FF2B5EF4-FFF2-40B4-BE49-F238E27FC236}">
                <a16:creationId xmlns:a16="http://schemas.microsoft.com/office/drawing/2014/main" id="{E0A3B46D-C2AA-90CB-1BB3-D959C213E6F8}"/>
              </a:ext>
            </a:extLst>
          </p:cNvPr>
          <p:cNvSpPr>
            <a:spLocks noGrp="1"/>
          </p:cNvSpPr>
          <p:nvPr>
            <p:ph type="body" sz="quarter" idx="11" hasCustomPrompt="1"/>
          </p:nvPr>
        </p:nvSpPr>
        <p:spPr>
          <a:xfrm>
            <a:off x="841375" y="5870258"/>
            <a:ext cx="2879725" cy="265365"/>
          </a:xfrm>
        </p:spPr>
        <p:txBody>
          <a:bodyPr/>
          <a:lstStyle/>
          <a:p>
            <a:pPr lvl="0"/>
            <a:r>
              <a:rPr lang="en-US"/>
              <a:t>Click to add Presenter(s) name</a:t>
            </a:r>
          </a:p>
        </p:txBody>
      </p:sp>
      <p:pic>
        <p:nvPicPr>
          <p:cNvPr id="2" name="Picture 1" descr="A black and white logo&#10;&#10;Description automatically generated">
            <a:extLst>
              <a:ext uri="{FF2B5EF4-FFF2-40B4-BE49-F238E27FC236}">
                <a16:creationId xmlns:a16="http://schemas.microsoft.com/office/drawing/2014/main" id="{583DA472-6015-552F-E7D7-6652E8709E37}"/>
              </a:ext>
            </a:extLst>
          </p:cNvPr>
          <p:cNvPicPr>
            <a:picLocks noChangeAspect="1"/>
          </p:cNvPicPr>
          <p:nvPr userDrawn="1"/>
        </p:nvPicPr>
        <p:blipFill>
          <a:blip r:embed="rId2"/>
          <a:stretch>
            <a:fillRect/>
          </a:stretch>
        </p:blipFill>
        <p:spPr>
          <a:xfrm>
            <a:off x="9754171" y="3269550"/>
            <a:ext cx="1679878" cy="471394"/>
          </a:xfrm>
          <a:prstGeom prst="rect">
            <a:avLst/>
          </a:prstGeom>
        </p:spPr>
      </p:pic>
    </p:spTree>
    <p:extLst>
      <p:ext uri="{BB962C8B-B14F-4D97-AF65-F5344CB8AC3E}">
        <p14:creationId xmlns:p14="http://schemas.microsoft.com/office/powerpoint/2010/main" val="249511424"/>
      </p:ext>
    </p:extLst>
  </p:cSld>
  <p:clrMapOvr>
    <a:masterClrMapping/>
  </p:clrMapOvr>
  <p:extLst>
    <p:ext uri="{DCECCB84-F9BA-43D5-87BE-67443E8EF086}">
      <p15:sldGuideLst xmlns:p15="http://schemas.microsoft.com/office/powerpoint/2012/main">
        <p15:guide id="1" orient="horz" pos="2160">
          <p15:clr>
            <a:srgbClr val="F26B43"/>
          </p15:clr>
        </p15:guide>
        <p15:guide id="2" pos="3840">
          <p15:clr>
            <a:srgbClr val="F26B43"/>
          </p15:clr>
        </p15:guide>
        <p15:guide id="3" pos="528">
          <p15:clr>
            <a:srgbClr val="A4A3A4"/>
          </p15:clr>
        </p15:guide>
        <p15:guide id="4" pos="7152">
          <p15:clr>
            <a:srgbClr val="A4A3A4"/>
          </p15:clr>
        </p15:guide>
        <p15:guide id="5" orient="horz" pos="408">
          <p15:clr>
            <a:srgbClr val="A4A3A4"/>
          </p15:clr>
        </p15:guide>
        <p15:guide id="6" orient="horz" pos="696">
          <p15:clr>
            <a:srgbClr val="5ACBF0"/>
          </p15:clr>
        </p15:guide>
        <p15:guide id="7" orient="horz" pos="1008">
          <p15:clr>
            <a:srgbClr val="5ACBF0"/>
          </p15:clr>
        </p15:guide>
        <p15:guide id="8" orient="horz" pos="1296">
          <p15:clr>
            <a:srgbClr val="5ACBF0"/>
          </p15:clr>
        </p15:guide>
        <p15:guide id="9" orient="horz" pos="1584">
          <p15:clr>
            <a:srgbClr val="5ACBF0"/>
          </p15:clr>
        </p15:guide>
        <p15:guide id="10" orient="horz" pos="1872">
          <p15:clr>
            <a:srgbClr val="5ACBF0"/>
          </p15:clr>
        </p15:guide>
        <p15:guide id="11" orient="horz" pos="2448">
          <p15:clr>
            <a:srgbClr val="5ACBF0"/>
          </p15:clr>
        </p15:guide>
        <p15:guide id="12" orient="horz" pos="2736">
          <p15:clr>
            <a:srgbClr val="5ACBF0"/>
          </p15:clr>
        </p15:guide>
        <p15:guide id="13" orient="horz" pos="3024">
          <p15:clr>
            <a:srgbClr val="5ACBF0"/>
          </p15:clr>
        </p15:guide>
        <p15:guide id="14" orient="horz" pos="3312">
          <p15:clr>
            <a:srgbClr val="5ACBF0"/>
          </p15:clr>
        </p15:guide>
        <p15:guide id="15" orient="horz" pos="3600">
          <p15:clr>
            <a:srgbClr val="5ACBF0"/>
          </p15:clr>
        </p15:guide>
        <p15:guide id="16" orient="horz" pos="3888">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2. Divider Page">
    <p:spTree>
      <p:nvGrpSpPr>
        <p:cNvPr id="1" name=""/>
        <p:cNvGrpSpPr/>
        <p:nvPr/>
      </p:nvGrpSpPr>
      <p:grpSpPr>
        <a:xfrm>
          <a:off x="0" y="0"/>
          <a:ext cx="0" cy="0"/>
          <a:chOff x="0" y="0"/>
          <a:chExt cx="0" cy="0"/>
        </a:xfrm>
      </p:grpSpPr>
      <p:sp>
        <p:nvSpPr>
          <p:cNvPr id="2" name="Google Shape;30;p7">
            <a:extLst>
              <a:ext uri="{FF2B5EF4-FFF2-40B4-BE49-F238E27FC236}">
                <a16:creationId xmlns:a16="http://schemas.microsoft.com/office/drawing/2014/main" id="{89FDE02A-D6A0-3A29-BE99-0EE5682B1B53}"/>
              </a:ext>
            </a:extLst>
          </p:cNvPr>
          <p:cNvSpPr txBox="1">
            <a:spLocks noGrp="1"/>
          </p:cNvSpPr>
          <p:nvPr>
            <p:ph type="subTitle" idx="1" hasCustomPrompt="1"/>
          </p:nvPr>
        </p:nvSpPr>
        <p:spPr>
          <a:xfrm>
            <a:off x="848945" y="615043"/>
            <a:ext cx="10504855" cy="280718"/>
          </a:xfrm>
          <a:prstGeom prst="rect">
            <a:avLst/>
          </a:prstGeom>
        </p:spPr>
        <p:txBody>
          <a:bodyPr spcFirstLastPara="1" wrap="square" lIns="0" tIns="0" rIns="0" bIns="0" anchor="t" anchorCtr="0">
            <a:spAutoFit/>
          </a:bodyPr>
          <a:lstStyle>
            <a:lvl1pPr marL="0" lvl="0" rtl="0">
              <a:spcBef>
                <a:spcPts val="0"/>
              </a:spcBef>
              <a:spcAft>
                <a:spcPts val="0"/>
              </a:spcAft>
              <a:buNone/>
              <a:defRPr sz="1600" b="1">
                <a:solidFill>
                  <a:schemeClr val="tx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add Presentation Subtitle</a:t>
            </a:r>
            <a:endParaRPr/>
          </a:p>
        </p:txBody>
      </p:sp>
      <p:sp>
        <p:nvSpPr>
          <p:cNvPr id="6" name="Google Shape;31;p7">
            <a:extLst>
              <a:ext uri="{FF2B5EF4-FFF2-40B4-BE49-F238E27FC236}">
                <a16:creationId xmlns:a16="http://schemas.microsoft.com/office/drawing/2014/main" id="{3DED59F3-510F-CAB1-23F4-10B567AEC2CC}"/>
              </a:ext>
            </a:extLst>
          </p:cNvPr>
          <p:cNvSpPr txBox="1">
            <a:spLocks noGrp="1"/>
          </p:cNvSpPr>
          <p:nvPr>
            <p:ph type="title" hasCustomPrompt="1"/>
          </p:nvPr>
        </p:nvSpPr>
        <p:spPr>
          <a:xfrm>
            <a:off x="848945" y="2721481"/>
            <a:ext cx="6567132" cy="615553"/>
          </a:xfrm>
          <a:prstGeom prst="rect">
            <a:avLst/>
          </a:prstGeom>
        </p:spPr>
        <p:txBody>
          <a:bodyPr spcFirstLastPara="1" wrap="square" lIns="0" tIns="0" rIns="0" bIns="0" anchor="t" anchorCtr="0">
            <a:spAutoFit/>
          </a:bodyPr>
          <a:lstStyle>
            <a:lvl1pPr lvl="0" rtl="0">
              <a:lnSpc>
                <a:spcPct val="100000"/>
              </a:lnSpc>
              <a:spcBef>
                <a:spcPts val="0"/>
              </a:spcBef>
              <a:spcAft>
                <a:spcPts val="0"/>
              </a:spcAft>
              <a:buNone/>
              <a:defRPr sz="4000" b="1">
                <a:solidFill>
                  <a:schemeClr val="tx1"/>
                </a:solidFill>
              </a:defRPr>
            </a:lvl1pPr>
            <a:lvl2pPr lvl="1" rtl="0">
              <a:spcBef>
                <a:spcPts val="0"/>
              </a:spcBef>
              <a:spcAft>
                <a:spcPts val="0"/>
              </a:spcAft>
              <a:buNone/>
              <a:defRPr sz="6000">
                <a:solidFill>
                  <a:srgbClr val="FFFFFF"/>
                </a:solidFill>
              </a:defRPr>
            </a:lvl2pPr>
            <a:lvl3pPr lvl="2" rtl="0">
              <a:spcBef>
                <a:spcPts val="0"/>
              </a:spcBef>
              <a:spcAft>
                <a:spcPts val="0"/>
              </a:spcAft>
              <a:buNone/>
              <a:defRPr sz="6000">
                <a:solidFill>
                  <a:srgbClr val="FFFFFF"/>
                </a:solidFill>
              </a:defRPr>
            </a:lvl3pPr>
            <a:lvl4pPr lvl="3" rtl="0">
              <a:spcBef>
                <a:spcPts val="0"/>
              </a:spcBef>
              <a:spcAft>
                <a:spcPts val="0"/>
              </a:spcAft>
              <a:buNone/>
              <a:defRPr sz="6000">
                <a:solidFill>
                  <a:srgbClr val="FFFFFF"/>
                </a:solidFill>
              </a:defRPr>
            </a:lvl4pPr>
            <a:lvl5pPr lvl="4" rtl="0">
              <a:spcBef>
                <a:spcPts val="0"/>
              </a:spcBef>
              <a:spcAft>
                <a:spcPts val="0"/>
              </a:spcAft>
              <a:buNone/>
              <a:defRPr sz="6000">
                <a:solidFill>
                  <a:srgbClr val="FFFFFF"/>
                </a:solidFill>
              </a:defRPr>
            </a:lvl5pPr>
            <a:lvl6pPr lvl="5" rtl="0">
              <a:spcBef>
                <a:spcPts val="0"/>
              </a:spcBef>
              <a:spcAft>
                <a:spcPts val="0"/>
              </a:spcAft>
              <a:buNone/>
              <a:defRPr sz="6000">
                <a:solidFill>
                  <a:srgbClr val="FFFFFF"/>
                </a:solidFill>
              </a:defRPr>
            </a:lvl6pPr>
            <a:lvl7pPr lvl="6" rtl="0">
              <a:spcBef>
                <a:spcPts val="0"/>
              </a:spcBef>
              <a:spcAft>
                <a:spcPts val="0"/>
              </a:spcAft>
              <a:buNone/>
              <a:defRPr sz="6000">
                <a:solidFill>
                  <a:srgbClr val="FFFFFF"/>
                </a:solidFill>
              </a:defRPr>
            </a:lvl7pPr>
            <a:lvl8pPr lvl="7" rtl="0">
              <a:spcBef>
                <a:spcPts val="0"/>
              </a:spcBef>
              <a:spcAft>
                <a:spcPts val="0"/>
              </a:spcAft>
              <a:buNone/>
              <a:defRPr sz="6000">
                <a:solidFill>
                  <a:srgbClr val="FFFFFF"/>
                </a:solidFill>
              </a:defRPr>
            </a:lvl8pPr>
            <a:lvl9pPr lvl="8" rtl="0">
              <a:spcBef>
                <a:spcPts val="0"/>
              </a:spcBef>
              <a:spcAft>
                <a:spcPts val="0"/>
              </a:spcAft>
              <a:buNone/>
              <a:defRPr sz="6000">
                <a:solidFill>
                  <a:srgbClr val="FFFFFF"/>
                </a:solidFill>
              </a:defRPr>
            </a:lvl9pPr>
          </a:lstStyle>
          <a:p>
            <a:r>
              <a:rPr lang="en-US"/>
              <a:t>Click To Add Divider Title</a:t>
            </a:r>
            <a:endParaRPr/>
          </a:p>
        </p:txBody>
      </p:sp>
      <p:grpSp>
        <p:nvGrpSpPr>
          <p:cNvPr id="7" name="Group 6">
            <a:extLst>
              <a:ext uri="{FF2B5EF4-FFF2-40B4-BE49-F238E27FC236}">
                <a16:creationId xmlns:a16="http://schemas.microsoft.com/office/drawing/2014/main" id="{F8254623-BA01-61E0-003D-49868B779335}"/>
              </a:ext>
            </a:extLst>
          </p:cNvPr>
          <p:cNvGrpSpPr/>
          <p:nvPr userDrawn="1"/>
        </p:nvGrpSpPr>
        <p:grpSpPr>
          <a:xfrm>
            <a:off x="6253224" y="1600200"/>
            <a:ext cx="6720306" cy="3838022"/>
            <a:chOff x="1362414" y="652144"/>
            <a:chExt cx="13267986" cy="7577456"/>
          </a:xfrm>
        </p:grpSpPr>
        <p:sp>
          <p:nvSpPr>
            <p:cNvPr id="11" name="Triangle 10">
              <a:extLst>
                <a:ext uri="{FF2B5EF4-FFF2-40B4-BE49-F238E27FC236}">
                  <a16:creationId xmlns:a16="http://schemas.microsoft.com/office/drawing/2014/main" id="{994AF9FC-349E-9E6D-BF8C-A1F8D11555DE}"/>
                </a:ext>
              </a:extLst>
            </p:cNvPr>
            <p:cNvSpPr/>
            <p:nvPr/>
          </p:nvSpPr>
          <p:spPr>
            <a:xfrm>
              <a:off x="6361577" y="3057984"/>
              <a:ext cx="8268823" cy="5171616"/>
            </a:xfrm>
            <a:prstGeom prst="triangle">
              <a:avLst/>
            </a:prstGeom>
            <a:gradFill>
              <a:gsLst>
                <a:gs pos="0">
                  <a:srgbClr val="77787B">
                    <a:alpha val="50000"/>
                  </a:srgbClr>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9804A06A-4E42-B4D9-936A-D6B66B8F2FE5}"/>
                </a:ext>
              </a:extLst>
            </p:cNvPr>
            <p:cNvSpPr/>
            <p:nvPr/>
          </p:nvSpPr>
          <p:spPr>
            <a:xfrm>
              <a:off x="1362414" y="652144"/>
              <a:ext cx="10564658" cy="6607514"/>
            </a:xfrm>
            <a:prstGeom prst="triangle">
              <a:avLst/>
            </a:prstGeom>
            <a:gradFill>
              <a:gsLst>
                <a:gs pos="0">
                  <a:srgbClr val="77787B">
                    <a:alpha val="50467"/>
                  </a:srgbClr>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 Placeholder 6">
            <a:extLst>
              <a:ext uri="{FF2B5EF4-FFF2-40B4-BE49-F238E27FC236}">
                <a16:creationId xmlns:a16="http://schemas.microsoft.com/office/drawing/2014/main" id="{2F6B3013-D4C0-AE6A-0BCF-3C09BD5D0CEB}"/>
              </a:ext>
            </a:extLst>
          </p:cNvPr>
          <p:cNvSpPr>
            <a:spLocks noGrp="1"/>
          </p:cNvSpPr>
          <p:nvPr>
            <p:ph type="body" sz="quarter" idx="10" hasCustomPrompt="1"/>
          </p:nvPr>
        </p:nvSpPr>
        <p:spPr>
          <a:xfrm>
            <a:off x="848945" y="3342443"/>
            <a:ext cx="5480735" cy="430887"/>
          </a:xfrm>
          <a:prstGeom prst="rect">
            <a:avLst/>
          </a:prstGeom>
        </p:spPr>
        <p:txBody>
          <a:bodyPr lIns="0">
            <a:noAutofit/>
          </a:bodyPr>
          <a:lstStyle>
            <a:lvl1pPr marL="0" indent="0">
              <a:lnSpc>
                <a:spcPct val="100000"/>
              </a:lnSpc>
              <a:buNone/>
              <a:defRPr sz="2000" b="1">
                <a:solidFill>
                  <a:srgbClr val="EC8B1F"/>
                </a:solidFill>
              </a:defRPr>
            </a:lvl1pPr>
            <a:lvl2pPr marL="457200" indent="0">
              <a:buNone/>
              <a:defRPr sz="2400">
                <a:solidFill>
                  <a:schemeClr val="tx2"/>
                </a:solidFill>
              </a:defRPr>
            </a:lvl2pPr>
            <a:lvl3pPr marL="914400" indent="0">
              <a:buNone/>
              <a:defRPr sz="2400">
                <a:solidFill>
                  <a:schemeClr val="bg1">
                    <a:lumMod val="50000"/>
                  </a:schemeClr>
                </a:solidFill>
              </a:defRPr>
            </a:lvl3pPr>
            <a:lvl4pPr marL="1371600" indent="0">
              <a:buNone/>
              <a:defRPr sz="2400">
                <a:solidFill>
                  <a:schemeClr val="bg1">
                    <a:lumMod val="50000"/>
                  </a:schemeClr>
                </a:solidFill>
              </a:defRPr>
            </a:lvl4pPr>
            <a:lvl5pPr marL="1828800" indent="0">
              <a:buNone/>
              <a:defRPr sz="2400">
                <a:solidFill>
                  <a:schemeClr val="bg1">
                    <a:lumMod val="50000"/>
                  </a:schemeClr>
                </a:solidFill>
              </a:defRPr>
            </a:lvl5pPr>
          </a:lstStyle>
          <a:p>
            <a:pPr lvl="0"/>
            <a:r>
              <a:rPr lang="en-US"/>
              <a:t>Extra words in orange</a:t>
            </a:r>
          </a:p>
        </p:txBody>
      </p:sp>
    </p:spTree>
    <p:extLst>
      <p:ext uri="{BB962C8B-B14F-4D97-AF65-F5344CB8AC3E}">
        <p14:creationId xmlns:p14="http://schemas.microsoft.com/office/powerpoint/2010/main" val="9927881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3A. End Pag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87ABE0F-3EC4-BAF7-5219-47D9B2C2F9E8}"/>
              </a:ext>
            </a:extLst>
          </p:cNvPr>
          <p:cNvGrpSpPr/>
          <p:nvPr userDrawn="1"/>
        </p:nvGrpSpPr>
        <p:grpSpPr>
          <a:xfrm>
            <a:off x="-267417" y="593203"/>
            <a:ext cx="7066773" cy="4279738"/>
            <a:chOff x="1362414" y="652144"/>
            <a:chExt cx="13987358" cy="8470942"/>
          </a:xfrm>
        </p:grpSpPr>
        <p:sp>
          <p:nvSpPr>
            <p:cNvPr id="4" name="Triangle 3">
              <a:extLst>
                <a:ext uri="{FF2B5EF4-FFF2-40B4-BE49-F238E27FC236}">
                  <a16:creationId xmlns:a16="http://schemas.microsoft.com/office/drawing/2014/main" id="{D70833C1-11DF-CF1D-A7E1-0FC52DF36F26}"/>
                </a:ext>
              </a:extLst>
            </p:cNvPr>
            <p:cNvSpPr/>
            <p:nvPr/>
          </p:nvSpPr>
          <p:spPr>
            <a:xfrm>
              <a:off x="7080949" y="3951469"/>
              <a:ext cx="8268823" cy="5171617"/>
            </a:xfrm>
            <a:prstGeom prst="triangle">
              <a:avLst/>
            </a:prstGeom>
            <a:gradFill>
              <a:gsLst>
                <a:gs pos="0">
                  <a:srgbClr val="77787B">
                    <a:alpha val="50000"/>
                  </a:srgbClr>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a:extLst>
                <a:ext uri="{FF2B5EF4-FFF2-40B4-BE49-F238E27FC236}">
                  <a16:creationId xmlns:a16="http://schemas.microsoft.com/office/drawing/2014/main" id="{D5A60280-C4B8-2C85-3213-5AD64531C911}"/>
                </a:ext>
              </a:extLst>
            </p:cNvPr>
            <p:cNvSpPr/>
            <p:nvPr/>
          </p:nvSpPr>
          <p:spPr>
            <a:xfrm>
              <a:off x="1362414" y="652144"/>
              <a:ext cx="10564658" cy="6607514"/>
            </a:xfrm>
            <a:prstGeom prst="triangle">
              <a:avLst/>
            </a:prstGeom>
            <a:gradFill>
              <a:gsLst>
                <a:gs pos="0">
                  <a:srgbClr val="77787B">
                    <a:alpha val="50467"/>
                  </a:srgbClr>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 Placeholder 15">
            <a:extLst>
              <a:ext uri="{FF2B5EF4-FFF2-40B4-BE49-F238E27FC236}">
                <a16:creationId xmlns:a16="http://schemas.microsoft.com/office/drawing/2014/main" id="{EAF16024-2620-46E0-D61E-ADF06DCEC4F3}"/>
              </a:ext>
            </a:extLst>
          </p:cNvPr>
          <p:cNvSpPr>
            <a:spLocks noGrp="1"/>
          </p:cNvSpPr>
          <p:nvPr>
            <p:ph type="body" sz="quarter" idx="11" hasCustomPrompt="1"/>
          </p:nvPr>
        </p:nvSpPr>
        <p:spPr>
          <a:xfrm>
            <a:off x="6335211" y="3210507"/>
            <a:ext cx="5018589" cy="285219"/>
          </a:xfrm>
          <a:prstGeom prst="rect">
            <a:avLst/>
          </a:prstGeom>
        </p:spPr>
        <p:txBody>
          <a:bodyPr lIns="0" rIns="0" anchor="ctr" anchorCtr="0">
            <a:noAutofit/>
          </a:bodyPr>
          <a:lstStyle>
            <a:lvl1pPr marL="0" indent="0">
              <a:buNone/>
              <a:defRPr sz="14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MANAGER NAME</a:t>
            </a:r>
          </a:p>
        </p:txBody>
      </p:sp>
      <p:sp>
        <p:nvSpPr>
          <p:cNvPr id="9" name="Text Placeholder 17">
            <a:extLst>
              <a:ext uri="{FF2B5EF4-FFF2-40B4-BE49-F238E27FC236}">
                <a16:creationId xmlns:a16="http://schemas.microsoft.com/office/drawing/2014/main" id="{89DFCF12-2CFE-396B-C01A-FFB96A8533FE}"/>
              </a:ext>
            </a:extLst>
          </p:cNvPr>
          <p:cNvSpPr>
            <a:spLocks noGrp="1"/>
          </p:cNvSpPr>
          <p:nvPr>
            <p:ph type="body" sz="quarter" idx="12" hasCustomPrompt="1"/>
          </p:nvPr>
        </p:nvSpPr>
        <p:spPr>
          <a:xfrm>
            <a:off x="6335211" y="3438365"/>
            <a:ext cx="5018589" cy="276276"/>
          </a:xfrm>
          <a:prstGeom prst="rect">
            <a:avLst/>
          </a:prstGeom>
        </p:spPr>
        <p:txBody>
          <a:bodyPr lIns="0" rIns="0" anchor="ctr" anchorCtr="0">
            <a:noAutofit/>
          </a:bodyPr>
          <a:lstStyle>
            <a:lvl1pPr marL="0" indent="0">
              <a:buNone/>
              <a:defRPr sz="1200">
                <a:solidFill>
                  <a:srgbClr val="EC8B1F"/>
                </a:solidFill>
              </a:defRPr>
            </a:lvl1pPr>
          </a:lstStyle>
          <a:p>
            <a:pPr lvl="0"/>
            <a:r>
              <a:rPr lang="en-US"/>
              <a:t>TITLE</a:t>
            </a:r>
          </a:p>
        </p:txBody>
      </p:sp>
      <p:sp>
        <p:nvSpPr>
          <p:cNvPr id="10" name="Text Placeholder 19">
            <a:extLst>
              <a:ext uri="{FF2B5EF4-FFF2-40B4-BE49-F238E27FC236}">
                <a16:creationId xmlns:a16="http://schemas.microsoft.com/office/drawing/2014/main" id="{36EF4F08-94C6-C20F-0BEA-81FA1846B72C}"/>
              </a:ext>
            </a:extLst>
          </p:cNvPr>
          <p:cNvSpPr>
            <a:spLocks noGrp="1"/>
          </p:cNvSpPr>
          <p:nvPr>
            <p:ph type="body" sz="quarter" idx="13" hasCustomPrompt="1"/>
          </p:nvPr>
        </p:nvSpPr>
        <p:spPr>
          <a:xfrm>
            <a:off x="6335211" y="3745911"/>
            <a:ext cx="5018589" cy="460077"/>
          </a:xfrm>
          <a:prstGeom prst="rect">
            <a:avLst/>
          </a:prstGeom>
        </p:spPr>
        <p:txBody>
          <a:bodyPr lIns="0" rIns="0" anchor="ctr" anchorCtr="0">
            <a:noAutofit/>
          </a:bodyPr>
          <a:lstStyle>
            <a:lvl1pPr marL="0" indent="0">
              <a:buNone/>
              <a:defRPr sz="140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sp>
        <p:nvSpPr>
          <p:cNvPr id="14" name="TextBox 13">
            <a:extLst>
              <a:ext uri="{FF2B5EF4-FFF2-40B4-BE49-F238E27FC236}">
                <a16:creationId xmlns:a16="http://schemas.microsoft.com/office/drawing/2014/main" id="{ED8E1F26-C77E-2E37-1606-3B6D26A17348}"/>
              </a:ext>
            </a:extLst>
          </p:cNvPr>
          <p:cNvSpPr txBox="1"/>
          <p:nvPr userDrawn="1"/>
        </p:nvSpPr>
        <p:spPr>
          <a:xfrm>
            <a:off x="6312061" y="1292423"/>
            <a:ext cx="1309632" cy="307777"/>
          </a:xfrm>
          <a:prstGeom prst="rect">
            <a:avLst/>
          </a:prstGeom>
        </p:spPr>
        <p:txBody>
          <a:bodyPr spcFirstLastPara="1" vert="horz" wrap="square" lIns="0" tIns="0" rIns="0" bIns="0" rtlCol="0" anchor="t" anchorCtr="0">
            <a:spAutoFit/>
          </a:bodyPr>
          <a:lstStyle/>
          <a:p>
            <a:pPr algn="l"/>
            <a:r>
              <a:rPr lang="en-US" sz="2000" b="1">
                <a:solidFill>
                  <a:srgbClr val="EC8B1F"/>
                </a:solidFill>
              </a:rPr>
              <a:t>Contacts</a:t>
            </a:r>
          </a:p>
        </p:txBody>
      </p:sp>
      <p:sp>
        <p:nvSpPr>
          <p:cNvPr id="15" name="Text Placeholder 15">
            <a:extLst>
              <a:ext uri="{FF2B5EF4-FFF2-40B4-BE49-F238E27FC236}">
                <a16:creationId xmlns:a16="http://schemas.microsoft.com/office/drawing/2014/main" id="{6F7D3064-CAB4-F58B-6A52-180E71253313}"/>
              </a:ext>
            </a:extLst>
          </p:cNvPr>
          <p:cNvSpPr>
            <a:spLocks noGrp="1"/>
          </p:cNvSpPr>
          <p:nvPr>
            <p:ph type="body" sz="quarter" idx="14" hasCustomPrompt="1"/>
          </p:nvPr>
        </p:nvSpPr>
        <p:spPr>
          <a:xfrm>
            <a:off x="6335211" y="4613809"/>
            <a:ext cx="5018589" cy="285219"/>
          </a:xfrm>
          <a:prstGeom prst="rect">
            <a:avLst/>
          </a:prstGeom>
        </p:spPr>
        <p:txBody>
          <a:bodyPr lIns="0" rIns="0" anchor="ctr" anchorCtr="0">
            <a:noAutofit/>
          </a:bodyPr>
          <a:lstStyle>
            <a:lvl1pPr marL="0" indent="0">
              <a:buNone/>
              <a:defRPr sz="14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MANAGER NAME</a:t>
            </a:r>
          </a:p>
        </p:txBody>
      </p:sp>
      <p:sp>
        <p:nvSpPr>
          <p:cNvPr id="16" name="Text Placeholder 17">
            <a:extLst>
              <a:ext uri="{FF2B5EF4-FFF2-40B4-BE49-F238E27FC236}">
                <a16:creationId xmlns:a16="http://schemas.microsoft.com/office/drawing/2014/main" id="{4BFF0F5D-3D19-C07A-558E-C94780083627}"/>
              </a:ext>
            </a:extLst>
          </p:cNvPr>
          <p:cNvSpPr>
            <a:spLocks noGrp="1"/>
          </p:cNvSpPr>
          <p:nvPr>
            <p:ph type="body" sz="quarter" idx="15" hasCustomPrompt="1"/>
          </p:nvPr>
        </p:nvSpPr>
        <p:spPr>
          <a:xfrm>
            <a:off x="6335211" y="4841667"/>
            <a:ext cx="5018589" cy="276276"/>
          </a:xfrm>
          <a:prstGeom prst="rect">
            <a:avLst/>
          </a:prstGeom>
        </p:spPr>
        <p:txBody>
          <a:bodyPr lIns="0" rIns="0" anchor="ctr" anchorCtr="0">
            <a:noAutofit/>
          </a:bodyPr>
          <a:lstStyle>
            <a:lvl1pPr marL="0" indent="0">
              <a:buNone/>
              <a:defRPr sz="1200">
                <a:solidFill>
                  <a:srgbClr val="EC8B1F"/>
                </a:solidFill>
              </a:defRPr>
            </a:lvl1pPr>
          </a:lstStyle>
          <a:p>
            <a:pPr lvl="0"/>
            <a:r>
              <a:rPr lang="en-US"/>
              <a:t>TITLE</a:t>
            </a:r>
          </a:p>
        </p:txBody>
      </p:sp>
      <p:sp>
        <p:nvSpPr>
          <p:cNvPr id="17" name="Text Placeholder 19">
            <a:extLst>
              <a:ext uri="{FF2B5EF4-FFF2-40B4-BE49-F238E27FC236}">
                <a16:creationId xmlns:a16="http://schemas.microsoft.com/office/drawing/2014/main" id="{16765685-9054-8775-F208-3A73A270357F}"/>
              </a:ext>
            </a:extLst>
          </p:cNvPr>
          <p:cNvSpPr>
            <a:spLocks noGrp="1"/>
          </p:cNvSpPr>
          <p:nvPr>
            <p:ph type="body" sz="quarter" idx="16" hasCustomPrompt="1"/>
          </p:nvPr>
        </p:nvSpPr>
        <p:spPr>
          <a:xfrm>
            <a:off x="6335211" y="5149213"/>
            <a:ext cx="5018589" cy="460077"/>
          </a:xfrm>
          <a:prstGeom prst="rect">
            <a:avLst/>
          </a:prstGeom>
        </p:spPr>
        <p:txBody>
          <a:bodyPr lIns="0" rIns="0" anchor="ctr" anchorCtr="0">
            <a:noAutofit/>
          </a:bodyPr>
          <a:lstStyle>
            <a:lvl1pPr marL="0" indent="0">
              <a:buNone/>
              <a:defRPr sz="140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sp>
        <p:nvSpPr>
          <p:cNvPr id="18" name="TextBox 17">
            <a:extLst>
              <a:ext uri="{FF2B5EF4-FFF2-40B4-BE49-F238E27FC236}">
                <a16:creationId xmlns:a16="http://schemas.microsoft.com/office/drawing/2014/main" id="{6764D02F-A46C-1CD3-FCD3-7E6DC2993FB2}"/>
              </a:ext>
            </a:extLst>
          </p:cNvPr>
          <p:cNvSpPr txBox="1"/>
          <p:nvPr userDrawn="1"/>
        </p:nvSpPr>
        <p:spPr>
          <a:xfrm>
            <a:off x="7651798" y="5923336"/>
            <a:ext cx="3392512" cy="350855"/>
          </a:xfrm>
          <a:prstGeom prst="rect">
            <a:avLst/>
          </a:prstGeom>
          <a:noFill/>
        </p:spPr>
        <p:txBody>
          <a:bodyPr wrap="square" rtlCol="0">
            <a:noAutofit/>
          </a:bodyPr>
          <a:lstStyle/>
          <a:p>
            <a:pPr algn="r"/>
            <a:r>
              <a:rPr lang="en-US" sz="1400" b="1" spc="100">
                <a:solidFill>
                  <a:schemeClr val="tx1"/>
                </a:solidFill>
                <a:latin typeface="Arial"/>
                <a:cs typeface="Arial"/>
              </a:rPr>
              <a:t>www.rsginc.com</a:t>
            </a:r>
          </a:p>
          <a:p>
            <a:pPr algn="r" defTabSz="914608">
              <a:tabLst>
                <a:tab pos="4665639" algn="l"/>
              </a:tabLst>
            </a:pPr>
            <a:endParaRPr lang="en-US" sz="1400" spc="100">
              <a:solidFill>
                <a:schemeClr val="bg2"/>
              </a:solidFill>
              <a:latin typeface="Arial"/>
              <a:cs typeface="Arial"/>
            </a:endParaRPr>
          </a:p>
        </p:txBody>
      </p:sp>
      <p:sp>
        <p:nvSpPr>
          <p:cNvPr id="19" name="Text Placeholder 15">
            <a:extLst>
              <a:ext uri="{FF2B5EF4-FFF2-40B4-BE49-F238E27FC236}">
                <a16:creationId xmlns:a16="http://schemas.microsoft.com/office/drawing/2014/main" id="{C56BF557-5E06-3CDC-7CE6-52F789C21300}"/>
              </a:ext>
            </a:extLst>
          </p:cNvPr>
          <p:cNvSpPr>
            <a:spLocks noGrp="1"/>
          </p:cNvSpPr>
          <p:nvPr>
            <p:ph type="body" sz="quarter" idx="17" hasCustomPrompt="1"/>
          </p:nvPr>
        </p:nvSpPr>
        <p:spPr>
          <a:xfrm>
            <a:off x="6335211" y="1807205"/>
            <a:ext cx="5018589" cy="285219"/>
          </a:xfrm>
          <a:prstGeom prst="rect">
            <a:avLst/>
          </a:prstGeom>
        </p:spPr>
        <p:txBody>
          <a:bodyPr lIns="0" rIns="0" anchor="ctr" anchorCtr="0">
            <a:noAutofit/>
          </a:bodyPr>
          <a:lstStyle>
            <a:lvl1pPr marL="0" indent="0">
              <a:buNone/>
              <a:defRPr sz="14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MANAGER NAME</a:t>
            </a:r>
          </a:p>
        </p:txBody>
      </p:sp>
      <p:sp>
        <p:nvSpPr>
          <p:cNvPr id="20" name="Text Placeholder 17">
            <a:extLst>
              <a:ext uri="{FF2B5EF4-FFF2-40B4-BE49-F238E27FC236}">
                <a16:creationId xmlns:a16="http://schemas.microsoft.com/office/drawing/2014/main" id="{7D585F9B-E2B6-9ABE-40F0-FBA377C8FF56}"/>
              </a:ext>
            </a:extLst>
          </p:cNvPr>
          <p:cNvSpPr>
            <a:spLocks noGrp="1"/>
          </p:cNvSpPr>
          <p:nvPr>
            <p:ph type="body" sz="quarter" idx="18" hasCustomPrompt="1"/>
          </p:nvPr>
        </p:nvSpPr>
        <p:spPr>
          <a:xfrm>
            <a:off x="6335211" y="2035063"/>
            <a:ext cx="5018589" cy="276276"/>
          </a:xfrm>
          <a:prstGeom prst="rect">
            <a:avLst/>
          </a:prstGeom>
        </p:spPr>
        <p:txBody>
          <a:bodyPr lIns="0" rIns="0" anchor="ctr" anchorCtr="0">
            <a:noAutofit/>
          </a:bodyPr>
          <a:lstStyle>
            <a:lvl1pPr marL="0" indent="0">
              <a:buNone/>
              <a:defRPr sz="1200">
                <a:solidFill>
                  <a:srgbClr val="EC8B1F"/>
                </a:solidFill>
              </a:defRPr>
            </a:lvl1pPr>
          </a:lstStyle>
          <a:p>
            <a:pPr lvl="0"/>
            <a:r>
              <a:rPr lang="en-US"/>
              <a:t>TITLE</a:t>
            </a:r>
          </a:p>
        </p:txBody>
      </p:sp>
      <p:sp>
        <p:nvSpPr>
          <p:cNvPr id="21" name="Text Placeholder 19">
            <a:extLst>
              <a:ext uri="{FF2B5EF4-FFF2-40B4-BE49-F238E27FC236}">
                <a16:creationId xmlns:a16="http://schemas.microsoft.com/office/drawing/2014/main" id="{282B0FBE-1305-D996-DA3F-861ADF0EFFAD}"/>
              </a:ext>
            </a:extLst>
          </p:cNvPr>
          <p:cNvSpPr>
            <a:spLocks noGrp="1"/>
          </p:cNvSpPr>
          <p:nvPr>
            <p:ph type="body" sz="quarter" idx="19" hasCustomPrompt="1"/>
          </p:nvPr>
        </p:nvSpPr>
        <p:spPr>
          <a:xfrm>
            <a:off x="6335211" y="2342609"/>
            <a:ext cx="5018589" cy="460077"/>
          </a:xfrm>
          <a:prstGeom prst="rect">
            <a:avLst/>
          </a:prstGeom>
        </p:spPr>
        <p:txBody>
          <a:bodyPr lIns="0" rIns="0" anchor="ctr" anchorCtr="0">
            <a:noAutofit/>
          </a:bodyPr>
          <a:lstStyle>
            <a:lvl1pPr marL="0" indent="0">
              <a:buNone/>
              <a:defRPr sz="140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pic>
        <p:nvPicPr>
          <p:cNvPr id="2" name="Picture 1" descr="A black and grey letter&#10;&#10;Description automatically generated">
            <a:extLst>
              <a:ext uri="{FF2B5EF4-FFF2-40B4-BE49-F238E27FC236}">
                <a16:creationId xmlns:a16="http://schemas.microsoft.com/office/drawing/2014/main" id="{5D168087-3193-5897-638F-96262D01115B}"/>
              </a:ext>
            </a:extLst>
          </p:cNvPr>
          <p:cNvPicPr>
            <a:picLocks noChangeAspect="1"/>
          </p:cNvPicPr>
          <p:nvPr userDrawn="1"/>
        </p:nvPicPr>
        <p:blipFill>
          <a:blip r:embed="rId2"/>
          <a:stretch>
            <a:fillRect/>
          </a:stretch>
        </p:blipFill>
        <p:spPr>
          <a:xfrm>
            <a:off x="1601376" y="2684307"/>
            <a:ext cx="1621249" cy="417745"/>
          </a:xfrm>
          <a:prstGeom prst="rect">
            <a:avLst/>
          </a:prstGeom>
        </p:spPr>
      </p:pic>
    </p:spTree>
    <p:extLst>
      <p:ext uri="{BB962C8B-B14F-4D97-AF65-F5344CB8AC3E}">
        <p14:creationId xmlns:p14="http://schemas.microsoft.com/office/powerpoint/2010/main" val="32482166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3B.End Page w/ Map">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23C478-0625-C6AF-57A6-A2FCE476B0CF}"/>
              </a:ext>
            </a:extLst>
          </p:cNvPr>
          <p:cNvGrpSpPr/>
          <p:nvPr userDrawn="1"/>
        </p:nvGrpSpPr>
        <p:grpSpPr>
          <a:xfrm>
            <a:off x="-267417" y="593203"/>
            <a:ext cx="7066773" cy="4279738"/>
            <a:chOff x="1362414" y="652144"/>
            <a:chExt cx="13987358" cy="8470942"/>
          </a:xfrm>
        </p:grpSpPr>
        <p:sp>
          <p:nvSpPr>
            <p:cNvPr id="6" name="Triangle 5">
              <a:extLst>
                <a:ext uri="{FF2B5EF4-FFF2-40B4-BE49-F238E27FC236}">
                  <a16:creationId xmlns:a16="http://schemas.microsoft.com/office/drawing/2014/main" id="{5EE13D69-D93C-3D1C-7115-D268E76C0797}"/>
                </a:ext>
              </a:extLst>
            </p:cNvPr>
            <p:cNvSpPr/>
            <p:nvPr/>
          </p:nvSpPr>
          <p:spPr>
            <a:xfrm>
              <a:off x="7080949" y="3951469"/>
              <a:ext cx="8268823" cy="5171617"/>
            </a:xfrm>
            <a:prstGeom prst="triangle">
              <a:avLst/>
            </a:prstGeom>
            <a:gradFill>
              <a:gsLst>
                <a:gs pos="0">
                  <a:srgbClr val="77787B">
                    <a:alpha val="50000"/>
                  </a:srgbClr>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0905921B-2870-BE74-2B21-9FBCC81F89B5}"/>
                </a:ext>
              </a:extLst>
            </p:cNvPr>
            <p:cNvSpPr/>
            <p:nvPr/>
          </p:nvSpPr>
          <p:spPr>
            <a:xfrm>
              <a:off x="1362414" y="652144"/>
              <a:ext cx="10564658" cy="6607514"/>
            </a:xfrm>
            <a:prstGeom prst="triangle">
              <a:avLst/>
            </a:prstGeom>
            <a:gradFill>
              <a:gsLst>
                <a:gs pos="0">
                  <a:srgbClr val="77787B">
                    <a:alpha val="50467"/>
                  </a:srgbClr>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Placeholder 15">
            <a:extLst>
              <a:ext uri="{FF2B5EF4-FFF2-40B4-BE49-F238E27FC236}">
                <a16:creationId xmlns:a16="http://schemas.microsoft.com/office/drawing/2014/main" id="{DE19E56F-41B6-BA88-1398-216721B7AFDA}"/>
              </a:ext>
            </a:extLst>
          </p:cNvPr>
          <p:cNvSpPr>
            <a:spLocks noGrp="1"/>
          </p:cNvSpPr>
          <p:nvPr>
            <p:ph type="body" sz="quarter" idx="11" hasCustomPrompt="1"/>
          </p:nvPr>
        </p:nvSpPr>
        <p:spPr>
          <a:xfrm>
            <a:off x="1648538" y="4295051"/>
            <a:ext cx="4319850" cy="300796"/>
          </a:xfrm>
          <a:prstGeom prst="rect">
            <a:avLst/>
          </a:prstGeom>
        </p:spPr>
        <p:txBody>
          <a:bodyPr lIns="0" rIns="0" anchor="ctr" anchorCtr="0">
            <a:noAutofit/>
          </a:bodyPr>
          <a:lstStyle>
            <a:lvl1pPr marL="0" indent="0">
              <a:buNone/>
              <a:defRPr sz="14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MANAGER NAME</a:t>
            </a:r>
          </a:p>
        </p:txBody>
      </p:sp>
      <p:sp>
        <p:nvSpPr>
          <p:cNvPr id="12" name="Text Placeholder 17">
            <a:extLst>
              <a:ext uri="{FF2B5EF4-FFF2-40B4-BE49-F238E27FC236}">
                <a16:creationId xmlns:a16="http://schemas.microsoft.com/office/drawing/2014/main" id="{0B0A607E-3A18-03AF-635C-502FCF9C8907}"/>
              </a:ext>
            </a:extLst>
          </p:cNvPr>
          <p:cNvSpPr>
            <a:spLocks noGrp="1"/>
          </p:cNvSpPr>
          <p:nvPr>
            <p:ph type="body" sz="quarter" idx="12" hasCustomPrompt="1"/>
          </p:nvPr>
        </p:nvSpPr>
        <p:spPr>
          <a:xfrm>
            <a:off x="1648537" y="4538083"/>
            <a:ext cx="4319851" cy="276276"/>
          </a:xfrm>
          <a:prstGeom prst="rect">
            <a:avLst/>
          </a:prstGeom>
        </p:spPr>
        <p:txBody>
          <a:bodyPr lIns="0" rIns="0" anchor="ctr" anchorCtr="0">
            <a:noAutofit/>
          </a:bodyPr>
          <a:lstStyle>
            <a:lvl1pPr marL="0" indent="0">
              <a:buNone/>
              <a:defRPr sz="1200">
                <a:solidFill>
                  <a:srgbClr val="EC8B1F"/>
                </a:solidFill>
              </a:defRPr>
            </a:lvl1pPr>
          </a:lstStyle>
          <a:p>
            <a:pPr lvl="0"/>
            <a:r>
              <a:rPr lang="en-US"/>
              <a:t>TITLE</a:t>
            </a:r>
          </a:p>
        </p:txBody>
      </p:sp>
      <p:sp>
        <p:nvSpPr>
          <p:cNvPr id="13" name="Text Placeholder 19">
            <a:extLst>
              <a:ext uri="{FF2B5EF4-FFF2-40B4-BE49-F238E27FC236}">
                <a16:creationId xmlns:a16="http://schemas.microsoft.com/office/drawing/2014/main" id="{3AA7463D-76F4-DD17-05E2-4B4AC5C38A85}"/>
              </a:ext>
            </a:extLst>
          </p:cNvPr>
          <p:cNvSpPr>
            <a:spLocks noGrp="1"/>
          </p:cNvSpPr>
          <p:nvPr>
            <p:ph type="body" sz="quarter" idx="13" hasCustomPrompt="1"/>
          </p:nvPr>
        </p:nvSpPr>
        <p:spPr>
          <a:xfrm>
            <a:off x="1648537" y="4845629"/>
            <a:ext cx="4319851" cy="460077"/>
          </a:xfrm>
          <a:prstGeom prst="rect">
            <a:avLst/>
          </a:prstGeom>
        </p:spPr>
        <p:txBody>
          <a:bodyPr lIns="0" rIns="0" anchor="t" anchorCtr="0">
            <a:noAutofit/>
          </a:bodyPr>
          <a:lstStyle>
            <a:lvl1pPr marL="0" indent="0">
              <a:buNone/>
              <a:defRPr sz="140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sp>
        <p:nvSpPr>
          <p:cNvPr id="23" name="TextBox 22">
            <a:extLst>
              <a:ext uri="{FF2B5EF4-FFF2-40B4-BE49-F238E27FC236}">
                <a16:creationId xmlns:a16="http://schemas.microsoft.com/office/drawing/2014/main" id="{DB7F15E5-975F-ED59-99AF-23B54444B361}"/>
              </a:ext>
            </a:extLst>
          </p:cNvPr>
          <p:cNvSpPr txBox="1"/>
          <p:nvPr userDrawn="1"/>
        </p:nvSpPr>
        <p:spPr>
          <a:xfrm>
            <a:off x="1616146" y="3740912"/>
            <a:ext cx="1309632" cy="307777"/>
          </a:xfrm>
          <a:prstGeom prst="rect">
            <a:avLst/>
          </a:prstGeom>
        </p:spPr>
        <p:txBody>
          <a:bodyPr spcFirstLastPara="1" vert="horz" wrap="square" lIns="0" tIns="0" rIns="0" bIns="0" rtlCol="0" anchor="t" anchorCtr="0">
            <a:spAutoFit/>
          </a:bodyPr>
          <a:lstStyle/>
          <a:p>
            <a:pPr algn="l"/>
            <a:r>
              <a:rPr lang="en-US" sz="2000" b="1">
                <a:solidFill>
                  <a:srgbClr val="EC8B1F"/>
                </a:solidFill>
              </a:rPr>
              <a:t>Contacts</a:t>
            </a:r>
          </a:p>
        </p:txBody>
      </p:sp>
      <p:sp>
        <p:nvSpPr>
          <p:cNvPr id="24" name="Text Placeholder 15">
            <a:extLst>
              <a:ext uri="{FF2B5EF4-FFF2-40B4-BE49-F238E27FC236}">
                <a16:creationId xmlns:a16="http://schemas.microsoft.com/office/drawing/2014/main" id="{818F19F7-DE6B-739E-C681-BAC240351F8F}"/>
              </a:ext>
            </a:extLst>
          </p:cNvPr>
          <p:cNvSpPr>
            <a:spLocks noGrp="1"/>
          </p:cNvSpPr>
          <p:nvPr>
            <p:ph type="body" sz="quarter" idx="14" hasCustomPrompt="1"/>
          </p:nvPr>
        </p:nvSpPr>
        <p:spPr>
          <a:xfrm>
            <a:off x="5536134" y="4298055"/>
            <a:ext cx="4319850" cy="300796"/>
          </a:xfrm>
          <a:prstGeom prst="rect">
            <a:avLst/>
          </a:prstGeom>
        </p:spPr>
        <p:txBody>
          <a:bodyPr lIns="0" rIns="0" anchor="ctr" anchorCtr="0">
            <a:noAutofit/>
          </a:bodyPr>
          <a:lstStyle>
            <a:lvl1pPr marL="0" indent="0">
              <a:buNone/>
              <a:defRPr sz="14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MANAGER NAME</a:t>
            </a:r>
          </a:p>
        </p:txBody>
      </p:sp>
      <p:sp>
        <p:nvSpPr>
          <p:cNvPr id="25" name="Text Placeholder 17">
            <a:extLst>
              <a:ext uri="{FF2B5EF4-FFF2-40B4-BE49-F238E27FC236}">
                <a16:creationId xmlns:a16="http://schemas.microsoft.com/office/drawing/2014/main" id="{E4B80493-0F21-5E47-9839-36FC66CC6353}"/>
              </a:ext>
            </a:extLst>
          </p:cNvPr>
          <p:cNvSpPr>
            <a:spLocks noGrp="1"/>
          </p:cNvSpPr>
          <p:nvPr>
            <p:ph type="body" sz="quarter" idx="15" hasCustomPrompt="1"/>
          </p:nvPr>
        </p:nvSpPr>
        <p:spPr>
          <a:xfrm>
            <a:off x="5536133" y="4541087"/>
            <a:ext cx="4319851" cy="276276"/>
          </a:xfrm>
          <a:prstGeom prst="rect">
            <a:avLst/>
          </a:prstGeom>
        </p:spPr>
        <p:txBody>
          <a:bodyPr lIns="0" rIns="0" anchor="ctr" anchorCtr="0">
            <a:noAutofit/>
          </a:bodyPr>
          <a:lstStyle>
            <a:lvl1pPr marL="0" indent="0">
              <a:buNone/>
              <a:defRPr sz="1200">
                <a:solidFill>
                  <a:srgbClr val="EC8B1F"/>
                </a:solidFill>
              </a:defRPr>
            </a:lvl1pPr>
          </a:lstStyle>
          <a:p>
            <a:pPr lvl="0"/>
            <a:r>
              <a:rPr lang="en-US"/>
              <a:t>TITLE</a:t>
            </a:r>
          </a:p>
        </p:txBody>
      </p:sp>
      <p:sp>
        <p:nvSpPr>
          <p:cNvPr id="26" name="Text Placeholder 19">
            <a:extLst>
              <a:ext uri="{FF2B5EF4-FFF2-40B4-BE49-F238E27FC236}">
                <a16:creationId xmlns:a16="http://schemas.microsoft.com/office/drawing/2014/main" id="{D0D6816F-4237-8AFF-2FA3-20A430AF1CB7}"/>
              </a:ext>
            </a:extLst>
          </p:cNvPr>
          <p:cNvSpPr>
            <a:spLocks noGrp="1"/>
          </p:cNvSpPr>
          <p:nvPr>
            <p:ph type="body" sz="quarter" idx="16" hasCustomPrompt="1"/>
          </p:nvPr>
        </p:nvSpPr>
        <p:spPr>
          <a:xfrm>
            <a:off x="5536133" y="4848633"/>
            <a:ext cx="4319851" cy="460077"/>
          </a:xfrm>
          <a:prstGeom prst="rect">
            <a:avLst/>
          </a:prstGeom>
        </p:spPr>
        <p:txBody>
          <a:bodyPr lIns="0" rIns="0" anchor="t" anchorCtr="0">
            <a:noAutofit/>
          </a:bodyPr>
          <a:lstStyle>
            <a:lvl1pPr marL="0" indent="0">
              <a:buNone/>
              <a:defRPr sz="140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pic>
        <p:nvPicPr>
          <p:cNvPr id="27" name="Picture 26" descr="Map&#10;&#10;Description automatically generated">
            <a:extLst>
              <a:ext uri="{FF2B5EF4-FFF2-40B4-BE49-F238E27FC236}">
                <a16:creationId xmlns:a16="http://schemas.microsoft.com/office/drawing/2014/main" id="{D9D23E18-1BDA-B5E8-B300-ACE8DBA1D7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51163" y="360000"/>
            <a:ext cx="6318563" cy="3733697"/>
          </a:xfrm>
          <a:prstGeom prst="rect">
            <a:avLst/>
          </a:prstGeom>
        </p:spPr>
      </p:pic>
      <p:sp>
        <p:nvSpPr>
          <p:cNvPr id="28" name="TextBox 27">
            <a:extLst>
              <a:ext uri="{FF2B5EF4-FFF2-40B4-BE49-F238E27FC236}">
                <a16:creationId xmlns:a16="http://schemas.microsoft.com/office/drawing/2014/main" id="{55EE3318-FFFB-2C43-7B14-ED77132A37A4}"/>
              </a:ext>
            </a:extLst>
          </p:cNvPr>
          <p:cNvSpPr txBox="1"/>
          <p:nvPr userDrawn="1"/>
        </p:nvSpPr>
        <p:spPr>
          <a:xfrm>
            <a:off x="7651798" y="5923336"/>
            <a:ext cx="3392512" cy="350855"/>
          </a:xfrm>
          <a:prstGeom prst="rect">
            <a:avLst/>
          </a:prstGeom>
          <a:noFill/>
        </p:spPr>
        <p:txBody>
          <a:bodyPr wrap="square" rtlCol="0">
            <a:noAutofit/>
          </a:bodyPr>
          <a:lstStyle/>
          <a:p>
            <a:pPr algn="r"/>
            <a:r>
              <a:rPr lang="en-US" sz="1400" b="1" spc="100">
                <a:solidFill>
                  <a:schemeClr val="tx1"/>
                </a:solidFill>
                <a:latin typeface="Arial"/>
                <a:cs typeface="Arial"/>
              </a:rPr>
              <a:t>www.rsginc.com</a:t>
            </a:r>
          </a:p>
          <a:p>
            <a:pPr algn="r" defTabSz="914608">
              <a:tabLst>
                <a:tab pos="4665639" algn="l"/>
              </a:tabLst>
            </a:pPr>
            <a:endParaRPr lang="en-US" sz="1400" spc="100">
              <a:solidFill>
                <a:schemeClr val="bg2"/>
              </a:solidFill>
              <a:latin typeface="Arial"/>
              <a:cs typeface="Arial"/>
            </a:endParaRPr>
          </a:p>
        </p:txBody>
      </p:sp>
      <p:pic>
        <p:nvPicPr>
          <p:cNvPr id="3" name="Picture 2" descr="A black and grey letter&#10;&#10;Description automatically generated">
            <a:extLst>
              <a:ext uri="{FF2B5EF4-FFF2-40B4-BE49-F238E27FC236}">
                <a16:creationId xmlns:a16="http://schemas.microsoft.com/office/drawing/2014/main" id="{E1E755A4-B1A7-FE0C-6628-C8880BE58AEE}"/>
              </a:ext>
            </a:extLst>
          </p:cNvPr>
          <p:cNvPicPr>
            <a:picLocks noChangeAspect="1"/>
          </p:cNvPicPr>
          <p:nvPr userDrawn="1"/>
        </p:nvPicPr>
        <p:blipFill>
          <a:blip r:embed="rId3"/>
          <a:stretch>
            <a:fillRect/>
          </a:stretch>
        </p:blipFill>
        <p:spPr>
          <a:xfrm>
            <a:off x="1601376" y="2684307"/>
            <a:ext cx="1621249" cy="417745"/>
          </a:xfrm>
          <a:prstGeom prst="rect">
            <a:avLst/>
          </a:prstGeom>
        </p:spPr>
      </p:pic>
    </p:spTree>
    <p:extLst>
      <p:ext uri="{BB962C8B-B14F-4D97-AF65-F5344CB8AC3E}">
        <p14:creationId xmlns:p14="http://schemas.microsoft.com/office/powerpoint/2010/main" val="1448832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1. Title Pag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E56B88-6B80-DAA7-0E19-DF822ECA59B0}"/>
              </a:ext>
            </a:extLst>
          </p:cNvPr>
          <p:cNvGrpSpPr/>
          <p:nvPr userDrawn="1"/>
        </p:nvGrpSpPr>
        <p:grpSpPr>
          <a:xfrm>
            <a:off x="3046648" y="1600200"/>
            <a:ext cx="9145352" cy="5257800"/>
            <a:chOff x="1377056" y="652144"/>
            <a:chExt cx="13180133" cy="7577456"/>
          </a:xfrm>
        </p:grpSpPr>
        <p:sp>
          <p:nvSpPr>
            <p:cNvPr id="9" name="Triangle 8">
              <a:extLst>
                <a:ext uri="{FF2B5EF4-FFF2-40B4-BE49-F238E27FC236}">
                  <a16:creationId xmlns:a16="http://schemas.microsoft.com/office/drawing/2014/main" id="{B3F66F09-50ED-A31C-D8C9-DBB9A7C82210}"/>
                </a:ext>
              </a:extLst>
            </p:cNvPr>
            <p:cNvSpPr/>
            <p:nvPr userDrawn="1"/>
          </p:nvSpPr>
          <p:spPr>
            <a:xfrm>
              <a:off x="6288365" y="3057984"/>
              <a:ext cx="8268824" cy="5171616"/>
            </a:xfrm>
            <a:prstGeom prst="triangle">
              <a:avLst/>
            </a:prstGeom>
            <a:solidFill>
              <a:srgbClr val="EC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riangle 9">
              <a:extLst>
                <a:ext uri="{FF2B5EF4-FFF2-40B4-BE49-F238E27FC236}">
                  <a16:creationId xmlns:a16="http://schemas.microsoft.com/office/drawing/2014/main" id="{F39004B4-B9D9-63A1-8F3C-CCF0D6CF64D2}"/>
                </a:ext>
              </a:extLst>
            </p:cNvPr>
            <p:cNvSpPr/>
            <p:nvPr userDrawn="1"/>
          </p:nvSpPr>
          <p:spPr>
            <a:xfrm>
              <a:off x="1377056" y="652144"/>
              <a:ext cx="10564658" cy="6607513"/>
            </a:xfrm>
            <a:prstGeom prst="triangle">
              <a:avLst/>
            </a:prstGeom>
            <a:gradFill>
              <a:gsLst>
                <a:gs pos="0">
                  <a:srgbClr val="DCDDDE"/>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19" name="Google Shape;30;p7">
            <a:extLst>
              <a:ext uri="{FF2B5EF4-FFF2-40B4-BE49-F238E27FC236}">
                <a16:creationId xmlns:a16="http://schemas.microsoft.com/office/drawing/2014/main" id="{577E4104-8623-D41E-7340-B16961659A66}"/>
              </a:ext>
            </a:extLst>
          </p:cNvPr>
          <p:cNvSpPr txBox="1">
            <a:spLocks noGrp="1"/>
          </p:cNvSpPr>
          <p:nvPr>
            <p:ph type="subTitle" idx="1" hasCustomPrompt="1"/>
          </p:nvPr>
        </p:nvSpPr>
        <p:spPr>
          <a:xfrm>
            <a:off x="838200" y="2971800"/>
            <a:ext cx="4625341" cy="282129"/>
          </a:xfrm>
          <a:prstGeom prst="rect">
            <a:avLst/>
          </a:prstGeom>
        </p:spPr>
        <p:txBody>
          <a:bodyPr spcFirstLastPara="1" wrap="square" lIns="0" tIns="0" rIns="0" bIns="0" anchor="t" anchorCtr="0">
            <a:spAutoFit/>
          </a:bodyPr>
          <a:lstStyle>
            <a:lvl1pPr marL="0" lvl="0" rtl="0">
              <a:lnSpc>
                <a:spcPts val="2200"/>
              </a:lnSpc>
              <a:spcBef>
                <a:spcPts val="0"/>
              </a:spcBef>
              <a:spcAft>
                <a:spcPts val="0"/>
              </a:spcAft>
              <a:buNone/>
              <a:defRPr sz="2000" b="0">
                <a:solidFill>
                  <a:srgbClr val="EC8B1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add Presentation Subtitle</a:t>
            </a:r>
            <a:endParaRPr/>
          </a:p>
        </p:txBody>
      </p:sp>
      <p:sp>
        <p:nvSpPr>
          <p:cNvPr id="20" name="Google Shape;31;p7">
            <a:extLst>
              <a:ext uri="{FF2B5EF4-FFF2-40B4-BE49-F238E27FC236}">
                <a16:creationId xmlns:a16="http://schemas.microsoft.com/office/drawing/2014/main" id="{12B30F7A-84E5-82C7-9714-77E85F9A356B}"/>
              </a:ext>
            </a:extLst>
          </p:cNvPr>
          <p:cNvSpPr txBox="1">
            <a:spLocks noGrp="1"/>
          </p:cNvSpPr>
          <p:nvPr>
            <p:ph type="title" hasCustomPrompt="1"/>
          </p:nvPr>
        </p:nvSpPr>
        <p:spPr>
          <a:xfrm>
            <a:off x="838200" y="1496477"/>
            <a:ext cx="5539741" cy="1231106"/>
          </a:xfrm>
          <a:prstGeom prst="rect">
            <a:avLst/>
          </a:prstGeom>
        </p:spPr>
        <p:txBody>
          <a:bodyPr spcFirstLastPara="1" wrap="square" lIns="0" tIns="0" rIns="0" bIns="0" anchor="t" anchorCtr="0">
            <a:spAutoFit/>
          </a:bodyPr>
          <a:lstStyle>
            <a:lvl1pPr lvl="0" rtl="0">
              <a:lnSpc>
                <a:spcPct val="100000"/>
              </a:lnSpc>
              <a:spcBef>
                <a:spcPts val="0"/>
              </a:spcBef>
              <a:spcAft>
                <a:spcPts val="0"/>
              </a:spcAft>
              <a:buNone/>
              <a:defRPr sz="4000" b="1">
                <a:solidFill>
                  <a:srgbClr val="48484A"/>
                </a:solidFill>
              </a:defRPr>
            </a:lvl1pPr>
            <a:lvl2pPr lvl="1" rtl="0">
              <a:spcBef>
                <a:spcPts val="0"/>
              </a:spcBef>
              <a:spcAft>
                <a:spcPts val="0"/>
              </a:spcAft>
              <a:buNone/>
              <a:defRPr sz="6000">
                <a:solidFill>
                  <a:srgbClr val="FFFFFF"/>
                </a:solidFill>
              </a:defRPr>
            </a:lvl2pPr>
            <a:lvl3pPr lvl="2" rtl="0">
              <a:spcBef>
                <a:spcPts val="0"/>
              </a:spcBef>
              <a:spcAft>
                <a:spcPts val="0"/>
              </a:spcAft>
              <a:buNone/>
              <a:defRPr sz="6000">
                <a:solidFill>
                  <a:srgbClr val="FFFFFF"/>
                </a:solidFill>
              </a:defRPr>
            </a:lvl3pPr>
            <a:lvl4pPr lvl="3" rtl="0">
              <a:spcBef>
                <a:spcPts val="0"/>
              </a:spcBef>
              <a:spcAft>
                <a:spcPts val="0"/>
              </a:spcAft>
              <a:buNone/>
              <a:defRPr sz="6000">
                <a:solidFill>
                  <a:srgbClr val="FFFFFF"/>
                </a:solidFill>
              </a:defRPr>
            </a:lvl4pPr>
            <a:lvl5pPr lvl="4" rtl="0">
              <a:spcBef>
                <a:spcPts val="0"/>
              </a:spcBef>
              <a:spcAft>
                <a:spcPts val="0"/>
              </a:spcAft>
              <a:buNone/>
              <a:defRPr sz="6000">
                <a:solidFill>
                  <a:srgbClr val="FFFFFF"/>
                </a:solidFill>
              </a:defRPr>
            </a:lvl5pPr>
            <a:lvl6pPr lvl="5" rtl="0">
              <a:spcBef>
                <a:spcPts val="0"/>
              </a:spcBef>
              <a:spcAft>
                <a:spcPts val="0"/>
              </a:spcAft>
              <a:buNone/>
              <a:defRPr sz="6000">
                <a:solidFill>
                  <a:srgbClr val="FFFFFF"/>
                </a:solidFill>
              </a:defRPr>
            </a:lvl6pPr>
            <a:lvl7pPr lvl="6" rtl="0">
              <a:spcBef>
                <a:spcPts val="0"/>
              </a:spcBef>
              <a:spcAft>
                <a:spcPts val="0"/>
              </a:spcAft>
              <a:buNone/>
              <a:defRPr sz="6000">
                <a:solidFill>
                  <a:srgbClr val="FFFFFF"/>
                </a:solidFill>
              </a:defRPr>
            </a:lvl7pPr>
            <a:lvl8pPr lvl="7" rtl="0">
              <a:spcBef>
                <a:spcPts val="0"/>
              </a:spcBef>
              <a:spcAft>
                <a:spcPts val="0"/>
              </a:spcAft>
              <a:buNone/>
              <a:defRPr sz="6000">
                <a:solidFill>
                  <a:srgbClr val="FFFFFF"/>
                </a:solidFill>
              </a:defRPr>
            </a:lvl8pPr>
            <a:lvl9pPr lvl="8" rtl="0">
              <a:spcBef>
                <a:spcPts val="0"/>
              </a:spcBef>
              <a:spcAft>
                <a:spcPts val="0"/>
              </a:spcAft>
              <a:buNone/>
              <a:defRPr sz="6000">
                <a:solidFill>
                  <a:srgbClr val="FFFFFF"/>
                </a:solidFill>
              </a:defRPr>
            </a:lvl9pPr>
          </a:lstStyle>
          <a:p>
            <a:r>
              <a:rPr lang="en-US"/>
              <a:t>Click To Add Presentation Title</a:t>
            </a:r>
            <a:endParaRPr/>
          </a:p>
        </p:txBody>
      </p:sp>
      <p:sp>
        <p:nvSpPr>
          <p:cNvPr id="32" name="Text Placeholder 31">
            <a:extLst>
              <a:ext uri="{FF2B5EF4-FFF2-40B4-BE49-F238E27FC236}">
                <a16:creationId xmlns:a16="http://schemas.microsoft.com/office/drawing/2014/main" id="{9AE6FECA-3A9C-2115-ABC5-00727934BABA}"/>
              </a:ext>
            </a:extLst>
          </p:cNvPr>
          <p:cNvSpPr>
            <a:spLocks noGrp="1"/>
          </p:cNvSpPr>
          <p:nvPr>
            <p:ph type="body" sz="quarter" idx="10" hasCustomPrompt="1"/>
          </p:nvPr>
        </p:nvSpPr>
        <p:spPr>
          <a:xfrm>
            <a:off x="838200" y="5609685"/>
            <a:ext cx="2843212" cy="265493"/>
          </a:xfrm>
          <a:prstGeom prst="rect">
            <a:avLst/>
          </a:prstGeom>
        </p:spPr>
        <p:txBody>
          <a:bodyPr/>
          <a:lstStyle>
            <a:lvl1pPr marL="0" indent="0">
              <a:buFontTx/>
              <a:buNone/>
              <a:defRPr sz="1200">
                <a:solidFill>
                  <a:srgbClr val="EC8B1F"/>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Click to edit date</a:t>
            </a:r>
          </a:p>
        </p:txBody>
      </p:sp>
      <p:sp>
        <p:nvSpPr>
          <p:cNvPr id="34" name="Text Placeholder 33">
            <a:extLst>
              <a:ext uri="{FF2B5EF4-FFF2-40B4-BE49-F238E27FC236}">
                <a16:creationId xmlns:a16="http://schemas.microsoft.com/office/drawing/2014/main" id="{E0A3B46D-C2AA-90CB-1BB3-D959C213E6F8}"/>
              </a:ext>
            </a:extLst>
          </p:cNvPr>
          <p:cNvSpPr>
            <a:spLocks noGrp="1"/>
          </p:cNvSpPr>
          <p:nvPr>
            <p:ph type="body" sz="quarter" idx="11" hasCustomPrompt="1"/>
          </p:nvPr>
        </p:nvSpPr>
        <p:spPr>
          <a:xfrm>
            <a:off x="841375" y="5870258"/>
            <a:ext cx="2879725" cy="265365"/>
          </a:xfrm>
        </p:spPr>
        <p:txBody>
          <a:bodyPr/>
          <a:lstStyle/>
          <a:p>
            <a:pPr lvl="0"/>
            <a:r>
              <a:rPr lang="en-US"/>
              <a:t>Click to add Presenter(s) name</a:t>
            </a:r>
          </a:p>
        </p:txBody>
      </p:sp>
      <p:pic>
        <p:nvPicPr>
          <p:cNvPr id="2" name="Picture 1" descr="A black and white logo&#10;&#10;Description automatically generated">
            <a:extLst>
              <a:ext uri="{FF2B5EF4-FFF2-40B4-BE49-F238E27FC236}">
                <a16:creationId xmlns:a16="http://schemas.microsoft.com/office/drawing/2014/main" id="{EF86E66C-0A8A-952A-D6CC-D1268D6BE159}"/>
              </a:ext>
            </a:extLst>
          </p:cNvPr>
          <p:cNvPicPr>
            <a:picLocks noChangeAspect="1"/>
          </p:cNvPicPr>
          <p:nvPr userDrawn="1"/>
        </p:nvPicPr>
        <p:blipFill>
          <a:blip r:embed="rId2"/>
          <a:stretch>
            <a:fillRect/>
          </a:stretch>
        </p:blipFill>
        <p:spPr>
          <a:xfrm>
            <a:off x="9754171" y="3269550"/>
            <a:ext cx="1679878" cy="471394"/>
          </a:xfrm>
          <a:prstGeom prst="rect">
            <a:avLst/>
          </a:prstGeom>
        </p:spPr>
      </p:pic>
    </p:spTree>
    <p:extLst>
      <p:ext uri="{BB962C8B-B14F-4D97-AF65-F5344CB8AC3E}">
        <p14:creationId xmlns:p14="http://schemas.microsoft.com/office/powerpoint/2010/main" val="2225570817"/>
      </p:ext>
    </p:extLst>
  </p:cSld>
  <p:clrMapOvr>
    <a:masterClrMapping/>
  </p:clrMapOvr>
  <p:extLst>
    <p:ext uri="{DCECCB84-F9BA-43D5-87BE-67443E8EF086}">
      <p15:sldGuideLst xmlns:p15="http://schemas.microsoft.com/office/powerpoint/2012/main">
        <p15:guide id="1" orient="horz" pos="2160">
          <p15:clr>
            <a:srgbClr val="F26B43"/>
          </p15:clr>
        </p15:guide>
        <p15:guide id="2" pos="3840">
          <p15:clr>
            <a:srgbClr val="F26B43"/>
          </p15:clr>
        </p15:guide>
        <p15:guide id="3" pos="528">
          <p15:clr>
            <a:srgbClr val="A4A3A4"/>
          </p15:clr>
        </p15:guide>
        <p15:guide id="4" pos="7152">
          <p15:clr>
            <a:srgbClr val="A4A3A4"/>
          </p15:clr>
        </p15:guide>
        <p15:guide id="5" orient="horz" pos="408">
          <p15:clr>
            <a:srgbClr val="A4A3A4"/>
          </p15:clr>
        </p15:guide>
        <p15:guide id="6" orient="horz" pos="696">
          <p15:clr>
            <a:srgbClr val="5ACBF0"/>
          </p15:clr>
        </p15:guide>
        <p15:guide id="7" orient="horz" pos="1008">
          <p15:clr>
            <a:srgbClr val="5ACBF0"/>
          </p15:clr>
        </p15:guide>
        <p15:guide id="8" orient="horz" pos="1296">
          <p15:clr>
            <a:srgbClr val="5ACBF0"/>
          </p15:clr>
        </p15:guide>
        <p15:guide id="9" orient="horz" pos="1584">
          <p15:clr>
            <a:srgbClr val="5ACBF0"/>
          </p15:clr>
        </p15:guide>
        <p15:guide id="10" orient="horz" pos="1872">
          <p15:clr>
            <a:srgbClr val="5ACBF0"/>
          </p15:clr>
        </p15:guide>
        <p15:guide id="11" orient="horz" pos="2448">
          <p15:clr>
            <a:srgbClr val="5ACBF0"/>
          </p15:clr>
        </p15:guide>
        <p15:guide id="12" orient="horz" pos="2736">
          <p15:clr>
            <a:srgbClr val="5ACBF0"/>
          </p15:clr>
        </p15:guide>
        <p15:guide id="13" orient="horz" pos="3024">
          <p15:clr>
            <a:srgbClr val="5ACBF0"/>
          </p15:clr>
        </p15:guide>
        <p15:guide id="14" orient="horz" pos="3312">
          <p15:clr>
            <a:srgbClr val="5ACBF0"/>
          </p15:clr>
        </p15:guide>
        <p15:guide id="15" orient="horz" pos="3600">
          <p15:clr>
            <a:srgbClr val="5ACBF0"/>
          </p15:clr>
        </p15:guide>
        <p15:guide id="16" orient="horz" pos="3888">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2. Divider Page">
    <p:spTree>
      <p:nvGrpSpPr>
        <p:cNvPr id="1" name=""/>
        <p:cNvGrpSpPr/>
        <p:nvPr/>
      </p:nvGrpSpPr>
      <p:grpSpPr>
        <a:xfrm>
          <a:off x="0" y="0"/>
          <a:ext cx="0" cy="0"/>
          <a:chOff x="0" y="0"/>
          <a:chExt cx="0" cy="0"/>
        </a:xfrm>
      </p:grpSpPr>
      <p:sp>
        <p:nvSpPr>
          <p:cNvPr id="2" name="Google Shape;30;p7">
            <a:extLst>
              <a:ext uri="{FF2B5EF4-FFF2-40B4-BE49-F238E27FC236}">
                <a16:creationId xmlns:a16="http://schemas.microsoft.com/office/drawing/2014/main" id="{89FDE02A-D6A0-3A29-BE99-0EE5682B1B53}"/>
              </a:ext>
            </a:extLst>
          </p:cNvPr>
          <p:cNvSpPr txBox="1">
            <a:spLocks noGrp="1"/>
          </p:cNvSpPr>
          <p:nvPr>
            <p:ph type="subTitle" idx="1" hasCustomPrompt="1"/>
          </p:nvPr>
        </p:nvSpPr>
        <p:spPr>
          <a:xfrm>
            <a:off x="848945" y="615043"/>
            <a:ext cx="10504855" cy="280718"/>
          </a:xfrm>
          <a:prstGeom prst="rect">
            <a:avLst/>
          </a:prstGeom>
        </p:spPr>
        <p:txBody>
          <a:bodyPr spcFirstLastPara="1" wrap="square" lIns="0" tIns="0" rIns="0" bIns="0" anchor="t" anchorCtr="0">
            <a:spAutoFit/>
          </a:bodyPr>
          <a:lstStyle>
            <a:lvl1pPr marL="0" lvl="0" rtl="0">
              <a:spcBef>
                <a:spcPts val="0"/>
              </a:spcBef>
              <a:spcAft>
                <a:spcPts val="0"/>
              </a:spcAft>
              <a:buNone/>
              <a:defRPr sz="1600" b="1">
                <a:solidFill>
                  <a:schemeClr val="tx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add Presentation Subtitle</a:t>
            </a:r>
            <a:endParaRPr/>
          </a:p>
        </p:txBody>
      </p:sp>
      <p:sp>
        <p:nvSpPr>
          <p:cNvPr id="6" name="Google Shape;31;p7">
            <a:extLst>
              <a:ext uri="{FF2B5EF4-FFF2-40B4-BE49-F238E27FC236}">
                <a16:creationId xmlns:a16="http://schemas.microsoft.com/office/drawing/2014/main" id="{3DED59F3-510F-CAB1-23F4-10B567AEC2CC}"/>
              </a:ext>
            </a:extLst>
          </p:cNvPr>
          <p:cNvSpPr txBox="1">
            <a:spLocks noGrp="1"/>
          </p:cNvSpPr>
          <p:nvPr>
            <p:ph type="title" hasCustomPrompt="1"/>
          </p:nvPr>
        </p:nvSpPr>
        <p:spPr>
          <a:xfrm>
            <a:off x="848945" y="2721481"/>
            <a:ext cx="6567132" cy="615553"/>
          </a:xfrm>
          <a:prstGeom prst="rect">
            <a:avLst/>
          </a:prstGeom>
        </p:spPr>
        <p:txBody>
          <a:bodyPr spcFirstLastPara="1" wrap="square" lIns="0" tIns="0" rIns="0" bIns="0" anchor="t" anchorCtr="0">
            <a:spAutoFit/>
          </a:bodyPr>
          <a:lstStyle>
            <a:lvl1pPr lvl="0" rtl="0">
              <a:lnSpc>
                <a:spcPct val="100000"/>
              </a:lnSpc>
              <a:spcBef>
                <a:spcPts val="0"/>
              </a:spcBef>
              <a:spcAft>
                <a:spcPts val="0"/>
              </a:spcAft>
              <a:buNone/>
              <a:defRPr sz="4000" b="1">
                <a:solidFill>
                  <a:schemeClr val="tx1"/>
                </a:solidFill>
              </a:defRPr>
            </a:lvl1pPr>
            <a:lvl2pPr lvl="1" rtl="0">
              <a:spcBef>
                <a:spcPts val="0"/>
              </a:spcBef>
              <a:spcAft>
                <a:spcPts val="0"/>
              </a:spcAft>
              <a:buNone/>
              <a:defRPr sz="6000">
                <a:solidFill>
                  <a:srgbClr val="FFFFFF"/>
                </a:solidFill>
              </a:defRPr>
            </a:lvl2pPr>
            <a:lvl3pPr lvl="2" rtl="0">
              <a:spcBef>
                <a:spcPts val="0"/>
              </a:spcBef>
              <a:spcAft>
                <a:spcPts val="0"/>
              </a:spcAft>
              <a:buNone/>
              <a:defRPr sz="6000">
                <a:solidFill>
                  <a:srgbClr val="FFFFFF"/>
                </a:solidFill>
              </a:defRPr>
            </a:lvl3pPr>
            <a:lvl4pPr lvl="3" rtl="0">
              <a:spcBef>
                <a:spcPts val="0"/>
              </a:spcBef>
              <a:spcAft>
                <a:spcPts val="0"/>
              </a:spcAft>
              <a:buNone/>
              <a:defRPr sz="6000">
                <a:solidFill>
                  <a:srgbClr val="FFFFFF"/>
                </a:solidFill>
              </a:defRPr>
            </a:lvl4pPr>
            <a:lvl5pPr lvl="4" rtl="0">
              <a:spcBef>
                <a:spcPts val="0"/>
              </a:spcBef>
              <a:spcAft>
                <a:spcPts val="0"/>
              </a:spcAft>
              <a:buNone/>
              <a:defRPr sz="6000">
                <a:solidFill>
                  <a:srgbClr val="FFFFFF"/>
                </a:solidFill>
              </a:defRPr>
            </a:lvl5pPr>
            <a:lvl6pPr lvl="5" rtl="0">
              <a:spcBef>
                <a:spcPts val="0"/>
              </a:spcBef>
              <a:spcAft>
                <a:spcPts val="0"/>
              </a:spcAft>
              <a:buNone/>
              <a:defRPr sz="6000">
                <a:solidFill>
                  <a:srgbClr val="FFFFFF"/>
                </a:solidFill>
              </a:defRPr>
            </a:lvl6pPr>
            <a:lvl7pPr lvl="6" rtl="0">
              <a:spcBef>
                <a:spcPts val="0"/>
              </a:spcBef>
              <a:spcAft>
                <a:spcPts val="0"/>
              </a:spcAft>
              <a:buNone/>
              <a:defRPr sz="6000">
                <a:solidFill>
                  <a:srgbClr val="FFFFFF"/>
                </a:solidFill>
              </a:defRPr>
            </a:lvl7pPr>
            <a:lvl8pPr lvl="7" rtl="0">
              <a:spcBef>
                <a:spcPts val="0"/>
              </a:spcBef>
              <a:spcAft>
                <a:spcPts val="0"/>
              </a:spcAft>
              <a:buNone/>
              <a:defRPr sz="6000">
                <a:solidFill>
                  <a:srgbClr val="FFFFFF"/>
                </a:solidFill>
              </a:defRPr>
            </a:lvl8pPr>
            <a:lvl9pPr lvl="8" rtl="0">
              <a:spcBef>
                <a:spcPts val="0"/>
              </a:spcBef>
              <a:spcAft>
                <a:spcPts val="0"/>
              </a:spcAft>
              <a:buNone/>
              <a:defRPr sz="6000">
                <a:solidFill>
                  <a:srgbClr val="FFFFFF"/>
                </a:solidFill>
              </a:defRPr>
            </a:lvl9pPr>
          </a:lstStyle>
          <a:p>
            <a:r>
              <a:rPr lang="en-US"/>
              <a:t>Click To Add Divider Title</a:t>
            </a:r>
            <a:endParaRPr/>
          </a:p>
        </p:txBody>
      </p:sp>
      <p:grpSp>
        <p:nvGrpSpPr>
          <p:cNvPr id="7" name="Group 6">
            <a:extLst>
              <a:ext uri="{FF2B5EF4-FFF2-40B4-BE49-F238E27FC236}">
                <a16:creationId xmlns:a16="http://schemas.microsoft.com/office/drawing/2014/main" id="{F8254623-BA01-61E0-003D-49868B779335}"/>
              </a:ext>
            </a:extLst>
          </p:cNvPr>
          <p:cNvGrpSpPr/>
          <p:nvPr userDrawn="1"/>
        </p:nvGrpSpPr>
        <p:grpSpPr>
          <a:xfrm>
            <a:off x="6253224" y="1600200"/>
            <a:ext cx="6720306" cy="3838022"/>
            <a:chOff x="1362414" y="652144"/>
            <a:chExt cx="13267986" cy="7577456"/>
          </a:xfrm>
        </p:grpSpPr>
        <p:sp>
          <p:nvSpPr>
            <p:cNvPr id="11" name="Triangle 10">
              <a:extLst>
                <a:ext uri="{FF2B5EF4-FFF2-40B4-BE49-F238E27FC236}">
                  <a16:creationId xmlns:a16="http://schemas.microsoft.com/office/drawing/2014/main" id="{994AF9FC-349E-9E6D-BF8C-A1F8D11555DE}"/>
                </a:ext>
              </a:extLst>
            </p:cNvPr>
            <p:cNvSpPr/>
            <p:nvPr/>
          </p:nvSpPr>
          <p:spPr>
            <a:xfrm>
              <a:off x="6361577" y="3057984"/>
              <a:ext cx="8268823" cy="5171616"/>
            </a:xfrm>
            <a:prstGeom prst="triangle">
              <a:avLst/>
            </a:prstGeom>
            <a:gradFill>
              <a:gsLst>
                <a:gs pos="0">
                  <a:srgbClr val="77787B">
                    <a:alpha val="50000"/>
                  </a:srgbClr>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9804A06A-4E42-B4D9-936A-D6B66B8F2FE5}"/>
                </a:ext>
              </a:extLst>
            </p:cNvPr>
            <p:cNvSpPr/>
            <p:nvPr/>
          </p:nvSpPr>
          <p:spPr>
            <a:xfrm>
              <a:off x="1362414" y="652144"/>
              <a:ext cx="10564658" cy="6607514"/>
            </a:xfrm>
            <a:prstGeom prst="triangle">
              <a:avLst/>
            </a:prstGeom>
            <a:gradFill>
              <a:gsLst>
                <a:gs pos="0">
                  <a:srgbClr val="77787B">
                    <a:alpha val="50467"/>
                  </a:srgbClr>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 Placeholder 6">
            <a:extLst>
              <a:ext uri="{FF2B5EF4-FFF2-40B4-BE49-F238E27FC236}">
                <a16:creationId xmlns:a16="http://schemas.microsoft.com/office/drawing/2014/main" id="{2F6B3013-D4C0-AE6A-0BCF-3C09BD5D0CEB}"/>
              </a:ext>
            </a:extLst>
          </p:cNvPr>
          <p:cNvSpPr>
            <a:spLocks noGrp="1"/>
          </p:cNvSpPr>
          <p:nvPr>
            <p:ph type="body" sz="quarter" idx="10" hasCustomPrompt="1"/>
          </p:nvPr>
        </p:nvSpPr>
        <p:spPr>
          <a:xfrm>
            <a:off x="848945" y="3342443"/>
            <a:ext cx="5480735" cy="430887"/>
          </a:xfrm>
          <a:prstGeom prst="rect">
            <a:avLst/>
          </a:prstGeom>
        </p:spPr>
        <p:txBody>
          <a:bodyPr lIns="0">
            <a:noAutofit/>
          </a:bodyPr>
          <a:lstStyle>
            <a:lvl1pPr marL="0" indent="0">
              <a:lnSpc>
                <a:spcPct val="100000"/>
              </a:lnSpc>
              <a:buNone/>
              <a:defRPr sz="2000" b="1">
                <a:solidFill>
                  <a:srgbClr val="EC8B1F"/>
                </a:solidFill>
              </a:defRPr>
            </a:lvl1pPr>
            <a:lvl2pPr marL="457200" indent="0">
              <a:buNone/>
              <a:defRPr sz="2400">
                <a:solidFill>
                  <a:schemeClr val="tx2"/>
                </a:solidFill>
              </a:defRPr>
            </a:lvl2pPr>
            <a:lvl3pPr marL="914400" indent="0">
              <a:buNone/>
              <a:defRPr sz="2400">
                <a:solidFill>
                  <a:schemeClr val="bg1">
                    <a:lumMod val="50000"/>
                  </a:schemeClr>
                </a:solidFill>
              </a:defRPr>
            </a:lvl3pPr>
            <a:lvl4pPr marL="1371600" indent="0">
              <a:buNone/>
              <a:defRPr sz="2400">
                <a:solidFill>
                  <a:schemeClr val="bg1">
                    <a:lumMod val="50000"/>
                  </a:schemeClr>
                </a:solidFill>
              </a:defRPr>
            </a:lvl4pPr>
            <a:lvl5pPr marL="1828800" indent="0">
              <a:buNone/>
              <a:defRPr sz="2400">
                <a:solidFill>
                  <a:schemeClr val="bg1">
                    <a:lumMod val="50000"/>
                  </a:schemeClr>
                </a:solidFill>
              </a:defRPr>
            </a:lvl5pPr>
          </a:lstStyle>
          <a:p>
            <a:pPr lvl="0"/>
            <a:r>
              <a:rPr lang="en-US"/>
              <a:t>Extra words in orange</a:t>
            </a:r>
          </a:p>
        </p:txBody>
      </p:sp>
    </p:spTree>
    <p:extLst>
      <p:ext uri="{BB962C8B-B14F-4D97-AF65-F5344CB8AC3E}">
        <p14:creationId xmlns:p14="http://schemas.microsoft.com/office/powerpoint/2010/main" val="42851521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3A. End Pag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87ABE0F-3EC4-BAF7-5219-47D9B2C2F9E8}"/>
              </a:ext>
            </a:extLst>
          </p:cNvPr>
          <p:cNvGrpSpPr/>
          <p:nvPr userDrawn="1"/>
        </p:nvGrpSpPr>
        <p:grpSpPr>
          <a:xfrm>
            <a:off x="-267417" y="593203"/>
            <a:ext cx="7066773" cy="4279738"/>
            <a:chOff x="1362414" y="652144"/>
            <a:chExt cx="13987358" cy="8470942"/>
          </a:xfrm>
        </p:grpSpPr>
        <p:sp>
          <p:nvSpPr>
            <p:cNvPr id="4" name="Triangle 3">
              <a:extLst>
                <a:ext uri="{FF2B5EF4-FFF2-40B4-BE49-F238E27FC236}">
                  <a16:creationId xmlns:a16="http://schemas.microsoft.com/office/drawing/2014/main" id="{D70833C1-11DF-CF1D-A7E1-0FC52DF36F26}"/>
                </a:ext>
              </a:extLst>
            </p:cNvPr>
            <p:cNvSpPr/>
            <p:nvPr/>
          </p:nvSpPr>
          <p:spPr>
            <a:xfrm>
              <a:off x="7080949" y="3951469"/>
              <a:ext cx="8268823" cy="5171617"/>
            </a:xfrm>
            <a:prstGeom prst="triangle">
              <a:avLst/>
            </a:prstGeom>
            <a:gradFill>
              <a:gsLst>
                <a:gs pos="0">
                  <a:srgbClr val="77787B">
                    <a:alpha val="50000"/>
                  </a:srgbClr>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a:extLst>
                <a:ext uri="{FF2B5EF4-FFF2-40B4-BE49-F238E27FC236}">
                  <a16:creationId xmlns:a16="http://schemas.microsoft.com/office/drawing/2014/main" id="{D5A60280-C4B8-2C85-3213-5AD64531C911}"/>
                </a:ext>
              </a:extLst>
            </p:cNvPr>
            <p:cNvSpPr/>
            <p:nvPr/>
          </p:nvSpPr>
          <p:spPr>
            <a:xfrm>
              <a:off x="1362414" y="652144"/>
              <a:ext cx="10564658" cy="6607514"/>
            </a:xfrm>
            <a:prstGeom prst="triangle">
              <a:avLst/>
            </a:prstGeom>
            <a:gradFill>
              <a:gsLst>
                <a:gs pos="0">
                  <a:srgbClr val="77787B">
                    <a:alpha val="50467"/>
                  </a:srgbClr>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 Placeholder 15">
            <a:extLst>
              <a:ext uri="{FF2B5EF4-FFF2-40B4-BE49-F238E27FC236}">
                <a16:creationId xmlns:a16="http://schemas.microsoft.com/office/drawing/2014/main" id="{EAF16024-2620-46E0-D61E-ADF06DCEC4F3}"/>
              </a:ext>
            </a:extLst>
          </p:cNvPr>
          <p:cNvSpPr>
            <a:spLocks noGrp="1"/>
          </p:cNvSpPr>
          <p:nvPr>
            <p:ph type="body" sz="quarter" idx="11" hasCustomPrompt="1"/>
          </p:nvPr>
        </p:nvSpPr>
        <p:spPr>
          <a:xfrm>
            <a:off x="6335211" y="3210507"/>
            <a:ext cx="5018589" cy="285219"/>
          </a:xfrm>
          <a:prstGeom prst="rect">
            <a:avLst/>
          </a:prstGeom>
        </p:spPr>
        <p:txBody>
          <a:bodyPr lIns="0" rIns="0" anchor="ctr" anchorCtr="0">
            <a:noAutofit/>
          </a:bodyPr>
          <a:lstStyle>
            <a:lvl1pPr marL="0" indent="0">
              <a:buNone/>
              <a:defRPr sz="14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MANAGER NAME</a:t>
            </a:r>
          </a:p>
        </p:txBody>
      </p:sp>
      <p:sp>
        <p:nvSpPr>
          <p:cNvPr id="9" name="Text Placeholder 17">
            <a:extLst>
              <a:ext uri="{FF2B5EF4-FFF2-40B4-BE49-F238E27FC236}">
                <a16:creationId xmlns:a16="http://schemas.microsoft.com/office/drawing/2014/main" id="{89DFCF12-2CFE-396B-C01A-FFB96A8533FE}"/>
              </a:ext>
            </a:extLst>
          </p:cNvPr>
          <p:cNvSpPr>
            <a:spLocks noGrp="1"/>
          </p:cNvSpPr>
          <p:nvPr>
            <p:ph type="body" sz="quarter" idx="12" hasCustomPrompt="1"/>
          </p:nvPr>
        </p:nvSpPr>
        <p:spPr>
          <a:xfrm>
            <a:off x="6335211" y="3438365"/>
            <a:ext cx="5018589" cy="276276"/>
          </a:xfrm>
          <a:prstGeom prst="rect">
            <a:avLst/>
          </a:prstGeom>
        </p:spPr>
        <p:txBody>
          <a:bodyPr lIns="0" rIns="0" anchor="ctr" anchorCtr="0">
            <a:noAutofit/>
          </a:bodyPr>
          <a:lstStyle>
            <a:lvl1pPr marL="0" indent="0">
              <a:buNone/>
              <a:defRPr sz="1200">
                <a:solidFill>
                  <a:srgbClr val="EC8B1F"/>
                </a:solidFill>
              </a:defRPr>
            </a:lvl1pPr>
          </a:lstStyle>
          <a:p>
            <a:pPr lvl="0"/>
            <a:r>
              <a:rPr lang="en-US"/>
              <a:t>TITLE</a:t>
            </a:r>
          </a:p>
        </p:txBody>
      </p:sp>
      <p:sp>
        <p:nvSpPr>
          <p:cNvPr id="10" name="Text Placeholder 19">
            <a:extLst>
              <a:ext uri="{FF2B5EF4-FFF2-40B4-BE49-F238E27FC236}">
                <a16:creationId xmlns:a16="http://schemas.microsoft.com/office/drawing/2014/main" id="{36EF4F08-94C6-C20F-0BEA-81FA1846B72C}"/>
              </a:ext>
            </a:extLst>
          </p:cNvPr>
          <p:cNvSpPr>
            <a:spLocks noGrp="1"/>
          </p:cNvSpPr>
          <p:nvPr>
            <p:ph type="body" sz="quarter" idx="13" hasCustomPrompt="1"/>
          </p:nvPr>
        </p:nvSpPr>
        <p:spPr>
          <a:xfrm>
            <a:off x="6335211" y="3745911"/>
            <a:ext cx="5018589" cy="460077"/>
          </a:xfrm>
          <a:prstGeom prst="rect">
            <a:avLst/>
          </a:prstGeom>
        </p:spPr>
        <p:txBody>
          <a:bodyPr lIns="0" rIns="0" anchor="ctr" anchorCtr="0">
            <a:noAutofit/>
          </a:bodyPr>
          <a:lstStyle>
            <a:lvl1pPr marL="0" indent="0">
              <a:buNone/>
              <a:defRPr sz="140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sp>
        <p:nvSpPr>
          <p:cNvPr id="14" name="TextBox 13">
            <a:extLst>
              <a:ext uri="{FF2B5EF4-FFF2-40B4-BE49-F238E27FC236}">
                <a16:creationId xmlns:a16="http://schemas.microsoft.com/office/drawing/2014/main" id="{ED8E1F26-C77E-2E37-1606-3B6D26A17348}"/>
              </a:ext>
            </a:extLst>
          </p:cNvPr>
          <p:cNvSpPr txBox="1"/>
          <p:nvPr userDrawn="1"/>
        </p:nvSpPr>
        <p:spPr>
          <a:xfrm>
            <a:off x="6312061" y="1292423"/>
            <a:ext cx="1309632" cy="307777"/>
          </a:xfrm>
          <a:prstGeom prst="rect">
            <a:avLst/>
          </a:prstGeom>
        </p:spPr>
        <p:txBody>
          <a:bodyPr spcFirstLastPara="1" vert="horz" wrap="square" lIns="0" tIns="0" rIns="0" bIns="0" rtlCol="0" anchor="t" anchorCtr="0">
            <a:spAutoFit/>
          </a:bodyPr>
          <a:lstStyle/>
          <a:p>
            <a:pPr algn="l"/>
            <a:r>
              <a:rPr lang="en-US" sz="2000" b="1">
                <a:solidFill>
                  <a:srgbClr val="EC8B1F"/>
                </a:solidFill>
              </a:rPr>
              <a:t>Contacts</a:t>
            </a:r>
          </a:p>
        </p:txBody>
      </p:sp>
      <p:sp>
        <p:nvSpPr>
          <p:cNvPr id="15" name="Text Placeholder 15">
            <a:extLst>
              <a:ext uri="{FF2B5EF4-FFF2-40B4-BE49-F238E27FC236}">
                <a16:creationId xmlns:a16="http://schemas.microsoft.com/office/drawing/2014/main" id="{6F7D3064-CAB4-F58B-6A52-180E71253313}"/>
              </a:ext>
            </a:extLst>
          </p:cNvPr>
          <p:cNvSpPr>
            <a:spLocks noGrp="1"/>
          </p:cNvSpPr>
          <p:nvPr>
            <p:ph type="body" sz="quarter" idx="14" hasCustomPrompt="1"/>
          </p:nvPr>
        </p:nvSpPr>
        <p:spPr>
          <a:xfrm>
            <a:off x="6335211" y="4613809"/>
            <a:ext cx="5018589" cy="285219"/>
          </a:xfrm>
          <a:prstGeom prst="rect">
            <a:avLst/>
          </a:prstGeom>
        </p:spPr>
        <p:txBody>
          <a:bodyPr lIns="0" rIns="0" anchor="ctr" anchorCtr="0">
            <a:noAutofit/>
          </a:bodyPr>
          <a:lstStyle>
            <a:lvl1pPr marL="0" indent="0">
              <a:buNone/>
              <a:defRPr sz="14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MANAGER NAME</a:t>
            </a:r>
          </a:p>
        </p:txBody>
      </p:sp>
      <p:sp>
        <p:nvSpPr>
          <p:cNvPr id="16" name="Text Placeholder 17">
            <a:extLst>
              <a:ext uri="{FF2B5EF4-FFF2-40B4-BE49-F238E27FC236}">
                <a16:creationId xmlns:a16="http://schemas.microsoft.com/office/drawing/2014/main" id="{4BFF0F5D-3D19-C07A-558E-C94780083627}"/>
              </a:ext>
            </a:extLst>
          </p:cNvPr>
          <p:cNvSpPr>
            <a:spLocks noGrp="1"/>
          </p:cNvSpPr>
          <p:nvPr>
            <p:ph type="body" sz="quarter" idx="15" hasCustomPrompt="1"/>
          </p:nvPr>
        </p:nvSpPr>
        <p:spPr>
          <a:xfrm>
            <a:off x="6335211" y="4841667"/>
            <a:ext cx="5018589" cy="276276"/>
          </a:xfrm>
          <a:prstGeom prst="rect">
            <a:avLst/>
          </a:prstGeom>
        </p:spPr>
        <p:txBody>
          <a:bodyPr lIns="0" rIns="0" anchor="ctr" anchorCtr="0">
            <a:noAutofit/>
          </a:bodyPr>
          <a:lstStyle>
            <a:lvl1pPr marL="0" indent="0">
              <a:buNone/>
              <a:defRPr sz="1200">
                <a:solidFill>
                  <a:srgbClr val="EC8B1F"/>
                </a:solidFill>
              </a:defRPr>
            </a:lvl1pPr>
          </a:lstStyle>
          <a:p>
            <a:pPr lvl="0"/>
            <a:r>
              <a:rPr lang="en-US"/>
              <a:t>TITLE</a:t>
            </a:r>
          </a:p>
        </p:txBody>
      </p:sp>
      <p:sp>
        <p:nvSpPr>
          <p:cNvPr id="17" name="Text Placeholder 19">
            <a:extLst>
              <a:ext uri="{FF2B5EF4-FFF2-40B4-BE49-F238E27FC236}">
                <a16:creationId xmlns:a16="http://schemas.microsoft.com/office/drawing/2014/main" id="{16765685-9054-8775-F208-3A73A270357F}"/>
              </a:ext>
            </a:extLst>
          </p:cNvPr>
          <p:cNvSpPr>
            <a:spLocks noGrp="1"/>
          </p:cNvSpPr>
          <p:nvPr>
            <p:ph type="body" sz="quarter" idx="16" hasCustomPrompt="1"/>
          </p:nvPr>
        </p:nvSpPr>
        <p:spPr>
          <a:xfrm>
            <a:off x="6335211" y="5149213"/>
            <a:ext cx="5018589" cy="460077"/>
          </a:xfrm>
          <a:prstGeom prst="rect">
            <a:avLst/>
          </a:prstGeom>
        </p:spPr>
        <p:txBody>
          <a:bodyPr lIns="0" rIns="0" anchor="ctr" anchorCtr="0">
            <a:noAutofit/>
          </a:bodyPr>
          <a:lstStyle>
            <a:lvl1pPr marL="0" indent="0">
              <a:buNone/>
              <a:defRPr sz="140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sp>
        <p:nvSpPr>
          <p:cNvPr id="18" name="TextBox 17">
            <a:extLst>
              <a:ext uri="{FF2B5EF4-FFF2-40B4-BE49-F238E27FC236}">
                <a16:creationId xmlns:a16="http://schemas.microsoft.com/office/drawing/2014/main" id="{6764D02F-A46C-1CD3-FCD3-7E6DC2993FB2}"/>
              </a:ext>
            </a:extLst>
          </p:cNvPr>
          <p:cNvSpPr txBox="1"/>
          <p:nvPr userDrawn="1"/>
        </p:nvSpPr>
        <p:spPr>
          <a:xfrm>
            <a:off x="7651798" y="5923336"/>
            <a:ext cx="3392512" cy="350855"/>
          </a:xfrm>
          <a:prstGeom prst="rect">
            <a:avLst/>
          </a:prstGeom>
          <a:noFill/>
        </p:spPr>
        <p:txBody>
          <a:bodyPr wrap="square" rtlCol="0">
            <a:noAutofit/>
          </a:bodyPr>
          <a:lstStyle/>
          <a:p>
            <a:pPr algn="r"/>
            <a:r>
              <a:rPr lang="en-US" sz="1400" b="1" spc="100">
                <a:solidFill>
                  <a:schemeClr val="tx1"/>
                </a:solidFill>
                <a:latin typeface="Arial"/>
                <a:cs typeface="Arial"/>
              </a:rPr>
              <a:t>www.rsginc.com</a:t>
            </a:r>
          </a:p>
          <a:p>
            <a:pPr algn="r" defTabSz="914608">
              <a:tabLst>
                <a:tab pos="4665639" algn="l"/>
              </a:tabLst>
            </a:pPr>
            <a:endParaRPr lang="en-US" sz="1400" spc="100">
              <a:solidFill>
                <a:schemeClr val="bg2"/>
              </a:solidFill>
              <a:latin typeface="Arial"/>
              <a:cs typeface="Arial"/>
            </a:endParaRPr>
          </a:p>
        </p:txBody>
      </p:sp>
      <p:sp>
        <p:nvSpPr>
          <p:cNvPr id="19" name="Text Placeholder 15">
            <a:extLst>
              <a:ext uri="{FF2B5EF4-FFF2-40B4-BE49-F238E27FC236}">
                <a16:creationId xmlns:a16="http://schemas.microsoft.com/office/drawing/2014/main" id="{C56BF557-5E06-3CDC-7CE6-52F789C21300}"/>
              </a:ext>
            </a:extLst>
          </p:cNvPr>
          <p:cNvSpPr>
            <a:spLocks noGrp="1"/>
          </p:cNvSpPr>
          <p:nvPr>
            <p:ph type="body" sz="quarter" idx="17" hasCustomPrompt="1"/>
          </p:nvPr>
        </p:nvSpPr>
        <p:spPr>
          <a:xfrm>
            <a:off x="6335211" y="1807205"/>
            <a:ext cx="5018589" cy="285219"/>
          </a:xfrm>
          <a:prstGeom prst="rect">
            <a:avLst/>
          </a:prstGeom>
        </p:spPr>
        <p:txBody>
          <a:bodyPr lIns="0" rIns="0" anchor="ctr" anchorCtr="0">
            <a:noAutofit/>
          </a:bodyPr>
          <a:lstStyle>
            <a:lvl1pPr marL="0" indent="0">
              <a:buNone/>
              <a:defRPr sz="14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MANAGER NAME</a:t>
            </a:r>
          </a:p>
        </p:txBody>
      </p:sp>
      <p:sp>
        <p:nvSpPr>
          <p:cNvPr id="20" name="Text Placeholder 17">
            <a:extLst>
              <a:ext uri="{FF2B5EF4-FFF2-40B4-BE49-F238E27FC236}">
                <a16:creationId xmlns:a16="http://schemas.microsoft.com/office/drawing/2014/main" id="{7D585F9B-E2B6-9ABE-40F0-FBA377C8FF56}"/>
              </a:ext>
            </a:extLst>
          </p:cNvPr>
          <p:cNvSpPr>
            <a:spLocks noGrp="1"/>
          </p:cNvSpPr>
          <p:nvPr>
            <p:ph type="body" sz="quarter" idx="18" hasCustomPrompt="1"/>
          </p:nvPr>
        </p:nvSpPr>
        <p:spPr>
          <a:xfrm>
            <a:off x="6335211" y="2035063"/>
            <a:ext cx="5018589" cy="276276"/>
          </a:xfrm>
          <a:prstGeom prst="rect">
            <a:avLst/>
          </a:prstGeom>
        </p:spPr>
        <p:txBody>
          <a:bodyPr lIns="0" rIns="0" anchor="ctr" anchorCtr="0">
            <a:noAutofit/>
          </a:bodyPr>
          <a:lstStyle>
            <a:lvl1pPr marL="0" indent="0">
              <a:buNone/>
              <a:defRPr sz="1200">
                <a:solidFill>
                  <a:srgbClr val="EC8B1F"/>
                </a:solidFill>
              </a:defRPr>
            </a:lvl1pPr>
          </a:lstStyle>
          <a:p>
            <a:pPr lvl="0"/>
            <a:r>
              <a:rPr lang="en-US"/>
              <a:t>TITLE</a:t>
            </a:r>
          </a:p>
        </p:txBody>
      </p:sp>
      <p:sp>
        <p:nvSpPr>
          <p:cNvPr id="21" name="Text Placeholder 19">
            <a:extLst>
              <a:ext uri="{FF2B5EF4-FFF2-40B4-BE49-F238E27FC236}">
                <a16:creationId xmlns:a16="http://schemas.microsoft.com/office/drawing/2014/main" id="{282B0FBE-1305-D996-DA3F-861ADF0EFFAD}"/>
              </a:ext>
            </a:extLst>
          </p:cNvPr>
          <p:cNvSpPr>
            <a:spLocks noGrp="1"/>
          </p:cNvSpPr>
          <p:nvPr>
            <p:ph type="body" sz="quarter" idx="19" hasCustomPrompt="1"/>
          </p:nvPr>
        </p:nvSpPr>
        <p:spPr>
          <a:xfrm>
            <a:off x="6335211" y="2342609"/>
            <a:ext cx="5018589" cy="460077"/>
          </a:xfrm>
          <a:prstGeom prst="rect">
            <a:avLst/>
          </a:prstGeom>
        </p:spPr>
        <p:txBody>
          <a:bodyPr lIns="0" rIns="0" anchor="ctr" anchorCtr="0">
            <a:noAutofit/>
          </a:bodyPr>
          <a:lstStyle>
            <a:lvl1pPr marL="0" indent="0">
              <a:buNone/>
              <a:defRPr sz="140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pic>
        <p:nvPicPr>
          <p:cNvPr id="2" name="Picture 1" descr="A black and grey letter&#10;&#10;Description automatically generated">
            <a:extLst>
              <a:ext uri="{FF2B5EF4-FFF2-40B4-BE49-F238E27FC236}">
                <a16:creationId xmlns:a16="http://schemas.microsoft.com/office/drawing/2014/main" id="{83DB0D7B-0AF3-844B-5897-7F9DEF729A46}"/>
              </a:ext>
            </a:extLst>
          </p:cNvPr>
          <p:cNvPicPr>
            <a:picLocks noChangeAspect="1"/>
          </p:cNvPicPr>
          <p:nvPr userDrawn="1"/>
        </p:nvPicPr>
        <p:blipFill>
          <a:blip r:embed="rId2"/>
          <a:stretch>
            <a:fillRect/>
          </a:stretch>
        </p:blipFill>
        <p:spPr>
          <a:xfrm>
            <a:off x="1601376" y="2684307"/>
            <a:ext cx="1621249" cy="417745"/>
          </a:xfrm>
          <a:prstGeom prst="rect">
            <a:avLst/>
          </a:prstGeom>
        </p:spPr>
      </p:pic>
    </p:spTree>
    <p:extLst>
      <p:ext uri="{BB962C8B-B14F-4D97-AF65-F5344CB8AC3E}">
        <p14:creationId xmlns:p14="http://schemas.microsoft.com/office/powerpoint/2010/main" val="5842400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3B.End Page w/ Map">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23C478-0625-C6AF-57A6-A2FCE476B0CF}"/>
              </a:ext>
            </a:extLst>
          </p:cNvPr>
          <p:cNvGrpSpPr/>
          <p:nvPr userDrawn="1"/>
        </p:nvGrpSpPr>
        <p:grpSpPr>
          <a:xfrm>
            <a:off x="-267417" y="593203"/>
            <a:ext cx="7066773" cy="4279738"/>
            <a:chOff x="1362414" y="652144"/>
            <a:chExt cx="13987358" cy="8470942"/>
          </a:xfrm>
        </p:grpSpPr>
        <p:sp>
          <p:nvSpPr>
            <p:cNvPr id="6" name="Triangle 5">
              <a:extLst>
                <a:ext uri="{FF2B5EF4-FFF2-40B4-BE49-F238E27FC236}">
                  <a16:creationId xmlns:a16="http://schemas.microsoft.com/office/drawing/2014/main" id="{5EE13D69-D93C-3D1C-7115-D268E76C0797}"/>
                </a:ext>
              </a:extLst>
            </p:cNvPr>
            <p:cNvSpPr/>
            <p:nvPr/>
          </p:nvSpPr>
          <p:spPr>
            <a:xfrm>
              <a:off x="7080949" y="3951469"/>
              <a:ext cx="8268823" cy="5171617"/>
            </a:xfrm>
            <a:prstGeom prst="triangle">
              <a:avLst/>
            </a:prstGeom>
            <a:gradFill>
              <a:gsLst>
                <a:gs pos="0">
                  <a:srgbClr val="77787B">
                    <a:alpha val="50000"/>
                  </a:srgbClr>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0905921B-2870-BE74-2B21-9FBCC81F89B5}"/>
                </a:ext>
              </a:extLst>
            </p:cNvPr>
            <p:cNvSpPr/>
            <p:nvPr/>
          </p:nvSpPr>
          <p:spPr>
            <a:xfrm>
              <a:off x="1362414" y="652144"/>
              <a:ext cx="10564658" cy="6607514"/>
            </a:xfrm>
            <a:prstGeom prst="triangle">
              <a:avLst/>
            </a:prstGeom>
            <a:gradFill>
              <a:gsLst>
                <a:gs pos="0">
                  <a:srgbClr val="77787B">
                    <a:alpha val="50467"/>
                  </a:srgbClr>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Placeholder 15">
            <a:extLst>
              <a:ext uri="{FF2B5EF4-FFF2-40B4-BE49-F238E27FC236}">
                <a16:creationId xmlns:a16="http://schemas.microsoft.com/office/drawing/2014/main" id="{DE19E56F-41B6-BA88-1398-216721B7AFDA}"/>
              </a:ext>
            </a:extLst>
          </p:cNvPr>
          <p:cNvSpPr>
            <a:spLocks noGrp="1"/>
          </p:cNvSpPr>
          <p:nvPr>
            <p:ph type="body" sz="quarter" idx="11" hasCustomPrompt="1"/>
          </p:nvPr>
        </p:nvSpPr>
        <p:spPr>
          <a:xfrm>
            <a:off x="1648538" y="4295051"/>
            <a:ext cx="4319850" cy="300796"/>
          </a:xfrm>
          <a:prstGeom prst="rect">
            <a:avLst/>
          </a:prstGeom>
        </p:spPr>
        <p:txBody>
          <a:bodyPr lIns="0" rIns="0" anchor="ctr" anchorCtr="0">
            <a:noAutofit/>
          </a:bodyPr>
          <a:lstStyle>
            <a:lvl1pPr marL="0" indent="0">
              <a:buNone/>
              <a:defRPr sz="14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MANAGER NAME</a:t>
            </a:r>
          </a:p>
        </p:txBody>
      </p:sp>
      <p:sp>
        <p:nvSpPr>
          <p:cNvPr id="12" name="Text Placeholder 17">
            <a:extLst>
              <a:ext uri="{FF2B5EF4-FFF2-40B4-BE49-F238E27FC236}">
                <a16:creationId xmlns:a16="http://schemas.microsoft.com/office/drawing/2014/main" id="{0B0A607E-3A18-03AF-635C-502FCF9C8907}"/>
              </a:ext>
            </a:extLst>
          </p:cNvPr>
          <p:cNvSpPr>
            <a:spLocks noGrp="1"/>
          </p:cNvSpPr>
          <p:nvPr>
            <p:ph type="body" sz="quarter" idx="12" hasCustomPrompt="1"/>
          </p:nvPr>
        </p:nvSpPr>
        <p:spPr>
          <a:xfrm>
            <a:off x="1648537" y="4538083"/>
            <a:ext cx="4319851" cy="276276"/>
          </a:xfrm>
          <a:prstGeom prst="rect">
            <a:avLst/>
          </a:prstGeom>
        </p:spPr>
        <p:txBody>
          <a:bodyPr lIns="0" rIns="0" anchor="ctr" anchorCtr="0">
            <a:noAutofit/>
          </a:bodyPr>
          <a:lstStyle>
            <a:lvl1pPr marL="0" indent="0">
              <a:buNone/>
              <a:defRPr sz="1200">
                <a:solidFill>
                  <a:srgbClr val="EC8B1F"/>
                </a:solidFill>
              </a:defRPr>
            </a:lvl1pPr>
          </a:lstStyle>
          <a:p>
            <a:pPr lvl="0"/>
            <a:r>
              <a:rPr lang="en-US"/>
              <a:t>TITLE</a:t>
            </a:r>
          </a:p>
        </p:txBody>
      </p:sp>
      <p:sp>
        <p:nvSpPr>
          <p:cNvPr id="13" name="Text Placeholder 19">
            <a:extLst>
              <a:ext uri="{FF2B5EF4-FFF2-40B4-BE49-F238E27FC236}">
                <a16:creationId xmlns:a16="http://schemas.microsoft.com/office/drawing/2014/main" id="{3AA7463D-76F4-DD17-05E2-4B4AC5C38A85}"/>
              </a:ext>
            </a:extLst>
          </p:cNvPr>
          <p:cNvSpPr>
            <a:spLocks noGrp="1"/>
          </p:cNvSpPr>
          <p:nvPr>
            <p:ph type="body" sz="quarter" idx="13" hasCustomPrompt="1"/>
          </p:nvPr>
        </p:nvSpPr>
        <p:spPr>
          <a:xfrm>
            <a:off x="1648537" y="4845629"/>
            <a:ext cx="4319851" cy="460077"/>
          </a:xfrm>
          <a:prstGeom prst="rect">
            <a:avLst/>
          </a:prstGeom>
        </p:spPr>
        <p:txBody>
          <a:bodyPr lIns="0" rIns="0" anchor="t" anchorCtr="0">
            <a:noAutofit/>
          </a:bodyPr>
          <a:lstStyle>
            <a:lvl1pPr marL="0" indent="0">
              <a:buNone/>
              <a:defRPr sz="140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sp>
        <p:nvSpPr>
          <p:cNvPr id="23" name="TextBox 22">
            <a:extLst>
              <a:ext uri="{FF2B5EF4-FFF2-40B4-BE49-F238E27FC236}">
                <a16:creationId xmlns:a16="http://schemas.microsoft.com/office/drawing/2014/main" id="{DB7F15E5-975F-ED59-99AF-23B54444B361}"/>
              </a:ext>
            </a:extLst>
          </p:cNvPr>
          <p:cNvSpPr txBox="1"/>
          <p:nvPr userDrawn="1"/>
        </p:nvSpPr>
        <p:spPr>
          <a:xfrm>
            <a:off x="1616146" y="3740912"/>
            <a:ext cx="1309632" cy="307777"/>
          </a:xfrm>
          <a:prstGeom prst="rect">
            <a:avLst/>
          </a:prstGeom>
        </p:spPr>
        <p:txBody>
          <a:bodyPr spcFirstLastPara="1" vert="horz" wrap="square" lIns="0" tIns="0" rIns="0" bIns="0" rtlCol="0" anchor="t" anchorCtr="0">
            <a:spAutoFit/>
          </a:bodyPr>
          <a:lstStyle/>
          <a:p>
            <a:pPr algn="l"/>
            <a:r>
              <a:rPr lang="en-US" sz="2000" b="1">
                <a:solidFill>
                  <a:srgbClr val="EC8B1F"/>
                </a:solidFill>
              </a:rPr>
              <a:t>Contacts</a:t>
            </a:r>
          </a:p>
        </p:txBody>
      </p:sp>
      <p:sp>
        <p:nvSpPr>
          <p:cNvPr id="24" name="Text Placeholder 15">
            <a:extLst>
              <a:ext uri="{FF2B5EF4-FFF2-40B4-BE49-F238E27FC236}">
                <a16:creationId xmlns:a16="http://schemas.microsoft.com/office/drawing/2014/main" id="{818F19F7-DE6B-739E-C681-BAC240351F8F}"/>
              </a:ext>
            </a:extLst>
          </p:cNvPr>
          <p:cNvSpPr>
            <a:spLocks noGrp="1"/>
          </p:cNvSpPr>
          <p:nvPr>
            <p:ph type="body" sz="quarter" idx="14" hasCustomPrompt="1"/>
          </p:nvPr>
        </p:nvSpPr>
        <p:spPr>
          <a:xfrm>
            <a:off x="5536134" y="4298055"/>
            <a:ext cx="4319850" cy="300796"/>
          </a:xfrm>
          <a:prstGeom prst="rect">
            <a:avLst/>
          </a:prstGeom>
        </p:spPr>
        <p:txBody>
          <a:bodyPr lIns="0" rIns="0" anchor="ctr" anchorCtr="0">
            <a:noAutofit/>
          </a:bodyPr>
          <a:lstStyle>
            <a:lvl1pPr marL="0" indent="0">
              <a:buNone/>
              <a:defRPr sz="14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MANAGER NAME</a:t>
            </a:r>
          </a:p>
        </p:txBody>
      </p:sp>
      <p:sp>
        <p:nvSpPr>
          <p:cNvPr id="25" name="Text Placeholder 17">
            <a:extLst>
              <a:ext uri="{FF2B5EF4-FFF2-40B4-BE49-F238E27FC236}">
                <a16:creationId xmlns:a16="http://schemas.microsoft.com/office/drawing/2014/main" id="{E4B80493-0F21-5E47-9839-36FC66CC6353}"/>
              </a:ext>
            </a:extLst>
          </p:cNvPr>
          <p:cNvSpPr>
            <a:spLocks noGrp="1"/>
          </p:cNvSpPr>
          <p:nvPr>
            <p:ph type="body" sz="quarter" idx="15" hasCustomPrompt="1"/>
          </p:nvPr>
        </p:nvSpPr>
        <p:spPr>
          <a:xfrm>
            <a:off x="5536133" y="4541087"/>
            <a:ext cx="4319851" cy="276276"/>
          </a:xfrm>
          <a:prstGeom prst="rect">
            <a:avLst/>
          </a:prstGeom>
        </p:spPr>
        <p:txBody>
          <a:bodyPr lIns="0" rIns="0" anchor="ctr" anchorCtr="0">
            <a:noAutofit/>
          </a:bodyPr>
          <a:lstStyle>
            <a:lvl1pPr marL="0" indent="0">
              <a:buNone/>
              <a:defRPr sz="1200">
                <a:solidFill>
                  <a:srgbClr val="EC8B1F"/>
                </a:solidFill>
              </a:defRPr>
            </a:lvl1pPr>
          </a:lstStyle>
          <a:p>
            <a:pPr lvl="0"/>
            <a:r>
              <a:rPr lang="en-US"/>
              <a:t>TITLE</a:t>
            </a:r>
          </a:p>
        </p:txBody>
      </p:sp>
      <p:sp>
        <p:nvSpPr>
          <p:cNvPr id="26" name="Text Placeholder 19">
            <a:extLst>
              <a:ext uri="{FF2B5EF4-FFF2-40B4-BE49-F238E27FC236}">
                <a16:creationId xmlns:a16="http://schemas.microsoft.com/office/drawing/2014/main" id="{D0D6816F-4237-8AFF-2FA3-20A430AF1CB7}"/>
              </a:ext>
            </a:extLst>
          </p:cNvPr>
          <p:cNvSpPr>
            <a:spLocks noGrp="1"/>
          </p:cNvSpPr>
          <p:nvPr>
            <p:ph type="body" sz="quarter" idx="16" hasCustomPrompt="1"/>
          </p:nvPr>
        </p:nvSpPr>
        <p:spPr>
          <a:xfrm>
            <a:off x="5536133" y="4848633"/>
            <a:ext cx="4319851" cy="460077"/>
          </a:xfrm>
          <a:prstGeom prst="rect">
            <a:avLst/>
          </a:prstGeom>
        </p:spPr>
        <p:txBody>
          <a:bodyPr lIns="0" rIns="0" anchor="t" anchorCtr="0">
            <a:noAutofit/>
          </a:bodyPr>
          <a:lstStyle>
            <a:lvl1pPr marL="0" indent="0">
              <a:buNone/>
              <a:defRPr sz="140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Email</a:t>
            </a:r>
            <a:br>
              <a:rPr lang="en-US"/>
            </a:br>
            <a:r>
              <a:rPr lang="en-US"/>
              <a:t>Phone</a:t>
            </a:r>
          </a:p>
        </p:txBody>
      </p:sp>
      <p:pic>
        <p:nvPicPr>
          <p:cNvPr id="27" name="Picture 26" descr="Map&#10;&#10;Description automatically generated">
            <a:extLst>
              <a:ext uri="{FF2B5EF4-FFF2-40B4-BE49-F238E27FC236}">
                <a16:creationId xmlns:a16="http://schemas.microsoft.com/office/drawing/2014/main" id="{D9D23E18-1BDA-B5E8-B300-ACE8DBA1D7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51163" y="360000"/>
            <a:ext cx="6318563" cy="3733697"/>
          </a:xfrm>
          <a:prstGeom prst="rect">
            <a:avLst/>
          </a:prstGeom>
        </p:spPr>
      </p:pic>
      <p:sp>
        <p:nvSpPr>
          <p:cNvPr id="28" name="TextBox 27">
            <a:extLst>
              <a:ext uri="{FF2B5EF4-FFF2-40B4-BE49-F238E27FC236}">
                <a16:creationId xmlns:a16="http://schemas.microsoft.com/office/drawing/2014/main" id="{55EE3318-FFFB-2C43-7B14-ED77132A37A4}"/>
              </a:ext>
            </a:extLst>
          </p:cNvPr>
          <p:cNvSpPr txBox="1"/>
          <p:nvPr userDrawn="1"/>
        </p:nvSpPr>
        <p:spPr>
          <a:xfrm>
            <a:off x="7651798" y="5923336"/>
            <a:ext cx="3392512" cy="350855"/>
          </a:xfrm>
          <a:prstGeom prst="rect">
            <a:avLst/>
          </a:prstGeom>
          <a:noFill/>
        </p:spPr>
        <p:txBody>
          <a:bodyPr wrap="square" rtlCol="0">
            <a:noAutofit/>
          </a:bodyPr>
          <a:lstStyle/>
          <a:p>
            <a:pPr algn="r"/>
            <a:r>
              <a:rPr lang="en-US" sz="1400" b="1" spc="100">
                <a:solidFill>
                  <a:schemeClr val="tx1"/>
                </a:solidFill>
                <a:latin typeface="Arial"/>
                <a:cs typeface="Arial"/>
              </a:rPr>
              <a:t>www.rsginc.com</a:t>
            </a:r>
          </a:p>
          <a:p>
            <a:pPr algn="r" defTabSz="914608">
              <a:tabLst>
                <a:tab pos="4665639" algn="l"/>
              </a:tabLst>
            </a:pPr>
            <a:endParaRPr lang="en-US" sz="1400" spc="100">
              <a:solidFill>
                <a:schemeClr val="bg2"/>
              </a:solidFill>
              <a:latin typeface="Arial"/>
              <a:cs typeface="Arial"/>
            </a:endParaRPr>
          </a:p>
        </p:txBody>
      </p:sp>
      <p:pic>
        <p:nvPicPr>
          <p:cNvPr id="3" name="Picture 2" descr="A black and grey letter&#10;&#10;Description automatically generated">
            <a:extLst>
              <a:ext uri="{FF2B5EF4-FFF2-40B4-BE49-F238E27FC236}">
                <a16:creationId xmlns:a16="http://schemas.microsoft.com/office/drawing/2014/main" id="{ED6C8B63-E460-87D8-01DA-ACF495D0839F}"/>
              </a:ext>
            </a:extLst>
          </p:cNvPr>
          <p:cNvPicPr>
            <a:picLocks noChangeAspect="1"/>
          </p:cNvPicPr>
          <p:nvPr userDrawn="1"/>
        </p:nvPicPr>
        <p:blipFill>
          <a:blip r:embed="rId3"/>
          <a:stretch>
            <a:fillRect/>
          </a:stretch>
        </p:blipFill>
        <p:spPr>
          <a:xfrm>
            <a:off x="1601376" y="2684307"/>
            <a:ext cx="1621249" cy="417745"/>
          </a:xfrm>
          <a:prstGeom prst="rect">
            <a:avLst/>
          </a:prstGeom>
        </p:spPr>
      </p:pic>
    </p:spTree>
    <p:extLst>
      <p:ext uri="{BB962C8B-B14F-4D97-AF65-F5344CB8AC3E}">
        <p14:creationId xmlns:p14="http://schemas.microsoft.com/office/powerpoint/2010/main" val="1195815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pt 3-Column Bulle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ABE260-9236-D133-2C5D-B85748B68201}"/>
              </a:ext>
            </a:extLst>
          </p:cNvPr>
          <p:cNvSpPr>
            <a:spLocks noGrp="1"/>
          </p:cNvSpPr>
          <p:nvPr>
            <p:ph type="sldNum" sz="quarter" idx="10"/>
          </p:nvPr>
        </p:nvSpPr>
        <p:spPr/>
        <p:txBody>
          <a:bodyPr/>
          <a:lstStyle/>
          <a:p>
            <a:fld id="{F4510120-A876-4642-B753-556A5424CAF0}" type="slidenum">
              <a:rPr lang="en-US" smtClean="0"/>
              <a:pPr/>
              <a:t>‹#›</a:t>
            </a:fld>
            <a:endParaRPr lang="en-US"/>
          </a:p>
        </p:txBody>
      </p:sp>
      <p:sp>
        <p:nvSpPr>
          <p:cNvPr id="10" name="Title Placeholder 1">
            <a:extLst>
              <a:ext uri="{FF2B5EF4-FFF2-40B4-BE49-F238E27FC236}">
                <a16:creationId xmlns:a16="http://schemas.microsoft.com/office/drawing/2014/main" id="{04326D73-C90D-8381-8568-ED1E71E12228}"/>
              </a:ext>
            </a:extLst>
          </p:cNvPr>
          <p:cNvSpPr>
            <a:spLocks noGrp="1"/>
          </p:cNvSpPr>
          <p:nvPr>
            <p:ph type="title"/>
          </p:nvPr>
        </p:nvSpPr>
        <p:spPr>
          <a:xfrm>
            <a:off x="838201" y="580153"/>
            <a:ext cx="10515600" cy="480131"/>
          </a:xfrm>
          <a:prstGeom prst="rect">
            <a:avLst/>
          </a:prstGeom>
        </p:spPr>
        <p:txBody>
          <a:bodyPr vert="horz" lIns="0" tIns="45720" rIns="0" bIns="45720" rtlCol="0" anchor="ctr">
            <a:spAutoFit/>
          </a:bodyPr>
          <a:lstStyle/>
          <a:p>
            <a:r>
              <a:rPr lang="en-US"/>
              <a:t>Click to edit Master title style</a:t>
            </a:r>
          </a:p>
        </p:txBody>
      </p:sp>
      <p:sp>
        <p:nvSpPr>
          <p:cNvPr id="19" name="Text Placeholder 11">
            <a:extLst>
              <a:ext uri="{FF2B5EF4-FFF2-40B4-BE49-F238E27FC236}">
                <a16:creationId xmlns:a16="http://schemas.microsoft.com/office/drawing/2014/main" id="{2D266CA9-5690-8043-4F89-8752250B529D}"/>
              </a:ext>
            </a:extLst>
          </p:cNvPr>
          <p:cNvSpPr>
            <a:spLocks noGrp="1"/>
          </p:cNvSpPr>
          <p:nvPr>
            <p:ph type="body" sz="quarter" idx="12" hasCustomPrompt="1"/>
          </p:nvPr>
        </p:nvSpPr>
        <p:spPr>
          <a:xfrm>
            <a:off x="838201" y="1600200"/>
            <a:ext cx="3305432" cy="338554"/>
          </a:xfrm>
        </p:spPr>
        <p:txBody>
          <a:bodyPr wrap="square">
            <a:spAutoFit/>
          </a:bodyPr>
          <a:lstStyle>
            <a:lvl1pPr marL="0" indent="0">
              <a:lnSpc>
                <a:spcPct val="100000"/>
              </a:lnSpc>
              <a:buFontTx/>
              <a:buNone/>
              <a:defRPr sz="1600" b="1" i="0">
                <a:solidFill>
                  <a:srgbClr val="EC8B1F"/>
                </a:solidFill>
                <a:latin typeface="Arial" panose="020B0604020202020204" pitchFamily="34" charset="0"/>
                <a:cs typeface="Arial" panose="020B0604020202020204" pitchFamily="34" charset="0"/>
              </a:defRPr>
            </a:lvl1pPr>
          </a:lstStyle>
          <a:p>
            <a:pPr lvl="0"/>
            <a:r>
              <a:rPr lang="en-US"/>
              <a:t>Click to edit Subtitle</a:t>
            </a:r>
          </a:p>
        </p:txBody>
      </p:sp>
      <p:sp>
        <p:nvSpPr>
          <p:cNvPr id="20" name="Text Placeholder 3">
            <a:extLst>
              <a:ext uri="{FF2B5EF4-FFF2-40B4-BE49-F238E27FC236}">
                <a16:creationId xmlns:a16="http://schemas.microsoft.com/office/drawing/2014/main" id="{B7F9302E-BEEA-A043-6F4C-7A575B6FB367}"/>
              </a:ext>
            </a:extLst>
          </p:cNvPr>
          <p:cNvSpPr>
            <a:spLocks noGrp="1"/>
          </p:cNvSpPr>
          <p:nvPr>
            <p:ph type="body" sz="quarter" idx="21"/>
          </p:nvPr>
        </p:nvSpPr>
        <p:spPr>
          <a:xfrm>
            <a:off x="838201" y="2071816"/>
            <a:ext cx="3305432" cy="4370387"/>
          </a:xfrm>
        </p:spPr>
        <p:txBody>
          <a:bodyPr>
            <a:normAutofit/>
          </a:bodyPr>
          <a:lstStyle>
            <a:lvl1pPr>
              <a:defRPr sz="1200">
                <a:solidFill>
                  <a:srgbClr val="48484A"/>
                </a:solidFill>
              </a:defRPr>
            </a:lvl1pPr>
            <a:lvl2pPr>
              <a:defRPr sz="1200">
                <a:solidFill>
                  <a:srgbClr val="48484A"/>
                </a:solidFill>
              </a:defRPr>
            </a:lvl2pPr>
            <a:lvl3pPr>
              <a:defRPr sz="1200">
                <a:solidFill>
                  <a:srgbClr val="48484A"/>
                </a:solidFill>
              </a:defRPr>
            </a:lvl3pPr>
            <a:lvl4pPr>
              <a:defRPr sz="1200">
                <a:solidFill>
                  <a:srgbClr val="48484A"/>
                </a:solidFill>
              </a:defRPr>
            </a:lvl4pPr>
            <a:lvl5pPr>
              <a:defRPr sz="1200">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D9BCD840-4DCF-64C0-9819-ED77A4959B93}"/>
              </a:ext>
            </a:extLst>
          </p:cNvPr>
          <p:cNvSpPr>
            <a:spLocks noGrp="1"/>
          </p:cNvSpPr>
          <p:nvPr>
            <p:ph type="body" sz="quarter" idx="22" hasCustomPrompt="1"/>
          </p:nvPr>
        </p:nvSpPr>
        <p:spPr>
          <a:xfrm>
            <a:off x="4444314" y="1600200"/>
            <a:ext cx="3305432" cy="338554"/>
          </a:xfrm>
        </p:spPr>
        <p:txBody>
          <a:bodyPr wrap="square">
            <a:spAutoFit/>
          </a:bodyPr>
          <a:lstStyle>
            <a:lvl1pPr marL="0" indent="0">
              <a:lnSpc>
                <a:spcPct val="100000"/>
              </a:lnSpc>
              <a:buFontTx/>
              <a:buNone/>
              <a:defRPr sz="1600" b="1" i="0">
                <a:solidFill>
                  <a:srgbClr val="EC8B1F"/>
                </a:solidFill>
                <a:latin typeface="Arial" panose="020B0604020202020204" pitchFamily="34" charset="0"/>
                <a:cs typeface="Arial" panose="020B0604020202020204" pitchFamily="34" charset="0"/>
              </a:defRPr>
            </a:lvl1pPr>
          </a:lstStyle>
          <a:p>
            <a:pPr lvl="0"/>
            <a:r>
              <a:rPr lang="en-US"/>
              <a:t>Click to edit Subtitle</a:t>
            </a:r>
          </a:p>
        </p:txBody>
      </p:sp>
      <p:sp>
        <p:nvSpPr>
          <p:cNvPr id="22" name="Text Placeholder 3">
            <a:extLst>
              <a:ext uri="{FF2B5EF4-FFF2-40B4-BE49-F238E27FC236}">
                <a16:creationId xmlns:a16="http://schemas.microsoft.com/office/drawing/2014/main" id="{50D38169-CA48-C159-F11A-EE6F243C88BC}"/>
              </a:ext>
            </a:extLst>
          </p:cNvPr>
          <p:cNvSpPr>
            <a:spLocks noGrp="1"/>
          </p:cNvSpPr>
          <p:nvPr>
            <p:ph type="body" sz="quarter" idx="23"/>
          </p:nvPr>
        </p:nvSpPr>
        <p:spPr>
          <a:xfrm>
            <a:off x="4444314" y="2071816"/>
            <a:ext cx="3305432" cy="4370387"/>
          </a:xfrm>
        </p:spPr>
        <p:txBody>
          <a:bodyPr>
            <a:normAutofit/>
          </a:bodyPr>
          <a:lstStyle>
            <a:lvl1pPr>
              <a:defRPr sz="1200">
                <a:solidFill>
                  <a:srgbClr val="48484A"/>
                </a:solidFill>
              </a:defRPr>
            </a:lvl1pPr>
            <a:lvl2pPr>
              <a:defRPr sz="1200">
                <a:solidFill>
                  <a:srgbClr val="48484A"/>
                </a:solidFill>
              </a:defRPr>
            </a:lvl2pPr>
            <a:lvl3pPr>
              <a:defRPr sz="1200">
                <a:solidFill>
                  <a:srgbClr val="48484A"/>
                </a:solidFill>
              </a:defRPr>
            </a:lvl3pPr>
            <a:lvl4pPr>
              <a:defRPr sz="1200">
                <a:solidFill>
                  <a:srgbClr val="48484A"/>
                </a:solidFill>
              </a:defRPr>
            </a:lvl4pPr>
            <a:lvl5pPr>
              <a:defRPr sz="1200">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C15ECCDE-F430-41CA-75D0-3EDE0C96365F}"/>
              </a:ext>
            </a:extLst>
          </p:cNvPr>
          <p:cNvSpPr>
            <a:spLocks noGrp="1"/>
          </p:cNvSpPr>
          <p:nvPr>
            <p:ph type="body" sz="quarter" idx="24" hasCustomPrompt="1"/>
          </p:nvPr>
        </p:nvSpPr>
        <p:spPr>
          <a:xfrm>
            <a:off x="8050428" y="1600200"/>
            <a:ext cx="3305432" cy="338554"/>
          </a:xfrm>
        </p:spPr>
        <p:txBody>
          <a:bodyPr wrap="square">
            <a:spAutoFit/>
          </a:bodyPr>
          <a:lstStyle>
            <a:lvl1pPr marL="0" indent="0">
              <a:lnSpc>
                <a:spcPct val="100000"/>
              </a:lnSpc>
              <a:buFontTx/>
              <a:buNone/>
              <a:defRPr sz="1600" b="1" i="0">
                <a:solidFill>
                  <a:srgbClr val="EC8B1F"/>
                </a:solidFill>
                <a:latin typeface="Arial" panose="020B0604020202020204" pitchFamily="34" charset="0"/>
                <a:cs typeface="Arial" panose="020B0604020202020204" pitchFamily="34" charset="0"/>
              </a:defRPr>
            </a:lvl1pPr>
          </a:lstStyle>
          <a:p>
            <a:pPr lvl="0"/>
            <a:r>
              <a:rPr lang="en-US"/>
              <a:t>Click to edit Subtitle</a:t>
            </a:r>
          </a:p>
        </p:txBody>
      </p:sp>
      <p:sp>
        <p:nvSpPr>
          <p:cNvPr id="24" name="Text Placeholder 3">
            <a:extLst>
              <a:ext uri="{FF2B5EF4-FFF2-40B4-BE49-F238E27FC236}">
                <a16:creationId xmlns:a16="http://schemas.microsoft.com/office/drawing/2014/main" id="{917693F9-CC60-88A6-22DF-0A231A98EB82}"/>
              </a:ext>
            </a:extLst>
          </p:cNvPr>
          <p:cNvSpPr>
            <a:spLocks noGrp="1"/>
          </p:cNvSpPr>
          <p:nvPr>
            <p:ph type="body" sz="quarter" idx="25"/>
          </p:nvPr>
        </p:nvSpPr>
        <p:spPr>
          <a:xfrm>
            <a:off x="8050428" y="2071816"/>
            <a:ext cx="3305432" cy="4370387"/>
          </a:xfrm>
        </p:spPr>
        <p:txBody>
          <a:bodyPr>
            <a:normAutofit/>
          </a:bodyPr>
          <a:lstStyle>
            <a:lvl1pPr>
              <a:defRPr sz="1200">
                <a:solidFill>
                  <a:srgbClr val="48484A"/>
                </a:solidFill>
              </a:defRPr>
            </a:lvl1pPr>
            <a:lvl2pPr>
              <a:defRPr sz="1200">
                <a:solidFill>
                  <a:srgbClr val="48484A"/>
                </a:solidFill>
              </a:defRPr>
            </a:lvl2pPr>
            <a:lvl3pPr>
              <a:defRPr sz="1200">
                <a:solidFill>
                  <a:srgbClr val="48484A"/>
                </a:solidFill>
              </a:defRPr>
            </a:lvl3pPr>
            <a:lvl4pPr>
              <a:defRPr sz="1200">
                <a:solidFill>
                  <a:srgbClr val="48484A"/>
                </a:solidFill>
              </a:defRPr>
            </a:lvl4pPr>
            <a:lvl5pPr>
              <a:defRPr sz="1200">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14309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8pt Basic Bulle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ABE260-9236-D133-2C5D-B85748B68201}"/>
              </a:ext>
            </a:extLst>
          </p:cNvPr>
          <p:cNvSpPr>
            <a:spLocks noGrp="1"/>
          </p:cNvSpPr>
          <p:nvPr>
            <p:ph type="sldNum" sz="quarter" idx="10"/>
          </p:nvPr>
        </p:nvSpPr>
        <p:spPr/>
        <p:txBody>
          <a:bodyPr/>
          <a:lstStyle/>
          <a:p>
            <a:fld id="{F4510120-A876-4642-B753-556A5424CAF0}" type="slidenum">
              <a:rPr lang="en-US" smtClean="0"/>
              <a:pPr/>
              <a:t>‹#›</a:t>
            </a:fld>
            <a:endParaRPr lang="en-US"/>
          </a:p>
        </p:txBody>
      </p:sp>
      <p:sp>
        <p:nvSpPr>
          <p:cNvPr id="10" name="Title Placeholder 1">
            <a:extLst>
              <a:ext uri="{FF2B5EF4-FFF2-40B4-BE49-F238E27FC236}">
                <a16:creationId xmlns:a16="http://schemas.microsoft.com/office/drawing/2014/main" id="{04326D73-C90D-8381-8568-ED1E71E12228}"/>
              </a:ext>
            </a:extLst>
          </p:cNvPr>
          <p:cNvSpPr>
            <a:spLocks noGrp="1"/>
          </p:cNvSpPr>
          <p:nvPr>
            <p:ph type="title"/>
          </p:nvPr>
        </p:nvSpPr>
        <p:spPr>
          <a:xfrm>
            <a:off x="838201" y="580153"/>
            <a:ext cx="10515600" cy="480131"/>
          </a:xfrm>
          <a:prstGeom prst="rect">
            <a:avLst/>
          </a:prstGeom>
        </p:spPr>
        <p:txBody>
          <a:bodyPr vert="horz" lIns="0" tIns="45720" rIns="0" bIns="45720" rtlCol="0" anchor="ctr">
            <a:spAutoFit/>
          </a:bodyPr>
          <a:lstStyle/>
          <a:p>
            <a:r>
              <a:rPr lang="en-US"/>
              <a:t>Click to edit Master title style</a:t>
            </a:r>
          </a:p>
        </p:txBody>
      </p:sp>
      <p:sp>
        <p:nvSpPr>
          <p:cNvPr id="14" name="Text Placeholder 3">
            <a:extLst>
              <a:ext uri="{FF2B5EF4-FFF2-40B4-BE49-F238E27FC236}">
                <a16:creationId xmlns:a16="http://schemas.microsoft.com/office/drawing/2014/main" id="{4FD03930-7C2A-9009-5994-33385CF405D2}"/>
              </a:ext>
            </a:extLst>
          </p:cNvPr>
          <p:cNvSpPr>
            <a:spLocks noGrp="1"/>
          </p:cNvSpPr>
          <p:nvPr>
            <p:ph type="body" sz="quarter" idx="13"/>
          </p:nvPr>
        </p:nvSpPr>
        <p:spPr>
          <a:xfrm>
            <a:off x="838201" y="1600200"/>
            <a:ext cx="10515600" cy="4370387"/>
          </a:xfrm>
        </p:spPr>
        <p:txBody>
          <a:bodyPr>
            <a:normAutofit/>
          </a:bodyPr>
          <a:lstStyle>
            <a:lvl1pPr>
              <a:lnSpc>
                <a:spcPct val="110000"/>
              </a:lnSpc>
              <a:defRPr sz="1800">
                <a:solidFill>
                  <a:srgbClr val="48484A"/>
                </a:solidFill>
              </a:defRPr>
            </a:lvl1pPr>
            <a:lvl2pPr>
              <a:lnSpc>
                <a:spcPct val="110000"/>
              </a:lnSpc>
              <a:defRPr sz="1800">
                <a:solidFill>
                  <a:srgbClr val="48484A"/>
                </a:solidFill>
              </a:defRPr>
            </a:lvl2pPr>
            <a:lvl3pPr>
              <a:lnSpc>
                <a:spcPct val="110000"/>
              </a:lnSpc>
              <a:defRPr sz="1800">
                <a:solidFill>
                  <a:srgbClr val="48484A"/>
                </a:solidFill>
              </a:defRPr>
            </a:lvl3pPr>
            <a:lvl4pPr marL="548640" indent="0">
              <a:lnSpc>
                <a:spcPct val="110000"/>
              </a:lnSpc>
              <a:buFontTx/>
              <a:buNone/>
              <a:defRPr sz="1800" i="1">
                <a:solidFill>
                  <a:srgbClr val="48484A"/>
                </a:solidFill>
              </a:defRPr>
            </a:lvl4pPr>
            <a:lvl5pPr>
              <a:lnSpc>
                <a:spcPct val="110000"/>
              </a:lnSpc>
              <a:defRPr sz="1800">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 / Italics</a:t>
            </a:r>
          </a:p>
          <a:p>
            <a:pPr lvl="4"/>
            <a:r>
              <a:rPr lang="en-US"/>
              <a:t>Fifth Level</a:t>
            </a:r>
          </a:p>
        </p:txBody>
      </p:sp>
    </p:spTree>
    <p:extLst>
      <p:ext uri="{BB962C8B-B14F-4D97-AF65-F5344CB8AC3E}">
        <p14:creationId xmlns:p14="http://schemas.microsoft.com/office/powerpoint/2010/main" val="2306751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8pt Subtitled Bulle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ABE260-9236-D133-2C5D-B85748B68201}"/>
              </a:ext>
            </a:extLst>
          </p:cNvPr>
          <p:cNvSpPr>
            <a:spLocks noGrp="1"/>
          </p:cNvSpPr>
          <p:nvPr>
            <p:ph type="sldNum" sz="quarter" idx="10"/>
          </p:nvPr>
        </p:nvSpPr>
        <p:spPr/>
        <p:txBody>
          <a:bodyPr/>
          <a:lstStyle/>
          <a:p>
            <a:fld id="{F4510120-A876-4642-B753-556A5424CAF0}" type="slidenum">
              <a:rPr lang="en-US" smtClean="0"/>
              <a:pPr/>
              <a:t>‹#›</a:t>
            </a:fld>
            <a:endParaRPr lang="en-US"/>
          </a:p>
        </p:txBody>
      </p:sp>
      <p:sp>
        <p:nvSpPr>
          <p:cNvPr id="10" name="Title Placeholder 1">
            <a:extLst>
              <a:ext uri="{FF2B5EF4-FFF2-40B4-BE49-F238E27FC236}">
                <a16:creationId xmlns:a16="http://schemas.microsoft.com/office/drawing/2014/main" id="{04326D73-C90D-8381-8568-ED1E71E12228}"/>
              </a:ext>
            </a:extLst>
          </p:cNvPr>
          <p:cNvSpPr>
            <a:spLocks noGrp="1"/>
          </p:cNvSpPr>
          <p:nvPr>
            <p:ph type="title"/>
          </p:nvPr>
        </p:nvSpPr>
        <p:spPr>
          <a:xfrm>
            <a:off x="838201" y="580153"/>
            <a:ext cx="10515600" cy="480131"/>
          </a:xfrm>
          <a:prstGeom prst="rect">
            <a:avLst/>
          </a:prstGeom>
        </p:spPr>
        <p:txBody>
          <a:bodyPr vert="horz" lIns="0" tIns="45720" rIns="0" bIns="45720" rtlCol="0" anchor="ctr">
            <a:spAutoFit/>
          </a:bodyPr>
          <a:lstStyle/>
          <a:p>
            <a:r>
              <a:rPr lang="en-US"/>
              <a:t>Click to edit Master title style</a:t>
            </a:r>
          </a:p>
        </p:txBody>
      </p:sp>
      <p:sp>
        <p:nvSpPr>
          <p:cNvPr id="2" name="Text Placeholder 11">
            <a:extLst>
              <a:ext uri="{FF2B5EF4-FFF2-40B4-BE49-F238E27FC236}">
                <a16:creationId xmlns:a16="http://schemas.microsoft.com/office/drawing/2014/main" id="{AF6DE4A8-CBA7-2C23-C96E-E9B4E3CF4DDF}"/>
              </a:ext>
            </a:extLst>
          </p:cNvPr>
          <p:cNvSpPr>
            <a:spLocks noGrp="1"/>
          </p:cNvSpPr>
          <p:nvPr>
            <p:ph type="body" sz="quarter" idx="12" hasCustomPrompt="1"/>
          </p:nvPr>
        </p:nvSpPr>
        <p:spPr>
          <a:xfrm>
            <a:off x="838200" y="1600200"/>
            <a:ext cx="10515600" cy="400110"/>
          </a:xfrm>
        </p:spPr>
        <p:txBody>
          <a:bodyPr wrap="square">
            <a:spAutoFit/>
          </a:bodyPr>
          <a:lstStyle>
            <a:lvl1pPr marL="0" indent="0">
              <a:lnSpc>
                <a:spcPct val="100000"/>
              </a:lnSpc>
              <a:buFontTx/>
              <a:buNone/>
              <a:defRPr sz="2000" b="1" i="0">
                <a:solidFill>
                  <a:srgbClr val="EC8B1F"/>
                </a:solidFill>
                <a:latin typeface="Arial" panose="020B0604020202020204" pitchFamily="34" charset="0"/>
                <a:cs typeface="Arial" panose="020B0604020202020204" pitchFamily="34" charset="0"/>
              </a:defRPr>
            </a:lvl1pPr>
          </a:lstStyle>
          <a:p>
            <a:pPr lvl="0"/>
            <a:r>
              <a:rPr lang="en-US"/>
              <a:t>Click to edit Subtitle</a:t>
            </a:r>
          </a:p>
        </p:txBody>
      </p:sp>
      <p:sp>
        <p:nvSpPr>
          <p:cNvPr id="4" name="Text Placeholder 3">
            <a:extLst>
              <a:ext uri="{FF2B5EF4-FFF2-40B4-BE49-F238E27FC236}">
                <a16:creationId xmlns:a16="http://schemas.microsoft.com/office/drawing/2014/main" id="{7C815993-257B-ADDB-E1C4-70774D0BAD86}"/>
              </a:ext>
            </a:extLst>
          </p:cNvPr>
          <p:cNvSpPr>
            <a:spLocks noGrp="1"/>
          </p:cNvSpPr>
          <p:nvPr>
            <p:ph type="body" sz="quarter" idx="13"/>
          </p:nvPr>
        </p:nvSpPr>
        <p:spPr>
          <a:xfrm>
            <a:off x="838200" y="2071817"/>
            <a:ext cx="10792883" cy="4095304"/>
          </a:xfrm>
        </p:spPr>
        <p:txBody>
          <a:bodyPr>
            <a:normAutofit/>
          </a:bodyPr>
          <a:lstStyle>
            <a:lvl1pPr>
              <a:lnSpc>
                <a:spcPct val="110000"/>
              </a:lnSpc>
              <a:defRPr sz="1800">
                <a:solidFill>
                  <a:srgbClr val="48484A"/>
                </a:solidFill>
              </a:defRPr>
            </a:lvl1pPr>
            <a:lvl2pPr>
              <a:lnSpc>
                <a:spcPct val="110000"/>
              </a:lnSpc>
              <a:defRPr sz="1800">
                <a:solidFill>
                  <a:srgbClr val="48484A"/>
                </a:solidFill>
              </a:defRPr>
            </a:lvl2pPr>
            <a:lvl3pPr>
              <a:lnSpc>
                <a:spcPct val="110000"/>
              </a:lnSpc>
              <a:defRPr sz="1800">
                <a:solidFill>
                  <a:srgbClr val="48484A"/>
                </a:solidFill>
              </a:defRPr>
            </a:lvl3pPr>
            <a:lvl4pPr>
              <a:lnSpc>
                <a:spcPct val="110000"/>
              </a:lnSpc>
              <a:defRPr sz="1800">
                <a:solidFill>
                  <a:srgbClr val="48484A"/>
                </a:solidFill>
              </a:defRPr>
            </a:lvl4pPr>
            <a:lvl5pPr>
              <a:lnSpc>
                <a:spcPct val="110000"/>
              </a:lnSpc>
              <a:defRPr sz="1800">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16936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pt 2-Column Bulle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ABE260-9236-D133-2C5D-B85748B68201}"/>
              </a:ext>
            </a:extLst>
          </p:cNvPr>
          <p:cNvSpPr>
            <a:spLocks noGrp="1"/>
          </p:cNvSpPr>
          <p:nvPr>
            <p:ph type="sldNum" sz="quarter" idx="10"/>
          </p:nvPr>
        </p:nvSpPr>
        <p:spPr/>
        <p:txBody>
          <a:bodyPr/>
          <a:lstStyle/>
          <a:p>
            <a:fld id="{F4510120-A876-4642-B753-556A5424CAF0}" type="slidenum">
              <a:rPr lang="en-US" smtClean="0"/>
              <a:pPr/>
              <a:t>‹#›</a:t>
            </a:fld>
            <a:endParaRPr lang="en-US"/>
          </a:p>
        </p:txBody>
      </p:sp>
      <p:sp>
        <p:nvSpPr>
          <p:cNvPr id="10" name="Title Placeholder 1">
            <a:extLst>
              <a:ext uri="{FF2B5EF4-FFF2-40B4-BE49-F238E27FC236}">
                <a16:creationId xmlns:a16="http://schemas.microsoft.com/office/drawing/2014/main" id="{04326D73-C90D-8381-8568-ED1E71E12228}"/>
              </a:ext>
            </a:extLst>
          </p:cNvPr>
          <p:cNvSpPr>
            <a:spLocks noGrp="1"/>
          </p:cNvSpPr>
          <p:nvPr>
            <p:ph type="title"/>
          </p:nvPr>
        </p:nvSpPr>
        <p:spPr>
          <a:xfrm>
            <a:off x="838201" y="580153"/>
            <a:ext cx="10515600" cy="480131"/>
          </a:xfrm>
          <a:prstGeom prst="rect">
            <a:avLst/>
          </a:prstGeom>
        </p:spPr>
        <p:txBody>
          <a:bodyPr vert="horz" lIns="0" tIns="45720" rIns="0" bIns="45720" rtlCol="0" anchor="ctr">
            <a:spAutoFit/>
          </a:bodyPr>
          <a:lstStyle/>
          <a:p>
            <a:r>
              <a:rPr lang="en-US"/>
              <a:t>Click to edit Master title style</a:t>
            </a:r>
          </a:p>
        </p:txBody>
      </p:sp>
      <p:sp>
        <p:nvSpPr>
          <p:cNvPr id="5" name="Text Placeholder 11">
            <a:extLst>
              <a:ext uri="{FF2B5EF4-FFF2-40B4-BE49-F238E27FC236}">
                <a16:creationId xmlns:a16="http://schemas.microsoft.com/office/drawing/2014/main" id="{EBB39B8C-F7A7-8AAA-C6C4-553A08CCCBC1}"/>
              </a:ext>
            </a:extLst>
          </p:cNvPr>
          <p:cNvSpPr>
            <a:spLocks noGrp="1"/>
          </p:cNvSpPr>
          <p:nvPr>
            <p:ph type="body" sz="quarter" idx="12" hasCustomPrompt="1"/>
          </p:nvPr>
        </p:nvSpPr>
        <p:spPr>
          <a:xfrm>
            <a:off x="838200" y="1600200"/>
            <a:ext cx="5010665" cy="400110"/>
          </a:xfrm>
        </p:spPr>
        <p:txBody>
          <a:bodyPr wrap="square">
            <a:spAutoFit/>
          </a:bodyPr>
          <a:lstStyle>
            <a:lvl1pPr marL="0" indent="0">
              <a:lnSpc>
                <a:spcPct val="100000"/>
              </a:lnSpc>
              <a:buFontTx/>
              <a:buNone/>
              <a:defRPr sz="2000" b="1" i="0">
                <a:solidFill>
                  <a:srgbClr val="EC8B1F"/>
                </a:solidFill>
                <a:latin typeface="Arial" panose="020B0604020202020204" pitchFamily="34" charset="0"/>
                <a:cs typeface="Arial" panose="020B0604020202020204" pitchFamily="34" charset="0"/>
              </a:defRPr>
            </a:lvl1pPr>
          </a:lstStyle>
          <a:p>
            <a:pPr lvl="0"/>
            <a:r>
              <a:rPr lang="en-US"/>
              <a:t>Click to edit Subtitle</a:t>
            </a:r>
          </a:p>
        </p:txBody>
      </p:sp>
      <p:sp>
        <p:nvSpPr>
          <p:cNvPr id="6" name="Text Placeholder 3">
            <a:extLst>
              <a:ext uri="{FF2B5EF4-FFF2-40B4-BE49-F238E27FC236}">
                <a16:creationId xmlns:a16="http://schemas.microsoft.com/office/drawing/2014/main" id="{4BCFBF2D-60AE-27A6-504C-FC7E0FB01581}"/>
              </a:ext>
            </a:extLst>
          </p:cNvPr>
          <p:cNvSpPr>
            <a:spLocks noGrp="1"/>
          </p:cNvSpPr>
          <p:nvPr>
            <p:ph type="body" sz="quarter" idx="13"/>
          </p:nvPr>
        </p:nvSpPr>
        <p:spPr>
          <a:xfrm>
            <a:off x="838200" y="2071816"/>
            <a:ext cx="5010665" cy="4370387"/>
          </a:xfrm>
        </p:spPr>
        <p:txBody>
          <a:bodyPr>
            <a:normAutofit/>
          </a:bodyPr>
          <a:lstStyle>
            <a:lvl1pPr>
              <a:lnSpc>
                <a:spcPct val="110000"/>
              </a:lnSpc>
              <a:defRPr sz="1800">
                <a:solidFill>
                  <a:srgbClr val="48484A"/>
                </a:solidFill>
              </a:defRPr>
            </a:lvl1pPr>
            <a:lvl2pPr>
              <a:lnSpc>
                <a:spcPct val="110000"/>
              </a:lnSpc>
              <a:defRPr sz="1800">
                <a:solidFill>
                  <a:srgbClr val="48484A"/>
                </a:solidFill>
              </a:defRPr>
            </a:lvl2pPr>
            <a:lvl3pPr>
              <a:lnSpc>
                <a:spcPct val="110000"/>
              </a:lnSpc>
              <a:defRPr sz="1800">
                <a:solidFill>
                  <a:srgbClr val="48484A"/>
                </a:solidFill>
              </a:defRPr>
            </a:lvl3pPr>
            <a:lvl4pPr>
              <a:lnSpc>
                <a:spcPct val="110000"/>
              </a:lnSpc>
              <a:defRPr sz="1800">
                <a:solidFill>
                  <a:srgbClr val="48484A"/>
                </a:solidFill>
              </a:defRPr>
            </a:lvl4pPr>
            <a:lvl5pPr>
              <a:lnSpc>
                <a:spcPct val="110000"/>
              </a:lnSpc>
              <a:defRPr sz="1800">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1">
            <a:extLst>
              <a:ext uri="{FF2B5EF4-FFF2-40B4-BE49-F238E27FC236}">
                <a16:creationId xmlns:a16="http://schemas.microsoft.com/office/drawing/2014/main" id="{67BF2504-E35D-7378-6079-6946BF34B8DA}"/>
              </a:ext>
            </a:extLst>
          </p:cNvPr>
          <p:cNvSpPr>
            <a:spLocks noGrp="1"/>
          </p:cNvSpPr>
          <p:nvPr>
            <p:ph type="body" sz="quarter" idx="14" hasCustomPrompt="1"/>
          </p:nvPr>
        </p:nvSpPr>
        <p:spPr>
          <a:xfrm>
            <a:off x="6349314" y="1600200"/>
            <a:ext cx="5010665" cy="400110"/>
          </a:xfrm>
        </p:spPr>
        <p:txBody>
          <a:bodyPr wrap="square">
            <a:spAutoFit/>
          </a:bodyPr>
          <a:lstStyle>
            <a:lvl1pPr marL="0" indent="0">
              <a:lnSpc>
                <a:spcPct val="100000"/>
              </a:lnSpc>
              <a:buFontTx/>
              <a:buNone/>
              <a:defRPr sz="2000" b="1" i="0">
                <a:solidFill>
                  <a:srgbClr val="EC8B1F"/>
                </a:solidFill>
                <a:latin typeface="Arial" panose="020B0604020202020204" pitchFamily="34" charset="0"/>
                <a:cs typeface="Arial" panose="020B0604020202020204" pitchFamily="34" charset="0"/>
              </a:defRPr>
            </a:lvl1pPr>
          </a:lstStyle>
          <a:p>
            <a:pPr lvl="0"/>
            <a:r>
              <a:rPr lang="en-US"/>
              <a:t>Click to edit Subtitle</a:t>
            </a:r>
          </a:p>
        </p:txBody>
      </p:sp>
      <p:sp>
        <p:nvSpPr>
          <p:cNvPr id="9" name="Text Placeholder 3">
            <a:extLst>
              <a:ext uri="{FF2B5EF4-FFF2-40B4-BE49-F238E27FC236}">
                <a16:creationId xmlns:a16="http://schemas.microsoft.com/office/drawing/2014/main" id="{AE2B4A14-3BDA-F5BC-D838-81FCC54A9984}"/>
              </a:ext>
            </a:extLst>
          </p:cNvPr>
          <p:cNvSpPr>
            <a:spLocks noGrp="1"/>
          </p:cNvSpPr>
          <p:nvPr>
            <p:ph type="body" sz="quarter" idx="15"/>
          </p:nvPr>
        </p:nvSpPr>
        <p:spPr>
          <a:xfrm>
            <a:off x="6349314" y="2071816"/>
            <a:ext cx="5010665" cy="4370387"/>
          </a:xfrm>
        </p:spPr>
        <p:txBody>
          <a:bodyPr>
            <a:normAutofit/>
          </a:bodyPr>
          <a:lstStyle>
            <a:lvl1pPr>
              <a:lnSpc>
                <a:spcPct val="110000"/>
              </a:lnSpc>
              <a:defRPr sz="1800">
                <a:solidFill>
                  <a:srgbClr val="48484A"/>
                </a:solidFill>
              </a:defRPr>
            </a:lvl1pPr>
            <a:lvl2pPr>
              <a:lnSpc>
                <a:spcPct val="110000"/>
              </a:lnSpc>
              <a:defRPr sz="1800">
                <a:solidFill>
                  <a:srgbClr val="48484A"/>
                </a:solidFill>
              </a:defRPr>
            </a:lvl2pPr>
            <a:lvl3pPr>
              <a:lnSpc>
                <a:spcPct val="110000"/>
              </a:lnSpc>
              <a:defRPr sz="1800">
                <a:solidFill>
                  <a:srgbClr val="48484A"/>
                </a:solidFill>
              </a:defRPr>
            </a:lvl3pPr>
            <a:lvl4pPr>
              <a:lnSpc>
                <a:spcPct val="110000"/>
              </a:lnSpc>
              <a:defRPr sz="1800">
                <a:solidFill>
                  <a:srgbClr val="48484A"/>
                </a:solidFill>
              </a:defRPr>
            </a:lvl4pPr>
            <a:lvl5pPr>
              <a:lnSpc>
                <a:spcPct val="110000"/>
              </a:lnSpc>
              <a:defRPr sz="1800">
                <a:solidFill>
                  <a:srgbClr val="4848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07985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2pt Basic Text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2524B870-2723-ED1E-1185-6DE6B4621613}"/>
              </a:ext>
            </a:extLst>
          </p:cNvPr>
          <p:cNvSpPr>
            <a:spLocks noGrp="1"/>
          </p:cNvSpPr>
          <p:nvPr>
            <p:ph type="title" hasCustomPrompt="1"/>
          </p:nvPr>
        </p:nvSpPr>
        <p:spPr>
          <a:xfrm>
            <a:off x="838200" y="548958"/>
            <a:ext cx="10515600" cy="542521"/>
          </a:xfrm>
          <a:prstGeom prst="rect">
            <a:avLst/>
          </a:prstGeom>
        </p:spPr>
        <p:txBody>
          <a:bodyPr vert="horz" wrap="square" lIns="0" tIns="45720" rIns="0" bIns="45720" rtlCol="0" anchor="t">
            <a:spAutoFit/>
          </a:bodyPr>
          <a:lstStyle>
            <a:lvl1pPr>
              <a:lnSpc>
                <a:spcPct val="100000"/>
              </a:lnSpc>
              <a:defRPr>
                <a:solidFill>
                  <a:srgbClr val="48484A"/>
                </a:solidFill>
              </a:defRPr>
            </a:lvl1pPr>
          </a:lstStyle>
          <a:p>
            <a:r>
              <a:rPr lang="en-US"/>
              <a:t>Click to Add Slide Title</a:t>
            </a:r>
          </a:p>
        </p:txBody>
      </p:sp>
      <p:sp>
        <p:nvSpPr>
          <p:cNvPr id="2" name="Slide Number Placeholder 1">
            <a:extLst>
              <a:ext uri="{FF2B5EF4-FFF2-40B4-BE49-F238E27FC236}">
                <a16:creationId xmlns:a16="http://schemas.microsoft.com/office/drawing/2014/main" id="{25AD49AC-3F70-E415-0E42-F4A6FE435588}"/>
              </a:ext>
            </a:extLst>
          </p:cNvPr>
          <p:cNvSpPr>
            <a:spLocks noGrp="1"/>
          </p:cNvSpPr>
          <p:nvPr>
            <p:ph type="sldNum" sz="quarter" idx="12"/>
          </p:nvPr>
        </p:nvSpPr>
        <p:spPr/>
        <p:txBody>
          <a:bodyPr/>
          <a:lstStyle/>
          <a:p>
            <a:fld id="{F4510120-A876-4642-B753-556A5424CAF0}" type="slidenum">
              <a:rPr lang="en-US" smtClean="0"/>
              <a:pPr/>
              <a:t>‹#›</a:t>
            </a:fld>
            <a:endParaRPr lang="en-US"/>
          </a:p>
        </p:txBody>
      </p:sp>
      <p:sp>
        <p:nvSpPr>
          <p:cNvPr id="24" name="Text Placeholder 23">
            <a:extLst>
              <a:ext uri="{FF2B5EF4-FFF2-40B4-BE49-F238E27FC236}">
                <a16:creationId xmlns:a16="http://schemas.microsoft.com/office/drawing/2014/main" id="{AA8C93AB-A63E-92A4-8637-201917796B95}"/>
              </a:ext>
            </a:extLst>
          </p:cNvPr>
          <p:cNvSpPr>
            <a:spLocks noGrp="1"/>
          </p:cNvSpPr>
          <p:nvPr>
            <p:ph type="body" sz="quarter" idx="14"/>
          </p:nvPr>
        </p:nvSpPr>
        <p:spPr>
          <a:xfrm>
            <a:off x="838199" y="1600200"/>
            <a:ext cx="10529455" cy="281231"/>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Tree>
    <p:extLst>
      <p:ext uri="{BB962C8B-B14F-4D97-AF65-F5344CB8AC3E}">
        <p14:creationId xmlns:p14="http://schemas.microsoft.com/office/powerpoint/2010/main" val="3938389531"/>
      </p:ext>
    </p:extLst>
  </p:cSld>
  <p:clrMapOvr>
    <a:masterClrMapping/>
  </p:clrMapOvr>
  <p:extLst>
    <p:ext uri="{DCECCB84-F9BA-43D5-87BE-67443E8EF086}">
      <p15:sldGuideLst xmlns:p15="http://schemas.microsoft.com/office/powerpoint/2012/main">
        <p15:guide id="1" orient="horz" pos="3888">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Page">
    <p:bg>
      <p:bgPr>
        <a:solidFill>
          <a:srgbClr val="48484A"/>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E56B88-6B80-DAA7-0E19-DF822ECA59B0}"/>
              </a:ext>
            </a:extLst>
          </p:cNvPr>
          <p:cNvGrpSpPr/>
          <p:nvPr userDrawn="1"/>
        </p:nvGrpSpPr>
        <p:grpSpPr>
          <a:xfrm>
            <a:off x="3046648" y="1600200"/>
            <a:ext cx="9145352" cy="5257800"/>
            <a:chOff x="1377056" y="652144"/>
            <a:chExt cx="13180133" cy="7577456"/>
          </a:xfrm>
        </p:grpSpPr>
        <p:sp>
          <p:nvSpPr>
            <p:cNvPr id="9" name="Triangle 8">
              <a:extLst>
                <a:ext uri="{FF2B5EF4-FFF2-40B4-BE49-F238E27FC236}">
                  <a16:creationId xmlns:a16="http://schemas.microsoft.com/office/drawing/2014/main" id="{B3F66F09-50ED-A31C-D8C9-DBB9A7C82210}"/>
                </a:ext>
              </a:extLst>
            </p:cNvPr>
            <p:cNvSpPr/>
            <p:nvPr userDrawn="1"/>
          </p:nvSpPr>
          <p:spPr>
            <a:xfrm>
              <a:off x="6288365" y="3057984"/>
              <a:ext cx="8268824" cy="5171616"/>
            </a:xfrm>
            <a:prstGeom prst="triangle">
              <a:avLst/>
            </a:prstGeom>
            <a:solidFill>
              <a:srgbClr val="EC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riangle 9">
              <a:extLst>
                <a:ext uri="{FF2B5EF4-FFF2-40B4-BE49-F238E27FC236}">
                  <a16:creationId xmlns:a16="http://schemas.microsoft.com/office/drawing/2014/main" id="{F39004B4-B9D9-63A1-8F3C-CCF0D6CF64D2}"/>
                </a:ext>
              </a:extLst>
            </p:cNvPr>
            <p:cNvSpPr/>
            <p:nvPr userDrawn="1"/>
          </p:nvSpPr>
          <p:spPr>
            <a:xfrm>
              <a:off x="1377056" y="652144"/>
              <a:ext cx="10564658" cy="6607513"/>
            </a:xfrm>
            <a:prstGeom prst="triangle">
              <a:avLst/>
            </a:prstGeom>
            <a:gradFill>
              <a:gsLst>
                <a:gs pos="0">
                  <a:srgbClr val="DCDDDE"/>
                </a:gs>
                <a:gs pos="100000">
                  <a:srgbClr val="48484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19" name="Google Shape;30;p7">
            <a:extLst>
              <a:ext uri="{FF2B5EF4-FFF2-40B4-BE49-F238E27FC236}">
                <a16:creationId xmlns:a16="http://schemas.microsoft.com/office/drawing/2014/main" id="{577E4104-8623-D41E-7340-B16961659A66}"/>
              </a:ext>
            </a:extLst>
          </p:cNvPr>
          <p:cNvSpPr txBox="1">
            <a:spLocks noGrp="1"/>
          </p:cNvSpPr>
          <p:nvPr>
            <p:ph type="subTitle" idx="1" hasCustomPrompt="1"/>
          </p:nvPr>
        </p:nvSpPr>
        <p:spPr>
          <a:xfrm>
            <a:off x="838200" y="2971800"/>
            <a:ext cx="4625341" cy="282129"/>
          </a:xfrm>
          <a:prstGeom prst="rect">
            <a:avLst/>
          </a:prstGeom>
        </p:spPr>
        <p:txBody>
          <a:bodyPr spcFirstLastPara="1" wrap="square" lIns="0" tIns="0" rIns="0" bIns="0" anchor="t" anchorCtr="0">
            <a:spAutoFit/>
          </a:bodyPr>
          <a:lstStyle>
            <a:lvl1pPr marL="0" lvl="0" rtl="0">
              <a:lnSpc>
                <a:spcPts val="2200"/>
              </a:lnSpc>
              <a:spcBef>
                <a:spcPts val="0"/>
              </a:spcBef>
              <a:spcAft>
                <a:spcPts val="0"/>
              </a:spcAft>
              <a:buNone/>
              <a:defRPr sz="2000" b="0">
                <a:solidFill>
                  <a:srgbClr val="EC8B1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add Presentation Subtitle</a:t>
            </a:r>
            <a:endParaRPr/>
          </a:p>
        </p:txBody>
      </p:sp>
      <p:sp>
        <p:nvSpPr>
          <p:cNvPr id="20" name="Google Shape;31;p7">
            <a:extLst>
              <a:ext uri="{FF2B5EF4-FFF2-40B4-BE49-F238E27FC236}">
                <a16:creationId xmlns:a16="http://schemas.microsoft.com/office/drawing/2014/main" id="{12B30F7A-84E5-82C7-9714-77E85F9A356B}"/>
              </a:ext>
            </a:extLst>
          </p:cNvPr>
          <p:cNvSpPr txBox="1">
            <a:spLocks noGrp="1"/>
          </p:cNvSpPr>
          <p:nvPr>
            <p:ph type="title" hasCustomPrompt="1"/>
          </p:nvPr>
        </p:nvSpPr>
        <p:spPr>
          <a:xfrm>
            <a:off x="838200" y="1496477"/>
            <a:ext cx="5539741" cy="1231106"/>
          </a:xfrm>
          <a:prstGeom prst="rect">
            <a:avLst/>
          </a:prstGeom>
        </p:spPr>
        <p:txBody>
          <a:bodyPr spcFirstLastPara="1" wrap="square" lIns="0" tIns="0" rIns="0" bIns="0" anchor="t" anchorCtr="0">
            <a:spAutoFit/>
          </a:bodyPr>
          <a:lstStyle>
            <a:lvl1pPr lvl="0" rtl="0">
              <a:lnSpc>
                <a:spcPct val="100000"/>
              </a:lnSpc>
              <a:spcBef>
                <a:spcPts val="0"/>
              </a:spcBef>
              <a:spcAft>
                <a:spcPts val="0"/>
              </a:spcAft>
              <a:buNone/>
              <a:defRPr sz="4000" b="1">
                <a:solidFill>
                  <a:schemeClr val="bg1"/>
                </a:solidFill>
              </a:defRPr>
            </a:lvl1pPr>
            <a:lvl2pPr lvl="1" rtl="0">
              <a:spcBef>
                <a:spcPts val="0"/>
              </a:spcBef>
              <a:spcAft>
                <a:spcPts val="0"/>
              </a:spcAft>
              <a:buNone/>
              <a:defRPr sz="6000">
                <a:solidFill>
                  <a:srgbClr val="FFFFFF"/>
                </a:solidFill>
              </a:defRPr>
            </a:lvl2pPr>
            <a:lvl3pPr lvl="2" rtl="0">
              <a:spcBef>
                <a:spcPts val="0"/>
              </a:spcBef>
              <a:spcAft>
                <a:spcPts val="0"/>
              </a:spcAft>
              <a:buNone/>
              <a:defRPr sz="6000">
                <a:solidFill>
                  <a:srgbClr val="FFFFFF"/>
                </a:solidFill>
              </a:defRPr>
            </a:lvl3pPr>
            <a:lvl4pPr lvl="3" rtl="0">
              <a:spcBef>
                <a:spcPts val="0"/>
              </a:spcBef>
              <a:spcAft>
                <a:spcPts val="0"/>
              </a:spcAft>
              <a:buNone/>
              <a:defRPr sz="6000">
                <a:solidFill>
                  <a:srgbClr val="FFFFFF"/>
                </a:solidFill>
              </a:defRPr>
            </a:lvl4pPr>
            <a:lvl5pPr lvl="4" rtl="0">
              <a:spcBef>
                <a:spcPts val="0"/>
              </a:spcBef>
              <a:spcAft>
                <a:spcPts val="0"/>
              </a:spcAft>
              <a:buNone/>
              <a:defRPr sz="6000">
                <a:solidFill>
                  <a:srgbClr val="FFFFFF"/>
                </a:solidFill>
              </a:defRPr>
            </a:lvl5pPr>
            <a:lvl6pPr lvl="5" rtl="0">
              <a:spcBef>
                <a:spcPts val="0"/>
              </a:spcBef>
              <a:spcAft>
                <a:spcPts val="0"/>
              </a:spcAft>
              <a:buNone/>
              <a:defRPr sz="6000">
                <a:solidFill>
                  <a:srgbClr val="FFFFFF"/>
                </a:solidFill>
              </a:defRPr>
            </a:lvl6pPr>
            <a:lvl7pPr lvl="6" rtl="0">
              <a:spcBef>
                <a:spcPts val="0"/>
              </a:spcBef>
              <a:spcAft>
                <a:spcPts val="0"/>
              </a:spcAft>
              <a:buNone/>
              <a:defRPr sz="6000">
                <a:solidFill>
                  <a:srgbClr val="FFFFFF"/>
                </a:solidFill>
              </a:defRPr>
            </a:lvl7pPr>
            <a:lvl8pPr lvl="7" rtl="0">
              <a:spcBef>
                <a:spcPts val="0"/>
              </a:spcBef>
              <a:spcAft>
                <a:spcPts val="0"/>
              </a:spcAft>
              <a:buNone/>
              <a:defRPr sz="6000">
                <a:solidFill>
                  <a:srgbClr val="FFFFFF"/>
                </a:solidFill>
              </a:defRPr>
            </a:lvl8pPr>
            <a:lvl9pPr lvl="8" rtl="0">
              <a:spcBef>
                <a:spcPts val="0"/>
              </a:spcBef>
              <a:spcAft>
                <a:spcPts val="0"/>
              </a:spcAft>
              <a:buNone/>
              <a:defRPr sz="6000">
                <a:solidFill>
                  <a:srgbClr val="FFFFFF"/>
                </a:solidFill>
              </a:defRPr>
            </a:lvl9pPr>
          </a:lstStyle>
          <a:p>
            <a:r>
              <a:rPr lang="en-US"/>
              <a:t>Click To Add Presentation Title</a:t>
            </a:r>
            <a:endParaRPr/>
          </a:p>
        </p:txBody>
      </p:sp>
      <p:sp>
        <p:nvSpPr>
          <p:cNvPr id="32" name="Text Placeholder 31">
            <a:extLst>
              <a:ext uri="{FF2B5EF4-FFF2-40B4-BE49-F238E27FC236}">
                <a16:creationId xmlns:a16="http://schemas.microsoft.com/office/drawing/2014/main" id="{9AE6FECA-3A9C-2115-ABC5-00727934BABA}"/>
              </a:ext>
            </a:extLst>
          </p:cNvPr>
          <p:cNvSpPr>
            <a:spLocks noGrp="1"/>
          </p:cNvSpPr>
          <p:nvPr>
            <p:ph type="body" sz="quarter" idx="10" hasCustomPrompt="1"/>
          </p:nvPr>
        </p:nvSpPr>
        <p:spPr>
          <a:xfrm>
            <a:off x="838200" y="5609685"/>
            <a:ext cx="2843212" cy="265493"/>
          </a:xfrm>
          <a:prstGeom prst="rect">
            <a:avLst/>
          </a:prstGeom>
        </p:spPr>
        <p:txBody>
          <a:bodyPr/>
          <a:lstStyle>
            <a:lvl1pPr marL="0" indent="0">
              <a:buFontTx/>
              <a:buNone/>
              <a:defRPr sz="1200">
                <a:solidFill>
                  <a:srgbClr val="EC8B1F"/>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Click to edit date</a:t>
            </a:r>
          </a:p>
        </p:txBody>
      </p:sp>
      <p:sp>
        <p:nvSpPr>
          <p:cNvPr id="34" name="Text Placeholder 33">
            <a:extLst>
              <a:ext uri="{FF2B5EF4-FFF2-40B4-BE49-F238E27FC236}">
                <a16:creationId xmlns:a16="http://schemas.microsoft.com/office/drawing/2014/main" id="{E0A3B46D-C2AA-90CB-1BB3-D959C213E6F8}"/>
              </a:ext>
            </a:extLst>
          </p:cNvPr>
          <p:cNvSpPr>
            <a:spLocks noGrp="1"/>
          </p:cNvSpPr>
          <p:nvPr>
            <p:ph type="body" sz="quarter" idx="11" hasCustomPrompt="1"/>
          </p:nvPr>
        </p:nvSpPr>
        <p:spPr>
          <a:xfrm>
            <a:off x="841375" y="5870258"/>
            <a:ext cx="2879725" cy="265365"/>
          </a:xfrm>
        </p:spPr>
        <p:txBody>
          <a:bodyPr/>
          <a:lstStyle>
            <a:lvl1pPr>
              <a:defRPr>
                <a:solidFill>
                  <a:schemeClr val="bg1"/>
                </a:solidFill>
              </a:defRPr>
            </a:lvl1pPr>
          </a:lstStyle>
          <a:p>
            <a:pPr lvl="0"/>
            <a:r>
              <a:rPr lang="en-US"/>
              <a:t>Click to add Presenter(s) name</a:t>
            </a:r>
          </a:p>
        </p:txBody>
      </p:sp>
      <p:pic>
        <p:nvPicPr>
          <p:cNvPr id="4" name="Picture 3" descr="A white text on a black background&#10;&#10;Description automatically generated">
            <a:extLst>
              <a:ext uri="{FF2B5EF4-FFF2-40B4-BE49-F238E27FC236}">
                <a16:creationId xmlns:a16="http://schemas.microsoft.com/office/drawing/2014/main" id="{B3EEC968-EA51-5D27-21FB-9120A40C4EAE}"/>
              </a:ext>
            </a:extLst>
          </p:cNvPr>
          <p:cNvPicPr>
            <a:picLocks noChangeAspect="1"/>
          </p:cNvPicPr>
          <p:nvPr userDrawn="1"/>
        </p:nvPicPr>
        <p:blipFill>
          <a:blip r:embed="rId2"/>
          <a:stretch>
            <a:fillRect/>
          </a:stretch>
        </p:blipFill>
        <p:spPr>
          <a:xfrm>
            <a:off x="9754170" y="3269551"/>
            <a:ext cx="1679878" cy="471394"/>
          </a:xfrm>
          <a:prstGeom prst="rect">
            <a:avLst/>
          </a:prstGeom>
        </p:spPr>
      </p:pic>
    </p:spTree>
    <p:extLst>
      <p:ext uri="{BB962C8B-B14F-4D97-AF65-F5344CB8AC3E}">
        <p14:creationId xmlns:p14="http://schemas.microsoft.com/office/powerpoint/2010/main" val="1779406374"/>
      </p:ext>
    </p:extLst>
  </p:cSld>
  <p:clrMapOvr>
    <a:masterClrMapping/>
  </p:clrMapOvr>
  <p:extLst>
    <p:ext uri="{DCECCB84-F9BA-43D5-87BE-67443E8EF086}">
      <p15:sldGuideLst xmlns:p15="http://schemas.microsoft.com/office/powerpoint/2012/main">
        <p15:guide id="1" orient="horz" pos="2160">
          <p15:clr>
            <a:srgbClr val="F26B43"/>
          </p15:clr>
        </p15:guide>
        <p15:guide id="2" pos="3840">
          <p15:clr>
            <a:srgbClr val="F26B43"/>
          </p15:clr>
        </p15:guide>
        <p15:guide id="3" pos="528">
          <p15:clr>
            <a:srgbClr val="A4A3A4"/>
          </p15:clr>
        </p15:guide>
        <p15:guide id="4" pos="7152">
          <p15:clr>
            <a:srgbClr val="A4A3A4"/>
          </p15:clr>
        </p15:guide>
        <p15:guide id="5" orient="horz" pos="408">
          <p15:clr>
            <a:srgbClr val="A4A3A4"/>
          </p15:clr>
        </p15:guide>
        <p15:guide id="6" orient="horz" pos="696">
          <p15:clr>
            <a:srgbClr val="5ACBF0"/>
          </p15:clr>
        </p15:guide>
        <p15:guide id="7" orient="horz" pos="1008">
          <p15:clr>
            <a:srgbClr val="5ACBF0"/>
          </p15:clr>
        </p15:guide>
        <p15:guide id="8" orient="horz" pos="1296">
          <p15:clr>
            <a:srgbClr val="5ACBF0"/>
          </p15:clr>
        </p15:guide>
        <p15:guide id="9" orient="horz" pos="1584">
          <p15:clr>
            <a:srgbClr val="5ACBF0"/>
          </p15:clr>
        </p15:guide>
        <p15:guide id="10" orient="horz" pos="1872">
          <p15:clr>
            <a:srgbClr val="5ACBF0"/>
          </p15:clr>
        </p15:guide>
        <p15:guide id="11" orient="horz" pos="2448">
          <p15:clr>
            <a:srgbClr val="5ACBF0"/>
          </p15:clr>
        </p15:guide>
        <p15:guide id="12" orient="horz" pos="2736">
          <p15:clr>
            <a:srgbClr val="5ACBF0"/>
          </p15:clr>
        </p15:guide>
        <p15:guide id="13" orient="horz" pos="3024">
          <p15:clr>
            <a:srgbClr val="5ACBF0"/>
          </p15:clr>
        </p15:guide>
        <p15:guide id="14" orient="horz" pos="3312">
          <p15:clr>
            <a:srgbClr val="5ACBF0"/>
          </p15:clr>
        </p15:guide>
        <p15:guide id="15" orient="horz" pos="3600">
          <p15:clr>
            <a:srgbClr val="5ACBF0"/>
          </p15:clr>
        </p15:guide>
        <p15:guide id="16" orient="horz" pos="3888">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5.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6.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00B9E1-6A86-55B9-F075-3E75A0632F65}"/>
              </a:ext>
            </a:extLst>
          </p:cNvPr>
          <p:cNvSpPr>
            <a:spLocks noGrp="1"/>
          </p:cNvSpPr>
          <p:nvPr>
            <p:ph type="body" idx="1"/>
          </p:nvPr>
        </p:nvSpPr>
        <p:spPr>
          <a:xfrm>
            <a:off x="838200" y="1619794"/>
            <a:ext cx="10515600"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 / Italics</a:t>
            </a:r>
          </a:p>
          <a:p>
            <a:pPr lvl="4"/>
            <a:r>
              <a:rPr lang="en-US"/>
              <a:t>Fifth Level</a:t>
            </a:r>
          </a:p>
          <a:p>
            <a:pPr lvl="3"/>
            <a:endParaRPr lang="en-US"/>
          </a:p>
        </p:txBody>
      </p:sp>
      <p:sp>
        <p:nvSpPr>
          <p:cNvPr id="9" name="Slide Number Placeholder 2">
            <a:extLst>
              <a:ext uri="{FF2B5EF4-FFF2-40B4-BE49-F238E27FC236}">
                <a16:creationId xmlns:a16="http://schemas.microsoft.com/office/drawing/2014/main" id="{0A2E575F-900B-BD64-2189-7F1A9C9CE007}"/>
              </a:ext>
            </a:extLst>
          </p:cNvPr>
          <p:cNvSpPr>
            <a:spLocks noGrp="1"/>
          </p:cNvSpPr>
          <p:nvPr>
            <p:ph type="sldNum" sz="quarter" idx="4"/>
          </p:nvPr>
        </p:nvSpPr>
        <p:spPr>
          <a:xfrm>
            <a:off x="8667232" y="6350249"/>
            <a:ext cx="2743200" cy="365125"/>
          </a:xfrm>
          <a:prstGeom prst="rect">
            <a:avLst/>
          </a:prstGeom>
        </p:spPr>
        <p:txBody>
          <a:bodyPr vert="horz" lIns="91440" tIns="45720" rIns="91440" bIns="45720" rtlCol="0" anchor="ctr"/>
          <a:lstStyle>
            <a:lvl1pPr algn="r">
              <a:defRPr lang="en-US" sz="800" kern="1200" smtClean="0">
                <a:solidFill>
                  <a:srgbClr val="77787B"/>
                </a:solidFill>
                <a:latin typeface="+mn-lt"/>
                <a:ea typeface="+mn-ea"/>
                <a:cs typeface="+mn-cs"/>
              </a:defRPr>
            </a:lvl1pPr>
          </a:lstStyle>
          <a:p>
            <a:fld id="{F4510120-A876-4642-B753-556A5424CAF0}" type="slidenum">
              <a:rPr lang="en-US" smtClean="0"/>
              <a:pPr/>
              <a:t>‹#›</a:t>
            </a:fld>
            <a:endParaRPr lang="en-US"/>
          </a:p>
        </p:txBody>
      </p:sp>
      <p:sp>
        <p:nvSpPr>
          <p:cNvPr id="11" name="Title Placeholder 1">
            <a:extLst>
              <a:ext uri="{FF2B5EF4-FFF2-40B4-BE49-F238E27FC236}">
                <a16:creationId xmlns:a16="http://schemas.microsoft.com/office/drawing/2014/main" id="{90E6FB74-FA1E-D13B-0D4C-55FEC531E13B}"/>
              </a:ext>
            </a:extLst>
          </p:cNvPr>
          <p:cNvSpPr>
            <a:spLocks noGrp="1"/>
          </p:cNvSpPr>
          <p:nvPr>
            <p:ph type="title"/>
          </p:nvPr>
        </p:nvSpPr>
        <p:spPr>
          <a:xfrm>
            <a:off x="838201" y="580153"/>
            <a:ext cx="10515600" cy="480131"/>
          </a:xfrm>
          <a:prstGeom prst="rect">
            <a:avLst/>
          </a:prstGeom>
        </p:spPr>
        <p:txBody>
          <a:bodyPr vert="horz" lIns="0" tIns="45720" rIns="0" bIns="45720" rtlCol="0" anchor="ctr">
            <a:spAutoFit/>
          </a:bodyPr>
          <a:lstStyle/>
          <a:p>
            <a:r>
              <a:rPr lang="en-US"/>
              <a:t>Click to edit Master title style</a:t>
            </a:r>
          </a:p>
        </p:txBody>
      </p:sp>
      <p:pic>
        <p:nvPicPr>
          <p:cNvPr id="4" name="Picture 3" descr="A black and grey letter&#10;&#10;Description automatically generated">
            <a:extLst>
              <a:ext uri="{FF2B5EF4-FFF2-40B4-BE49-F238E27FC236}">
                <a16:creationId xmlns:a16="http://schemas.microsoft.com/office/drawing/2014/main" id="{CA19190E-19DB-95C5-51EC-1F955EA3ED71}"/>
              </a:ext>
            </a:extLst>
          </p:cNvPr>
          <p:cNvPicPr>
            <a:picLocks noChangeAspect="1"/>
          </p:cNvPicPr>
          <p:nvPr userDrawn="1"/>
        </p:nvPicPr>
        <p:blipFill>
          <a:blip r:embed="rId15"/>
          <a:stretch>
            <a:fillRect/>
          </a:stretch>
        </p:blipFill>
        <p:spPr>
          <a:xfrm>
            <a:off x="838200" y="6444237"/>
            <a:ext cx="759619" cy="195730"/>
          </a:xfrm>
          <a:prstGeom prst="rect">
            <a:avLst/>
          </a:prstGeom>
        </p:spPr>
      </p:pic>
    </p:spTree>
    <p:extLst>
      <p:ext uri="{BB962C8B-B14F-4D97-AF65-F5344CB8AC3E}">
        <p14:creationId xmlns:p14="http://schemas.microsoft.com/office/powerpoint/2010/main" val="101791380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9" r:id="rId3"/>
    <p:sldLayoutId id="2147483698" r:id="rId4"/>
    <p:sldLayoutId id="2147483717" r:id="rId5"/>
    <p:sldLayoutId id="2147483718" r:id="rId6"/>
    <p:sldLayoutId id="2147483719" r:id="rId7"/>
    <p:sldLayoutId id="2147483741" r:id="rId8"/>
    <p:sldLayoutId id="2147483742" r:id="rId9"/>
    <p:sldLayoutId id="2147483743" r:id="rId10"/>
    <p:sldLayoutId id="2147483744" r:id="rId11"/>
    <p:sldLayoutId id="2147483747" r:id="rId12"/>
    <p:sldLayoutId id="2147483748" r:id="rId13"/>
  </p:sldLayoutIdLst>
  <p:hf hdr="0" ftr="0" dt="0"/>
  <p:txStyles>
    <p:titleStyle>
      <a:lvl1pPr algn="l" defTabSz="914400" rtl="0" eaLnBrk="1" latinLnBrk="0" hangingPunct="1">
        <a:lnSpc>
          <a:spcPct val="90000"/>
        </a:lnSpc>
        <a:spcBef>
          <a:spcPct val="0"/>
        </a:spcBef>
        <a:buNone/>
        <a:defRPr sz="2800" b="1" i="0" kern="1200">
          <a:solidFill>
            <a:srgbClr val="48484A"/>
          </a:solidFill>
          <a:latin typeface="Arial" panose="020B0604020202020204" pitchFamily="34" charset="0"/>
          <a:ea typeface="+mj-ea"/>
          <a:cs typeface="Arial" panose="020B0604020202020204" pitchFamily="34" charset="0"/>
        </a:defRPr>
      </a:lvl1pPr>
    </p:titleStyle>
    <p:body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pos="336" userDrawn="1">
          <p15:clr>
            <a:srgbClr val="A4A3A4"/>
          </p15:clr>
        </p15:guide>
        <p15:guide id="4" orient="horz" pos="408" userDrawn="1">
          <p15:clr>
            <a:srgbClr val="A4A3A4"/>
          </p15:clr>
        </p15:guide>
        <p15:guide id="5" orient="horz" pos="720" userDrawn="1">
          <p15:clr>
            <a:srgbClr val="5ACBF0"/>
          </p15:clr>
        </p15:guide>
        <p15:guide id="6" orient="horz" pos="1008" userDrawn="1">
          <p15:clr>
            <a:srgbClr val="5ACBF0"/>
          </p15:clr>
        </p15:guide>
        <p15:guide id="7" orient="horz" pos="1296" userDrawn="1">
          <p15:clr>
            <a:srgbClr val="5ACBF0"/>
          </p15:clr>
        </p15:guide>
        <p15:guide id="8" orient="horz" pos="1584" userDrawn="1">
          <p15:clr>
            <a:srgbClr val="5ACBF0"/>
          </p15:clr>
        </p15:guide>
        <p15:guide id="9" orient="horz" pos="1872" userDrawn="1">
          <p15:clr>
            <a:srgbClr val="5ACBF0"/>
          </p15:clr>
        </p15:guide>
        <p15:guide id="10" orient="horz" pos="2448" userDrawn="1">
          <p15:clr>
            <a:srgbClr val="5ACBF0"/>
          </p15:clr>
        </p15:guide>
        <p15:guide id="11" orient="horz" pos="2736" userDrawn="1">
          <p15:clr>
            <a:srgbClr val="5ACBF0"/>
          </p15:clr>
        </p15:guide>
        <p15:guide id="12" orient="horz" pos="3024" userDrawn="1">
          <p15:clr>
            <a:srgbClr val="5ACBF0"/>
          </p15:clr>
        </p15:guide>
        <p15:guide id="13" orient="horz" pos="3312" userDrawn="1">
          <p15:clr>
            <a:srgbClr val="5ACBF0"/>
          </p15:clr>
        </p15:guide>
        <p15:guide id="14" orient="horz" pos="3600" userDrawn="1">
          <p15:clr>
            <a:srgbClr val="5ACBF0"/>
          </p15:clr>
        </p15:guide>
        <p15:guide id="15" orient="horz" pos="3888" userDrawn="1">
          <p15:clr>
            <a:srgbClr val="A4A3A4"/>
          </p15:clr>
        </p15:guide>
        <p15:guide id="16" pos="528" userDrawn="1">
          <p15:clr>
            <a:srgbClr val="A4A3A4"/>
          </p15:clr>
        </p15:guide>
        <p15:guide id="17" pos="7152"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00B9E1-6A86-55B9-F075-3E75A0632F65}"/>
              </a:ext>
            </a:extLst>
          </p:cNvPr>
          <p:cNvSpPr>
            <a:spLocks noGrp="1"/>
          </p:cNvSpPr>
          <p:nvPr>
            <p:ph type="body" idx="1"/>
          </p:nvPr>
        </p:nvSpPr>
        <p:spPr>
          <a:xfrm>
            <a:off x="838200" y="1619794"/>
            <a:ext cx="10515600" cy="1616020"/>
          </a:xfrm>
          <a:prstGeom prst="rect">
            <a:avLst/>
          </a:prstGeom>
        </p:spPr>
        <p:txBody>
          <a:bodyPr vert="horz"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9" name="Slide Number Placeholder 2">
            <a:extLst>
              <a:ext uri="{FF2B5EF4-FFF2-40B4-BE49-F238E27FC236}">
                <a16:creationId xmlns:a16="http://schemas.microsoft.com/office/drawing/2014/main" id="{0A2E575F-900B-BD64-2189-7F1A9C9CE007}"/>
              </a:ext>
            </a:extLst>
          </p:cNvPr>
          <p:cNvSpPr>
            <a:spLocks noGrp="1"/>
          </p:cNvSpPr>
          <p:nvPr>
            <p:ph type="sldNum" sz="quarter" idx="4"/>
          </p:nvPr>
        </p:nvSpPr>
        <p:spPr>
          <a:xfrm>
            <a:off x="8667232" y="6350249"/>
            <a:ext cx="2743200" cy="365125"/>
          </a:xfrm>
          <a:prstGeom prst="rect">
            <a:avLst/>
          </a:prstGeom>
        </p:spPr>
        <p:txBody>
          <a:bodyPr vert="horz" lIns="91440" tIns="45720" rIns="91440" bIns="45720" rtlCol="0" anchor="ctr"/>
          <a:lstStyle>
            <a:lvl1pPr algn="r">
              <a:defRPr lang="en-US" sz="800" kern="1200" smtClean="0">
                <a:solidFill>
                  <a:srgbClr val="77787B"/>
                </a:solidFill>
                <a:latin typeface="+mn-lt"/>
                <a:ea typeface="+mn-ea"/>
                <a:cs typeface="+mn-cs"/>
              </a:defRPr>
            </a:lvl1pPr>
          </a:lstStyle>
          <a:p>
            <a:fld id="{F4510120-A876-4642-B753-556A5424CAF0}" type="slidenum">
              <a:rPr lang="en-US" smtClean="0"/>
              <a:pPr/>
              <a:t>‹#›</a:t>
            </a:fld>
            <a:endParaRPr lang="en-US"/>
          </a:p>
        </p:txBody>
      </p:sp>
      <p:sp>
        <p:nvSpPr>
          <p:cNvPr id="11" name="Title Placeholder 1">
            <a:extLst>
              <a:ext uri="{FF2B5EF4-FFF2-40B4-BE49-F238E27FC236}">
                <a16:creationId xmlns:a16="http://schemas.microsoft.com/office/drawing/2014/main" id="{90E6FB74-FA1E-D13B-0D4C-55FEC531E13B}"/>
              </a:ext>
            </a:extLst>
          </p:cNvPr>
          <p:cNvSpPr>
            <a:spLocks noGrp="1"/>
          </p:cNvSpPr>
          <p:nvPr>
            <p:ph type="title"/>
          </p:nvPr>
        </p:nvSpPr>
        <p:spPr>
          <a:xfrm>
            <a:off x="838201" y="580153"/>
            <a:ext cx="10515600" cy="480131"/>
          </a:xfrm>
          <a:prstGeom prst="rect">
            <a:avLst/>
          </a:prstGeom>
        </p:spPr>
        <p:txBody>
          <a:bodyPr vert="horz" lIns="0" tIns="45720" rIns="0" bIns="45720" rtlCol="0" anchor="ctr">
            <a:spAutoFit/>
          </a:bodyPr>
          <a:lstStyle/>
          <a:p>
            <a:r>
              <a:rPr lang="en-US"/>
              <a:t>Click to edit Master title style</a:t>
            </a:r>
          </a:p>
        </p:txBody>
      </p:sp>
      <p:pic>
        <p:nvPicPr>
          <p:cNvPr id="2" name="Picture 1" descr="A black and grey letter&#10;&#10;Description automatically generated">
            <a:extLst>
              <a:ext uri="{FF2B5EF4-FFF2-40B4-BE49-F238E27FC236}">
                <a16:creationId xmlns:a16="http://schemas.microsoft.com/office/drawing/2014/main" id="{50BA6AF2-5550-0278-E0C5-58B9A4D616EF}"/>
              </a:ext>
            </a:extLst>
          </p:cNvPr>
          <p:cNvPicPr>
            <a:picLocks noChangeAspect="1"/>
          </p:cNvPicPr>
          <p:nvPr userDrawn="1"/>
        </p:nvPicPr>
        <p:blipFill>
          <a:blip r:embed="rId8"/>
          <a:stretch>
            <a:fillRect/>
          </a:stretch>
        </p:blipFill>
        <p:spPr>
          <a:xfrm>
            <a:off x="838200" y="6444237"/>
            <a:ext cx="759619" cy="195730"/>
          </a:xfrm>
          <a:prstGeom prst="rect">
            <a:avLst/>
          </a:prstGeom>
        </p:spPr>
      </p:pic>
    </p:spTree>
    <p:extLst>
      <p:ext uri="{BB962C8B-B14F-4D97-AF65-F5344CB8AC3E}">
        <p14:creationId xmlns:p14="http://schemas.microsoft.com/office/powerpoint/2010/main" val="386090251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20" r:id="rId5"/>
    <p:sldLayoutId id="2147483721" r:id="rId6"/>
  </p:sldLayoutIdLst>
  <p:hf hdr="0" ftr="0" dt="0"/>
  <p:txStyles>
    <p:titleStyle>
      <a:lvl1pPr algn="l" defTabSz="914400" rtl="0" eaLnBrk="1" latinLnBrk="0" hangingPunct="1">
        <a:lnSpc>
          <a:spcPct val="90000"/>
        </a:lnSpc>
        <a:spcBef>
          <a:spcPct val="0"/>
        </a:spcBef>
        <a:buNone/>
        <a:defRPr sz="2800" b="1" i="0" kern="1200">
          <a:solidFill>
            <a:srgbClr val="48484A"/>
          </a:solidFill>
          <a:latin typeface="Arial" panose="020B0604020202020204" pitchFamily="34" charset="0"/>
          <a:ea typeface="+mj-ea"/>
          <a:cs typeface="Arial" panose="020B0604020202020204" pitchFamily="34" charset="0"/>
        </a:defRPr>
      </a:lvl1pPr>
    </p:titleStyle>
    <p:bodyStyle>
      <a:lvl1pPr marL="182880" indent="-182880" algn="l" defTabSz="914400" rtl="0" eaLnBrk="1" fontAlgn="ctr" latinLnBrk="0" hangingPunct="1">
        <a:lnSpc>
          <a:spcPct val="110000"/>
        </a:lnSpc>
        <a:spcBef>
          <a:spcPts val="1000"/>
        </a:spcBef>
        <a:buClr>
          <a:srgbClr val="EC8B1F"/>
        </a:buClr>
        <a:buSzPct val="250000"/>
        <a:buFont typeface="Arial" panose="020B0604020202020204" pitchFamily="34" charset="0"/>
        <a:buChar char="•"/>
        <a:defRPr sz="1200" b="1"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10000"/>
        </a:lnSpc>
        <a:spcBef>
          <a:spcPts val="500"/>
        </a:spcBef>
        <a:buClr>
          <a:srgbClr val="EC8B1F"/>
        </a:buClr>
        <a:buSzPct val="125000"/>
        <a:buFont typeface="System Font Regular"/>
        <a:buChar char="–"/>
        <a:defRPr sz="1200" b="1"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latinLnBrk="0" hangingPunct="1">
        <a:lnSpc>
          <a:spcPct val="110000"/>
        </a:lnSpc>
        <a:spcBef>
          <a:spcPts val="500"/>
        </a:spcBef>
        <a:buClr>
          <a:srgbClr val="EC8B1F"/>
        </a:buClr>
        <a:buSzPct val="125000"/>
        <a:buFont typeface="Courier New" panose="02070309020205020404" pitchFamily="49" charset="0"/>
        <a:buChar char="o"/>
        <a:defRPr sz="1200" b="1"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latinLnBrk="0" hangingPunct="1">
        <a:lnSpc>
          <a:spcPct val="110000"/>
        </a:lnSpc>
        <a:spcBef>
          <a:spcPts val="500"/>
        </a:spcBef>
        <a:buClr>
          <a:srgbClr val="48484A"/>
        </a:buClr>
        <a:buSzPct val="100000"/>
        <a:buFontTx/>
        <a:buNone/>
        <a:defRPr sz="1200" b="1"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latinLnBrk="0" hangingPunct="1">
        <a:lnSpc>
          <a:spcPct val="110000"/>
        </a:lnSpc>
        <a:spcBef>
          <a:spcPts val="500"/>
        </a:spcBef>
        <a:buClr>
          <a:srgbClr val="EC8B1F"/>
        </a:buClr>
        <a:buSzPct val="125000"/>
        <a:buFont typeface="Wingdings" pitchFamily="2" charset="2"/>
        <a:buChar char="§"/>
        <a:defRPr sz="1200" b="1"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pos="336" userDrawn="1">
          <p15:clr>
            <a:srgbClr val="A4A3A4"/>
          </p15:clr>
        </p15:guide>
        <p15:guide id="4" orient="horz" pos="408" userDrawn="1">
          <p15:clr>
            <a:srgbClr val="A4A3A4"/>
          </p15:clr>
        </p15:guide>
        <p15:guide id="5" orient="horz" pos="720" userDrawn="1">
          <p15:clr>
            <a:srgbClr val="5ACBF0"/>
          </p15:clr>
        </p15:guide>
        <p15:guide id="6" orient="horz" pos="1008" userDrawn="1">
          <p15:clr>
            <a:srgbClr val="5ACBF0"/>
          </p15:clr>
        </p15:guide>
        <p15:guide id="7" orient="horz" pos="1296" userDrawn="1">
          <p15:clr>
            <a:srgbClr val="5ACBF0"/>
          </p15:clr>
        </p15:guide>
        <p15:guide id="8" orient="horz" pos="1584" userDrawn="1">
          <p15:clr>
            <a:srgbClr val="5ACBF0"/>
          </p15:clr>
        </p15:guide>
        <p15:guide id="9" orient="horz" pos="1872" userDrawn="1">
          <p15:clr>
            <a:srgbClr val="5ACBF0"/>
          </p15:clr>
        </p15:guide>
        <p15:guide id="10" orient="horz" pos="2448" userDrawn="1">
          <p15:clr>
            <a:srgbClr val="5ACBF0"/>
          </p15:clr>
        </p15:guide>
        <p15:guide id="11" orient="horz" pos="2736" userDrawn="1">
          <p15:clr>
            <a:srgbClr val="5ACBF0"/>
          </p15:clr>
        </p15:guide>
        <p15:guide id="12" orient="horz" pos="3024" userDrawn="1">
          <p15:clr>
            <a:srgbClr val="5ACBF0"/>
          </p15:clr>
        </p15:guide>
        <p15:guide id="13" orient="horz" pos="3312" userDrawn="1">
          <p15:clr>
            <a:srgbClr val="5ACBF0"/>
          </p15:clr>
        </p15:guide>
        <p15:guide id="14" orient="horz" pos="3600" userDrawn="1">
          <p15:clr>
            <a:srgbClr val="5ACBF0"/>
          </p15:clr>
        </p15:guide>
        <p15:guide id="15" orient="horz" pos="3888" userDrawn="1">
          <p15:clr>
            <a:srgbClr val="A4A3A4"/>
          </p15:clr>
        </p15:guide>
        <p15:guide id="16" pos="528" userDrawn="1">
          <p15:clr>
            <a:srgbClr val="A4A3A4"/>
          </p15:clr>
        </p15:guide>
        <p15:guide id="17" pos="7152"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FD99A527-0A70-630C-C769-031DE1DD1677}"/>
              </a:ext>
            </a:extLst>
          </p:cNvPr>
          <p:cNvSpPr>
            <a:spLocks noGrp="1"/>
          </p:cNvSpPr>
          <p:nvPr>
            <p:ph type="sldNum" sz="quarter" idx="4"/>
          </p:nvPr>
        </p:nvSpPr>
        <p:spPr>
          <a:xfrm>
            <a:off x="8667232" y="6350249"/>
            <a:ext cx="2743200" cy="365125"/>
          </a:xfrm>
          <a:prstGeom prst="rect">
            <a:avLst/>
          </a:prstGeom>
        </p:spPr>
        <p:txBody>
          <a:bodyPr vert="horz" lIns="91440" tIns="45720" rIns="91440" bIns="45720" rtlCol="0" anchor="ctr"/>
          <a:lstStyle>
            <a:lvl1pPr algn="r">
              <a:defRPr lang="en-US" sz="800" kern="1200" smtClean="0">
                <a:solidFill>
                  <a:srgbClr val="77787B"/>
                </a:solidFill>
                <a:latin typeface="+mn-lt"/>
                <a:ea typeface="+mn-ea"/>
                <a:cs typeface="+mn-cs"/>
              </a:defRPr>
            </a:lvl1pPr>
          </a:lstStyle>
          <a:p>
            <a:fld id="{F4510120-A876-4642-B753-556A5424CAF0}" type="slidenum">
              <a:rPr lang="en-US" smtClean="0"/>
              <a:pPr/>
              <a:t>‹#›</a:t>
            </a:fld>
            <a:endParaRPr lang="en-US"/>
          </a:p>
        </p:txBody>
      </p:sp>
      <p:sp>
        <p:nvSpPr>
          <p:cNvPr id="15" name="Text Placeholder 14">
            <a:extLst>
              <a:ext uri="{FF2B5EF4-FFF2-40B4-BE49-F238E27FC236}">
                <a16:creationId xmlns:a16="http://schemas.microsoft.com/office/drawing/2014/main" id="{A966B57F-B3E2-C616-61D4-68061F98217D}"/>
              </a:ext>
            </a:extLst>
          </p:cNvPr>
          <p:cNvSpPr>
            <a:spLocks noGrp="1"/>
          </p:cNvSpPr>
          <p:nvPr>
            <p:ph type="body" idx="1"/>
          </p:nvPr>
        </p:nvSpPr>
        <p:spPr>
          <a:xfrm>
            <a:off x="838200" y="1825625"/>
            <a:ext cx="10515600" cy="4351338"/>
          </a:xfrm>
          <a:prstGeom prst="rect">
            <a:avLst/>
          </a:prstGeom>
        </p:spPr>
        <p:txBody>
          <a:bodyPr vert="horz" lIns="0" tIns="45720" rIns="0" bIns="45720" rtlCol="0">
            <a:normAutofit/>
          </a:bodyPr>
          <a:lstStyle/>
          <a:p>
            <a:pPr lvl="0"/>
            <a:r>
              <a:rPr lang="en-US"/>
              <a:t>Click to edit Master text styles</a:t>
            </a:r>
          </a:p>
        </p:txBody>
      </p:sp>
    </p:spTree>
    <p:extLst>
      <p:ext uri="{BB962C8B-B14F-4D97-AF65-F5344CB8AC3E}">
        <p14:creationId xmlns:p14="http://schemas.microsoft.com/office/powerpoint/2010/main" val="254594051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2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lnSpc>
          <a:spcPct val="110000"/>
        </a:lnSpc>
        <a:spcBef>
          <a:spcPts val="1000"/>
        </a:spcBef>
        <a:buFontTx/>
        <a:buNone/>
        <a:defRPr sz="1200" kern="1200">
          <a:solidFill>
            <a:schemeClr val="tx1"/>
          </a:solidFill>
          <a:latin typeface="+mn-lt"/>
          <a:ea typeface="+mn-ea"/>
          <a:cs typeface="+mn-cs"/>
        </a:defRPr>
      </a:lvl1pPr>
      <a:lvl2pPr marL="4572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2pPr>
      <a:lvl3pPr marL="9144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3pPr>
      <a:lvl4pPr marL="13716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4pPr>
      <a:lvl5pPr marL="18288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FD99A527-0A70-630C-C769-031DE1DD1677}"/>
              </a:ext>
            </a:extLst>
          </p:cNvPr>
          <p:cNvSpPr>
            <a:spLocks noGrp="1"/>
          </p:cNvSpPr>
          <p:nvPr>
            <p:ph type="sldNum" sz="quarter" idx="4"/>
          </p:nvPr>
        </p:nvSpPr>
        <p:spPr>
          <a:xfrm>
            <a:off x="8667232" y="6350249"/>
            <a:ext cx="2743200" cy="365125"/>
          </a:xfrm>
          <a:prstGeom prst="rect">
            <a:avLst/>
          </a:prstGeom>
        </p:spPr>
        <p:txBody>
          <a:bodyPr vert="horz" lIns="91440" tIns="45720" rIns="91440" bIns="45720" rtlCol="0" anchor="ctr"/>
          <a:lstStyle>
            <a:lvl1pPr algn="r">
              <a:defRPr lang="en-US" sz="800" kern="1200" smtClean="0">
                <a:solidFill>
                  <a:srgbClr val="77787B"/>
                </a:solidFill>
                <a:latin typeface="+mn-lt"/>
                <a:ea typeface="+mn-ea"/>
                <a:cs typeface="+mn-cs"/>
              </a:defRPr>
            </a:lvl1pPr>
          </a:lstStyle>
          <a:p>
            <a:fld id="{F4510120-A876-4642-B753-556A5424CAF0}" type="slidenum">
              <a:rPr lang="en-US" smtClean="0"/>
              <a:pPr/>
              <a:t>‹#›</a:t>
            </a:fld>
            <a:endParaRPr lang="en-US"/>
          </a:p>
        </p:txBody>
      </p:sp>
      <p:sp>
        <p:nvSpPr>
          <p:cNvPr id="15" name="Text Placeholder 14">
            <a:extLst>
              <a:ext uri="{FF2B5EF4-FFF2-40B4-BE49-F238E27FC236}">
                <a16:creationId xmlns:a16="http://schemas.microsoft.com/office/drawing/2014/main" id="{A966B57F-B3E2-C616-61D4-68061F98217D}"/>
              </a:ext>
            </a:extLst>
          </p:cNvPr>
          <p:cNvSpPr>
            <a:spLocks noGrp="1"/>
          </p:cNvSpPr>
          <p:nvPr>
            <p:ph type="body" idx="1"/>
          </p:nvPr>
        </p:nvSpPr>
        <p:spPr>
          <a:xfrm>
            <a:off x="838200" y="1825625"/>
            <a:ext cx="10515600" cy="4351338"/>
          </a:xfrm>
          <a:prstGeom prst="rect">
            <a:avLst/>
          </a:prstGeom>
        </p:spPr>
        <p:txBody>
          <a:bodyPr vert="horz" lIns="0" tIns="45720" rIns="0" bIns="45720" rtlCol="0">
            <a:normAutofit/>
          </a:bodyPr>
          <a:lstStyle/>
          <a:p>
            <a:pPr lvl="0"/>
            <a:r>
              <a:rPr lang="en-US"/>
              <a:t>Click to edit Master text styles</a:t>
            </a:r>
          </a:p>
        </p:txBody>
      </p:sp>
    </p:spTree>
    <p:extLst>
      <p:ext uri="{BB962C8B-B14F-4D97-AF65-F5344CB8AC3E}">
        <p14:creationId xmlns:p14="http://schemas.microsoft.com/office/powerpoint/2010/main" val="129369449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4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lnSpc>
          <a:spcPts val="1400"/>
        </a:lnSpc>
        <a:spcBef>
          <a:spcPts val="1000"/>
        </a:spcBef>
        <a:buFontTx/>
        <a:buNone/>
        <a:defRPr sz="1200" kern="1200">
          <a:solidFill>
            <a:schemeClr val="tx1"/>
          </a:solidFill>
          <a:latin typeface="+mn-lt"/>
          <a:ea typeface="+mn-ea"/>
          <a:cs typeface="+mn-cs"/>
        </a:defRPr>
      </a:lvl1pPr>
      <a:lvl2pPr marL="4572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2pPr>
      <a:lvl3pPr marL="9144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3pPr>
      <a:lvl4pPr marL="13716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4pPr>
      <a:lvl5pPr marL="18288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FD99A527-0A70-630C-C769-031DE1DD1677}"/>
              </a:ext>
            </a:extLst>
          </p:cNvPr>
          <p:cNvSpPr>
            <a:spLocks noGrp="1"/>
          </p:cNvSpPr>
          <p:nvPr>
            <p:ph type="sldNum" sz="quarter" idx="4"/>
          </p:nvPr>
        </p:nvSpPr>
        <p:spPr>
          <a:xfrm>
            <a:off x="8667232" y="6350249"/>
            <a:ext cx="2743200" cy="365125"/>
          </a:xfrm>
          <a:prstGeom prst="rect">
            <a:avLst/>
          </a:prstGeom>
        </p:spPr>
        <p:txBody>
          <a:bodyPr vert="horz" lIns="91440" tIns="45720" rIns="91440" bIns="45720" rtlCol="0" anchor="ctr"/>
          <a:lstStyle>
            <a:lvl1pPr algn="r">
              <a:defRPr lang="en-US" sz="800" kern="1200" smtClean="0">
                <a:solidFill>
                  <a:srgbClr val="77787B"/>
                </a:solidFill>
                <a:latin typeface="+mn-lt"/>
                <a:ea typeface="+mn-ea"/>
                <a:cs typeface="+mn-cs"/>
              </a:defRPr>
            </a:lvl1pPr>
          </a:lstStyle>
          <a:p>
            <a:fld id="{F4510120-A876-4642-B753-556A5424CAF0}" type="slidenum">
              <a:rPr lang="en-US" smtClean="0"/>
              <a:pPr/>
              <a:t>‹#›</a:t>
            </a:fld>
            <a:endParaRPr lang="en-US"/>
          </a:p>
        </p:txBody>
      </p:sp>
      <p:sp>
        <p:nvSpPr>
          <p:cNvPr id="15" name="Text Placeholder 14">
            <a:extLst>
              <a:ext uri="{FF2B5EF4-FFF2-40B4-BE49-F238E27FC236}">
                <a16:creationId xmlns:a16="http://schemas.microsoft.com/office/drawing/2014/main" id="{A966B57F-B3E2-C616-61D4-68061F98217D}"/>
              </a:ext>
            </a:extLst>
          </p:cNvPr>
          <p:cNvSpPr>
            <a:spLocks noGrp="1"/>
          </p:cNvSpPr>
          <p:nvPr>
            <p:ph type="body" idx="1"/>
          </p:nvPr>
        </p:nvSpPr>
        <p:spPr>
          <a:xfrm>
            <a:off x="838200" y="1825625"/>
            <a:ext cx="10515600" cy="4351338"/>
          </a:xfrm>
          <a:prstGeom prst="rect">
            <a:avLst/>
          </a:prstGeom>
        </p:spPr>
        <p:txBody>
          <a:bodyPr vert="horz" lIns="0" tIns="45720" rIns="0" bIns="45720" rtlCol="0">
            <a:normAutofit/>
          </a:bodyPr>
          <a:lstStyle/>
          <a:p>
            <a:pPr lvl="0"/>
            <a:r>
              <a:rPr lang="en-US"/>
              <a:t>Click to edit Master text styles</a:t>
            </a:r>
          </a:p>
        </p:txBody>
      </p:sp>
    </p:spTree>
    <p:extLst>
      <p:ext uri="{BB962C8B-B14F-4D97-AF65-F5344CB8AC3E}">
        <p14:creationId xmlns:p14="http://schemas.microsoft.com/office/powerpoint/2010/main" val="353005242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lnSpc>
          <a:spcPts val="1400"/>
        </a:lnSpc>
        <a:spcBef>
          <a:spcPts val="1000"/>
        </a:spcBef>
        <a:buFontTx/>
        <a:buNone/>
        <a:defRPr sz="1200" kern="1200">
          <a:solidFill>
            <a:schemeClr val="tx1"/>
          </a:solidFill>
          <a:latin typeface="+mn-lt"/>
          <a:ea typeface="+mn-ea"/>
          <a:cs typeface="+mn-cs"/>
        </a:defRPr>
      </a:lvl1pPr>
      <a:lvl2pPr marL="4572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2pPr>
      <a:lvl3pPr marL="9144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3pPr>
      <a:lvl4pPr marL="13716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4pPr>
      <a:lvl5pPr marL="18288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FD99A527-0A70-630C-C769-031DE1DD1677}"/>
              </a:ext>
            </a:extLst>
          </p:cNvPr>
          <p:cNvSpPr>
            <a:spLocks noGrp="1"/>
          </p:cNvSpPr>
          <p:nvPr>
            <p:ph type="sldNum" sz="quarter" idx="4"/>
          </p:nvPr>
        </p:nvSpPr>
        <p:spPr>
          <a:xfrm>
            <a:off x="8667232" y="6350249"/>
            <a:ext cx="2743200" cy="365125"/>
          </a:xfrm>
          <a:prstGeom prst="rect">
            <a:avLst/>
          </a:prstGeom>
        </p:spPr>
        <p:txBody>
          <a:bodyPr vert="horz" lIns="91440" tIns="45720" rIns="91440" bIns="45720" rtlCol="0" anchor="ctr"/>
          <a:lstStyle>
            <a:lvl1pPr algn="r">
              <a:defRPr lang="en-US" sz="800" kern="1200" smtClean="0">
                <a:solidFill>
                  <a:srgbClr val="77787B"/>
                </a:solidFill>
                <a:latin typeface="+mn-lt"/>
                <a:ea typeface="+mn-ea"/>
                <a:cs typeface="+mn-cs"/>
              </a:defRPr>
            </a:lvl1pPr>
          </a:lstStyle>
          <a:p>
            <a:fld id="{F4510120-A876-4642-B753-556A5424CAF0}" type="slidenum">
              <a:rPr lang="en-US" smtClean="0"/>
              <a:pPr/>
              <a:t>‹#›</a:t>
            </a:fld>
            <a:endParaRPr lang="en-US"/>
          </a:p>
        </p:txBody>
      </p:sp>
      <p:sp>
        <p:nvSpPr>
          <p:cNvPr id="15" name="Text Placeholder 14">
            <a:extLst>
              <a:ext uri="{FF2B5EF4-FFF2-40B4-BE49-F238E27FC236}">
                <a16:creationId xmlns:a16="http://schemas.microsoft.com/office/drawing/2014/main" id="{A966B57F-B3E2-C616-61D4-68061F98217D}"/>
              </a:ext>
            </a:extLst>
          </p:cNvPr>
          <p:cNvSpPr>
            <a:spLocks noGrp="1"/>
          </p:cNvSpPr>
          <p:nvPr>
            <p:ph type="body" idx="1"/>
          </p:nvPr>
        </p:nvSpPr>
        <p:spPr>
          <a:xfrm>
            <a:off x="838200" y="1825625"/>
            <a:ext cx="10515600" cy="4351338"/>
          </a:xfrm>
          <a:prstGeom prst="rect">
            <a:avLst/>
          </a:prstGeom>
        </p:spPr>
        <p:txBody>
          <a:bodyPr vert="horz" lIns="0" tIns="45720" rIns="0" bIns="45720" rtlCol="0">
            <a:normAutofit/>
          </a:bodyPr>
          <a:lstStyle/>
          <a:p>
            <a:pPr lvl="0"/>
            <a:r>
              <a:rPr lang="en-US"/>
              <a:t>Click to edit Master text styles</a:t>
            </a:r>
          </a:p>
        </p:txBody>
      </p:sp>
    </p:spTree>
    <p:extLst>
      <p:ext uri="{BB962C8B-B14F-4D97-AF65-F5344CB8AC3E}">
        <p14:creationId xmlns:p14="http://schemas.microsoft.com/office/powerpoint/2010/main" val="304448903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lnSpc>
          <a:spcPts val="1400"/>
        </a:lnSpc>
        <a:spcBef>
          <a:spcPts val="1000"/>
        </a:spcBef>
        <a:buFontTx/>
        <a:buNone/>
        <a:defRPr sz="1200" kern="1200">
          <a:solidFill>
            <a:schemeClr val="tx1"/>
          </a:solidFill>
          <a:latin typeface="+mn-lt"/>
          <a:ea typeface="+mn-ea"/>
          <a:cs typeface="+mn-cs"/>
        </a:defRPr>
      </a:lvl1pPr>
      <a:lvl2pPr marL="4572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2pPr>
      <a:lvl3pPr marL="9144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3pPr>
      <a:lvl4pPr marL="13716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4pPr>
      <a:lvl5pPr marL="18288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hyperlink" Target="mailto:tara.j.weidner@odot.oregon.gov" TargetMode="External"/><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hyperlink" Target="https://visioneval.github.io/docs/" TargetMode="Externa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2" Type="http://schemas.openxmlformats.org/officeDocument/2006/relationships/hyperlink" Target="https://github.com/RSGInc/SJV-VE-Extras.git"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png"/></Relationships>
</file>

<file path=ppt/slides/_rels/slide12.xml.rels><?xml version="1.0" encoding="UTF-8" standalone="yes"?>
<Relationships xmlns="http://schemas.openxmlformats.org/package/2006/relationships"><Relationship Id="rId3" Type="http://schemas.openxmlformats.org/officeDocument/2006/relationships/hyperlink" Target="https://visioneval.org/doc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hyperlink" Target="https://github.com/VisionEval/VisionEval-Doc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RSGInc/VisionEval-Dev" TargetMode="External"/><Relationship Id="rId2" Type="http://schemas.openxmlformats.org/officeDocument/2006/relationships/hyperlink" Target="https://github.com/VisionEval/VisionEval-Dev"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github.com/RSGInc/SJV-VE-Extra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visioneval.org/docs/model-inputs.html"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26" Type="http://schemas.openxmlformats.org/officeDocument/2006/relationships/image" Target="../media/image45.sv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44.png"/><Relationship Id="rId2" Type="http://schemas.openxmlformats.org/officeDocument/2006/relationships/notesSlide" Target="../notesSlides/notesSlide11.xml"/><Relationship Id="rId16" Type="http://schemas.openxmlformats.org/officeDocument/2006/relationships/image" Target="../media/image35.svg"/><Relationship Id="rId20" Type="http://schemas.openxmlformats.org/officeDocument/2006/relationships/image" Target="../media/image39.svg"/><Relationship Id="rId29" Type="http://schemas.openxmlformats.org/officeDocument/2006/relationships/image" Target="../media/image48.png"/><Relationship Id="rId1" Type="http://schemas.openxmlformats.org/officeDocument/2006/relationships/slideLayout" Target="../slideLayouts/slideLayout11.xml"/><Relationship Id="rId6" Type="http://schemas.openxmlformats.org/officeDocument/2006/relationships/image" Target="../media/image25.svg"/><Relationship Id="rId11" Type="http://schemas.openxmlformats.org/officeDocument/2006/relationships/image" Target="../media/image30.png"/><Relationship Id="rId24" Type="http://schemas.openxmlformats.org/officeDocument/2006/relationships/image" Target="../media/image43.sv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svg"/><Relationship Id="rId10" Type="http://schemas.openxmlformats.org/officeDocument/2006/relationships/image" Target="../media/image29.svg"/><Relationship Id="rId19" Type="http://schemas.openxmlformats.org/officeDocument/2006/relationships/image" Target="../media/image38.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svg"/><Relationship Id="rId27" Type="http://schemas.openxmlformats.org/officeDocument/2006/relationships/image" Target="../media/image46.png"/><Relationship Id="rId30" Type="http://schemas.openxmlformats.org/officeDocument/2006/relationships/image" Target="../media/image49.sv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visioneval.github.io/docs/ve-estimation.html#ve-estimation"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hyperlink" Target="https://activitysim.github.io/populationsim/" TargetMode="Externa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55.jpeg"/><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s://www.epa.gov/system/files/documents/2023-10/epa_sld_3.0_technicaldocumentationuserguide_may2021_0.pdf" TargetMode="External"/><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hyperlink" Target="https://geodata.epa.gov/arcgis/rest/services/OA/SmartLocationDatabase/MapServer" TargetMode="External"/><Relationship Id="rId5" Type="http://schemas.openxmlformats.org/officeDocument/2006/relationships/hyperlink" Target="https://edg.epa.gov/EPADataCommons/public/OA/SLD/SmartLocationDatabaseV3.zip" TargetMode="External"/><Relationship Id="rId4" Type="http://schemas.openxmlformats.org/officeDocument/2006/relationships/hyperlink" Target="https://epa.maps.arcgis.com/home/webmap/viewer.html?webmap=137d4e512249480c980e00807562da10"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s://visioneval.org/docs/ve-buildprocess.html#ve-buildprocess"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hyperlink" Target="https://visioneval.org/docs/conceptprimer.html#sov-diversion" TargetMode="External"/><Relationship Id="rId5" Type="http://schemas.openxmlformats.org/officeDocument/2006/relationships/hyperlink" Target="https://github.com/VisionEval/VisionEval-Dev/tree/development-next/sources/modules/VESimLandUse" TargetMode="External"/><Relationship Id="rId4" Type="http://schemas.openxmlformats.org/officeDocument/2006/relationships/hyperlink" Target="https://github.com/VisionEval/VisionEval-Dev/tree/development-next/sources/modules/VELandUs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hyperlink" Target="https://www.dropbox.com/s/y594fz44achoqkq/jtlu_rspm.pdf?dl=0" TargetMode="External"/><Relationship Id="rId7"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75.png"/><Relationship Id="rId5" Type="http://schemas.openxmlformats.org/officeDocument/2006/relationships/hyperlink" Target="https://rsginc.github.io/ODOT_VEState/Model_Estimation_Summary.html" TargetMode="External"/><Relationship Id="rId4" Type="http://schemas.openxmlformats.org/officeDocument/2006/relationships/hyperlink" Target="https://www.oregon.gov/ODOT/Programs/ResearchDocuments/SPR788RSPMTool.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dropbox.com/s/y594fz44achoqkq/jtlu_rspm.pdf?dl=0"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hyperlink" Target="https://rsginc.github.io/ODOT_VEState/Model_Estimation_Summary_alt.html" TargetMode="External"/><Relationship Id="rId5" Type="http://schemas.openxmlformats.org/officeDocument/2006/relationships/image" Target="../media/image77.png"/><Relationship Id="rId4" Type="http://schemas.openxmlformats.org/officeDocument/2006/relationships/hyperlink" Target="https://www.oregon.gov/ODOT/Programs/ResearchDocuments/SPR788RSPMTool.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89.png"/><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posit.co/download/rstudio-desktop/"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microsoft.com/office/2018/10/relationships/comments" Target="../comments/modernComment_6EE_60F807CC.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8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9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CCA7419-156D-E9B3-938B-29AAC6FB043C}"/>
              </a:ext>
            </a:extLst>
          </p:cNvPr>
          <p:cNvSpPr>
            <a:spLocks noGrp="1"/>
          </p:cNvSpPr>
          <p:nvPr>
            <p:ph type="subTitle" idx="1"/>
          </p:nvPr>
        </p:nvSpPr>
        <p:spPr>
          <a:xfrm>
            <a:off x="838200" y="2971800"/>
            <a:ext cx="4625341" cy="282129"/>
          </a:xfrm>
        </p:spPr>
        <p:txBody>
          <a:bodyPr/>
          <a:lstStyle/>
          <a:p>
            <a:r>
              <a:rPr lang="en-US"/>
              <a:t>December 19, 2025</a:t>
            </a:r>
          </a:p>
        </p:txBody>
      </p:sp>
      <p:sp>
        <p:nvSpPr>
          <p:cNvPr id="3" name="Title 2">
            <a:extLst>
              <a:ext uri="{FF2B5EF4-FFF2-40B4-BE49-F238E27FC236}">
                <a16:creationId xmlns:a16="http://schemas.microsoft.com/office/drawing/2014/main" id="{A75A50CE-B682-6B11-0BFA-DC395FB9DB78}"/>
              </a:ext>
            </a:extLst>
          </p:cNvPr>
          <p:cNvSpPr>
            <a:spLocks noGrp="1"/>
          </p:cNvSpPr>
          <p:nvPr>
            <p:ph type="title"/>
          </p:nvPr>
        </p:nvSpPr>
        <p:spPr>
          <a:xfrm>
            <a:off x="838200" y="1496477"/>
            <a:ext cx="5539741" cy="1231106"/>
          </a:xfrm>
        </p:spPr>
        <p:txBody>
          <a:bodyPr/>
          <a:lstStyle/>
          <a:p>
            <a:r>
              <a:rPr lang="en-US"/>
              <a:t>San Joaquin Valley VisionEval Training</a:t>
            </a:r>
          </a:p>
        </p:txBody>
      </p:sp>
      <p:sp>
        <p:nvSpPr>
          <p:cNvPr id="4" name="Text Placeholder 3">
            <a:extLst>
              <a:ext uri="{FF2B5EF4-FFF2-40B4-BE49-F238E27FC236}">
                <a16:creationId xmlns:a16="http://schemas.microsoft.com/office/drawing/2014/main" id="{DBEAB6EF-FA04-5051-7E4C-A3D64B3EF221}"/>
              </a:ext>
            </a:extLst>
          </p:cNvPr>
          <p:cNvSpPr>
            <a:spLocks noGrp="1"/>
          </p:cNvSpPr>
          <p:nvPr>
            <p:ph type="body" sz="quarter" idx="10"/>
          </p:nvPr>
        </p:nvSpPr>
        <p:spPr/>
        <p:txBody>
          <a:bodyPr>
            <a:normAutofit fontScale="92500"/>
          </a:bodyPr>
          <a:lstStyle/>
          <a:p>
            <a:endParaRPr lang="en-US"/>
          </a:p>
        </p:txBody>
      </p:sp>
      <p:sp>
        <p:nvSpPr>
          <p:cNvPr id="5" name="Text Placeholder 4">
            <a:extLst>
              <a:ext uri="{FF2B5EF4-FFF2-40B4-BE49-F238E27FC236}">
                <a16:creationId xmlns:a16="http://schemas.microsoft.com/office/drawing/2014/main" id="{1C00A851-6187-FBF5-A767-B5AEF1C4085B}"/>
              </a:ext>
            </a:extLst>
          </p:cNvPr>
          <p:cNvSpPr>
            <a:spLocks noGrp="1"/>
          </p:cNvSpPr>
          <p:nvPr>
            <p:ph type="body" sz="quarter" idx="11"/>
          </p:nvPr>
        </p:nvSpPr>
        <p:spPr/>
        <p:txBody>
          <a:bodyPr>
            <a:normAutofit fontScale="92500"/>
          </a:bodyPr>
          <a:lstStyle/>
          <a:p>
            <a:endParaRPr lang="en-US"/>
          </a:p>
        </p:txBody>
      </p:sp>
      <p:sp>
        <p:nvSpPr>
          <p:cNvPr id="6" name="Slide Number Placeholder 1">
            <a:extLst>
              <a:ext uri="{FF2B5EF4-FFF2-40B4-BE49-F238E27FC236}">
                <a16:creationId xmlns:a16="http://schemas.microsoft.com/office/drawing/2014/main" id="{C2F264CF-A47B-5418-A315-DA0CF61A8BE5}"/>
              </a:ext>
            </a:extLst>
          </p:cNvPr>
          <p:cNvSpPr txBox="1">
            <a:spLocks/>
          </p:cNvSpPr>
          <p:nvPr/>
        </p:nvSpPr>
        <p:spPr>
          <a:xfrm>
            <a:off x="8667232" y="6350249"/>
            <a:ext cx="2743200" cy="365125"/>
          </a:xfrm>
          <a:prstGeom prst="rect">
            <a:avLst/>
          </a:prstGeom>
        </p:spPr>
        <p:txBody>
          <a:bodyPr vert="horz" lIns="0" tIns="45720" rIns="0" bIns="45720" rtlCol="0">
            <a:normAutofit/>
          </a:bodyPr>
          <a:lstStyle>
            <a:lvl1pPr marL="0" indent="0" algn="l" defTabSz="457200" rtl="0" eaLnBrk="1" latinLnBrk="0" hangingPunct="1">
              <a:lnSpc>
                <a:spcPct val="110000"/>
              </a:lnSpc>
              <a:spcBef>
                <a:spcPts val="1000"/>
              </a:spcBef>
              <a:buFontTx/>
              <a:buNone/>
              <a:defRPr sz="1200" kern="1200">
                <a:solidFill>
                  <a:srgbClr val="EC8B1F"/>
                </a:solidFill>
                <a:latin typeface="+mn-lt"/>
                <a:ea typeface="+mn-ea"/>
                <a:cs typeface="+mn-cs"/>
              </a:defRPr>
            </a:lvl1pPr>
            <a:lvl2pPr marL="4572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2pPr>
            <a:lvl3pPr marL="9144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3pPr>
            <a:lvl4pPr marL="13716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4pPr>
            <a:lvl5pPr marL="18288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4510120-A876-4642-B753-556A5424CAF0}" type="slidenum">
              <a:rPr lang="en-US" smtClean="0"/>
              <a:pPr/>
              <a:t>1</a:t>
            </a:fld>
            <a:endParaRPr lang="en-US"/>
          </a:p>
        </p:txBody>
      </p:sp>
    </p:spTree>
    <p:extLst>
      <p:ext uri="{BB962C8B-B14F-4D97-AF65-F5344CB8AC3E}">
        <p14:creationId xmlns:p14="http://schemas.microsoft.com/office/powerpoint/2010/main" val="2106859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FFE9C-6E2C-5F41-4984-23CE808743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16C783-3850-BEC5-E8B8-C44E818C9960}"/>
              </a:ext>
            </a:extLst>
          </p:cNvPr>
          <p:cNvSpPr>
            <a:spLocks noGrp="1"/>
          </p:cNvSpPr>
          <p:nvPr>
            <p:ph type="title"/>
          </p:nvPr>
        </p:nvSpPr>
        <p:spPr/>
        <p:txBody>
          <a:bodyPr/>
          <a:lstStyle/>
          <a:p>
            <a:r>
              <a:rPr lang="en-US"/>
              <a:t>Open Source Tools Need Support</a:t>
            </a:r>
          </a:p>
        </p:txBody>
      </p:sp>
      <p:pic>
        <p:nvPicPr>
          <p:cNvPr id="6" name="Picture 2" descr="VisionEval_Logo">
            <a:extLst>
              <a:ext uri="{FF2B5EF4-FFF2-40B4-BE49-F238E27FC236}">
                <a16:creationId xmlns:a16="http://schemas.microsoft.com/office/drawing/2014/main" id="{26C752BA-E3F2-48F4-242C-2A70D0874C9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554" t="6527" r="15989" b="12722"/>
          <a:stretch/>
        </p:blipFill>
        <p:spPr bwMode="auto">
          <a:xfrm>
            <a:off x="9933213" y="2798684"/>
            <a:ext cx="1326988" cy="12606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B4020C31-802D-9093-B544-06D9C57DE8FF}"/>
              </a:ext>
            </a:extLst>
          </p:cNvPr>
          <p:cNvSpPr txBox="1"/>
          <p:nvPr/>
        </p:nvSpPr>
        <p:spPr>
          <a:xfrm>
            <a:off x="1497874" y="1706880"/>
            <a:ext cx="8079264" cy="3693319"/>
          </a:xfrm>
          <a:prstGeom prst="rect">
            <a:avLst/>
          </a:prstGeom>
          <a:noFill/>
        </p:spPr>
        <p:txBody>
          <a:bodyPr wrap="square" rtlCol="0">
            <a:spAutoFit/>
          </a:bodyPr>
          <a:lstStyle/>
          <a:p>
            <a:r>
              <a:rPr lang="en-US"/>
              <a:t>Members of the now disbanded Pooled Fund managed by FHWA are reorganized and will be pursuing a VisionEval pooled fund managed by Virgina DOT. </a:t>
            </a:r>
          </a:p>
          <a:p>
            <a:endParaRPr lang="en-US"/>
          </a:p>
          <a:p>
            <a:r>
              <a:rPr lang="en-US"/>
              <a:t>The tasks are primarily around the maintenance of the tool, updates to packages and sub-modules, external data, code development, extensions and enhancements, and supporting agencies apply the tool. </a:t>
            </a:r>
          </a:p>
          <a:p>
            <a:endParaRPr lang="en-US"/>
          </a:p>
          <a:p>
            <a:r>
              <a:rPr lang="en-US"/>
              <a:t>Contact Tara Weidner at Oregon DOT at</a:t>
            </a:r>
          </a:p>
          <a:p>
            <a:r>
              <a:rPr lang="en-US">
                <a:hlinkClick r:id="rId3"/>
              </a:rPr>
              <a:t>tara.j.weidner@odot.oregon.gov</a:t>
            </a:r>
            <a:endParaRPr lang="en-US"/>
          </a:p>
          <a:p>
            <a:endParaRPr lang="en-US"/>
          </a:p>
          <a:p>
            <a:r>
              <a:rPr lang="en-US"/>
              <a:t>If you would like to learn more about how to be involved in the Pooled Fund effort. </a:t>
            </a:r>
          </a:p>
        </p:txBody>
      </p:sp>
      <p:sp>
        <p:nvSpPr>
          <p:cNvPr id="3" name="Rectangle: Rounded Corners 2">
            <a:extLst>
              <a:ext uri="{FF2B5EF4-FFF2-40B4-BE49-F238E27FC236}">
                <a16:creationId xmlns:a16="http://schemas.microsoft.com/office/drawing/2014/main" id="{D1E0642B-8A90-0FD8-829A-F815A5682A5F}"/>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
        <p:nvSpPr>
          <p:cNvPr id="4" name="Slide Number Placeholder 1">
            <a:extLst>
              <a:ext uri="{FF2B5EF4-FFF2-40B4-BE49-F238E27FC236}">
                <a16:creationId xmlns:a16="http://schemas.microsoft.com/office/drawing/2014/main" id="{873C9076-42AB-5C46-E18F-53F289C31F2B}"/>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10</a:t>
            </a:fld>
            <a:endParaRPr lang="en-US"/>
          </a:p>
        </p:txBody>
      </p:sp>
    </p:spTree>
    <p:extLst>
      <p:ext uri="{BB962C8B-B14F-4D97-AF65-F5344CB8AC3E}">
        <p14:creationId xmlns:p14="http://schemas.microsoft.com/office/powerpoint/2010/main" val="14409891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E533-821E-9DB8-3FEE-F3320B8D9586}"/>
              </a:ext>
            </a:extLst>
          </p:cNvPr>
          <p:cNvSpPr>
            <a:spLocks noGrp="1"/>
          </p:cNvSpPr>
          <p:nvPr>
            <p:ph type="title"/>
          </p:nvPr>
        </p:nvSpPr>
        <p:spPr>
          <a:xfrm>
            <a:off x="838201" y="580153"/>
            <a:ext cx="10515600" cy="480131"/>
          </a:xfrm>
        </p:spPr>
        <p:txBody>
          <a:bodyPr/>
          <a:lstStyle/>
          <a:p>
            <a:r>
              <a:rPr lang="en-US">
                <a:latin typeface="Arial"/>
                <a:cs typeface="Arial"/>
              </a:rPr>
              <a:t>Converting the “cat” model to </a:t>
            </a:r>
            <a:r>
              <a:rPr lang="en-US" err="1">
                <a:latin typeface="Arial"/>
                <a:cs typeface="Arial"/>
              </a:rPr>
              <a:t>multiscenario</a:t>
            </a:r>
            <a:endParaRPr lang="en-US"/>
          </a:p>
        </p:txBody>
      </p:sp>
      <p:sp>
        <p:nvSpPr>
          <p:cNvPr id="3" name="Text Placeholder 2">
            <a:extLst>
              <a:ext uri="{FF2B5EF4-FFF2-40B4-BE49-F238E27FC236}">
                <a16:creationId xmlns:a16="http://schemas.microsoft.com/office/drawing/2014/main" id="{087AD7FF-2E9C-F27E-0088-17023C17919D}"/>
              </a:ext>
            </a:extLst>
          </p:cNvPr>
          <p:cNvSpPr>
            <a:spLocks noGrp="1"/>
          </p:cNvSpPr>
          <p:nvPr>
            <p:ph type="body" sz="quarter" idx="13"/>
          </p:nvPr>
        </p:nvSpPr>
        <p:spPr>
          <a:xfrm>
            <a:off x="838201" y="1600200"/>
            <a:ext cx="5740020" cy="4370387"/>
          </a:xfrm>
        </p:spPr>
        <p:txBody>
          <a:bodyPr>
            <a:normAutofit/>
          </a:bodyPr>
          <a:lstStyle/>
          <a:p>
            <a:r>
              <a:rPr lang="en-US" sz="1600">
                <a:solidFill>
                  <a:schemeClr val="tx1"/>
                </a:solidFill>
              </a:rPr>
              <a:t>The </a:t>
            </a:r>
            <a:r>
              <a:rPr lang="en-US" sz="1600" err="1">
                <a:latin typeface="Consolas" panose="020B0609020204030204" pitchFamily="49" charset="0"/>
              </a:rPr>
              <a:t>ve_scenario_cat_to_ms_converter.R</a:t>
            </a:r>
            <a:r>
              <a:rPr lang="en-US" sz="1600" b="1">
                <a:solidFill>
                  <a:schemeClr val="tx1"/>
                </a:solidFill>
                <a:latin typeface="Consolas" panose="020B0609020204030204" pitchFamily="49" charset="0"/>
              </a:rPr>
              <a:t> </a:t>
            </a:r>
            <a:r>
              <a:rPr lang="en-US" sz="1600">
                <a:solidFill>
                  <a:schemeClr val="tx1"/>
                </a:solidFill>
              </a:rPr>
              <a:t>script creates </a:t>
            </a:r>
            <a:r>
              <a:rPr lang="en-US" sz="1600" err="1">
                <a:solidFill>
                  <a:schemeClr val="tx1"/>
                </a:solidFill>
              </a:rPr>
              <a:t>multiscenario</a:t>
            </a:r>
            <a:r>
              <a:rPr lang="en-US" sz="1600">
                <a:solidFill>
                  <a:schemeClr val="tx1"/>
                </a:solidFill>
              </a:rPr>
              <a:t> model setup that can be run using parallel processors. This script must be run in “</a:t>
            </a:r>
            <a:r>
              <a:rPr lang="en-US" sz="1600" err="1">
                <a:solidFill>
                  <a:schemeClr val="tx1"/>
                </a:solidFill>
              </a:rPr>
              <a:t>VisionEval.Rproj</a:t>
            </a:r>
            <a:r>
              <a:rPr lang="en-US" sz="1600">
                <a:solidFill>
                  <a:schemeClr val="tx1"/>
                </a:solidFill>
              </a:rPr>
              <a:t>”</a:t>
            </a:r>
          </a:p>
          <a:p>
            <a:r>
              <a:rPr lang="en-US" sz="1600">
                <a:solidFill>
                  <a:schemeClr val="tx1"/>
                </a:solidFill>
              </a:rPr>
              <a:t>The </a:t>
            </a:r>
            <a:r>
              <a:rPr lang="en-US" sz="1600" err="1">
                <a:solidFill>
                  <a:schemeClr val="tx1"/>
                </a:solidFill>
              </a:rPr>
              <a:t>modelName</a:t>
            </a:r>
            <a:r>
              <a:rPr lang="en-US" sz="1600">
                <a:solidFill>
                  <a:schemeClr val="tx1"/>
                </a:solidFill>
              </a:rPr>
              <a:t> (name of model to break up) – this is the “cat” model.</a:t>
            </a:r>
          </a:p>
          <a:p>
            <a:r>
              <a:rPr lang="en-US" sz="1600">
                <a:solidFill>
                  <a:schemeClr val="tx1"/>
                </a:solidFill>
              </a:rPr>
              <a:t>Models can be divided into batches using the code snippet below. The numbers can be adjusted to divide the models into batches (in this case, </a:t>
            </a:r>
            <a:r>
              <a:rPr lang="en-US" sz="1600" err="1">
                <a:solidFill>
                  <a:schemeClr val="tx1"/>
                </a:solidFill>
              </a:rPr>
              <a:t>RSG</a:t>
            </a:r>
            <a:r>
              <a:rPr lang="en-US" sz="1600">
                <a:solidFill>
                  <a:schemeClr val="tx1"/>
                </a:solidFill>
              </a:rPr>
              <a:t> used batches of 30 models).</a:t>
            </a:r>
          </a:p>
        </p:txBody>
      </p:sp>
      <p:sp>
        <p:nvSpPr>
          <p:cNvPr id="4" name="Rectangle: Rounded Corners 3">
            <a:extLst>
              <a:ext uri="{FF2B5EF4-FFF2-40B4-BE49-F238E27FC236}">
                <a16:creationId xmlns:a16="http://schemas.microsoft.com/office/drawing/2014/main" id="{15EB664A-B6DA-2AA9-295B-65663FE3960B}"/>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
        <p:nvSpPr>
          <p:cNvPr id="5" name="Slide Number Placeholder 1">
            <a:extLst>
              <a:ext uri="{FF2B5EF4-FFF2-40B4-BE49-F238E27FC236}">
                <a16:creationId xmlns:a16="http://schemas.microsoft.com/office/drawing/2014/main" id="{BF6F5002-EF69-11B2-433C-29328B570958}"/>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100</a:t>
            </a:fld>
            <a:endParaRPr lang="en-US"/>
          </a:p>
        </p:txBody>
      </p:sp>
      <p:pic>
        <p:nvPicPr>
          <p:cNvPr id="7" name="Picture 6" descr="A screenshot of a computer program&#10;&#10;AI-generated content may be incorrect.">
            <a:extLst>
              <a:ext uri="{FF2B5EF4-FFF2-40B4-BE49-F238E27FC236}">
                <a16:creationId xmlns:a16="http://schemas.microsoft.com/office/drawing/2014/main" id="{FD17CA0C-9B18-3424-FA51-7EDDDD7677A1}"/>
              </a:ext>
            </a:extLst>
          </p:cNvPr>
          <p:cNvPicPr>
            <a:picLocks noChangeAspect="1"/>
          </p:cNvPicPr>
          <p:nvPr/>
        </p:nvPicPr>
        <p:blipFill>
          <a:blip r:embed="rId2"/>
          <a:stretch>
            <a:fillRect/>
          </a:stretch>
        </p:blipFill>
        <p:spPr>
          <a:xfrm>
            <a:off x="6879091" y="1220889"/>
            <a:ext cx="5016032" cy="3360255"/>
          </a:xfrm>
          <a:prstGeom prst="rect">
            <a:avLst/>
          </a:prstGeom>
        </p:spPr>
      </p:pic>
      <p:pic>
        <p:nvPicPr>
          <p:cNvPr id="11" name="Picture 10" descr="A screen shot of a computer program&#10;&#10;AI-generated content may be incorrect.">
            <a:extLst>
              <a:ext uri="{FF2B5EF4-FFF2-40B4-BE49-F238E27FC236}">
                <a16:creationId xmlns:a16="http://schemas.microsoft.com/office/drawing/2014/main" id="{4C72D894-434C-1684-75B8-417EB0DDF76B}"/>
              </a:ext>
            </a:extLst>
          </p:cNvPr>
          <p:cNvPicPr>
            <a:picLocks noChangeAspect="1"/>
          </p:cNvPicPr>
          <p:nvPr/>
        </p:nvPicPr>
        <p:blipFill>
          <a:blip r:embed="rId3"/>
          <a:stretch>
            <a:fillRect/>
          </a:stretch>
        </p:blipFill>
        <p:spPr>
          <a:xfrm>
            <a:off x="4725017" y="4905614"/>
            <a:ext cx="7170106" cy="1253515"/>
          </a:xfrm>
          <a:prstGeom prst="rect">
            <a:avLst/>
          </a:prstGeom>
        </p:spPr>
      </p:pic>
    </p:spTree>
    <p:extLst>
      <p:ext uri="{BB962C8B-B14F-4D97-AF65-F5344CB8AC3E}">
        <p14:creationId xmlns:p14="http://schemas.microsoft.com/office/powerpoint/2010/main" val="16140032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A3437-02DB-DDB5-939D-5FA7C76995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1D2816-6A0B-A76F-CDFC-B53F26212E36}"/>
              </a:ext>
            </a:extLst>
          </p:cNvPr>
          <p:cNvSpPr>
            <a:spLocks noGrp="1"/>
          </p:cNvSpPr>
          <p:nvPr>
            <p:ph type="title"/>
          </p:nvPr>
        </p:nvSpPr>
        <p:spPr/>
        <p:txBody>
          <a:bodyPr/>
          <a:lstStyle/>
          <a:p>
            <a:r>
              <a:rPr lang="en-US"/>
              <a:t>Running multiple future scenarios</a:t>
            </a:r>
          </a:p>
        </p:txBody>
      </p:sp>
      <p:sp>
        <p:nvSpPr>
          <p:cNvPr id="3" name="Text Placeholder 2">
            <a:extLst>
              <a:ext uri="{FF2B5EF4-FFF2-40B4-BE49-F238E27FC236}">
                <a16:creationId xmlns:a16="http://schemas.microsoft.com/office/drawing/2014/main" id="{757B930F-EFEE-EF8B-4FBE-2306D51E8F0A}"/>
              </a:ext>
            </a:extLst>
          </p:cNvPr>
          <p:cNvSpPr>
            <a:spLocks noGrp="1"/>
          </p:cNvSpPr>
          <p:nvPr>
            <p:ph type="body" sz="quarter" idx="13"/>
          </p:nvPr>
        </p:nvSpPr>
        <p:spPr>
          <a:xfrm>
            <a:off x="838201" y="1456508"/>
            <a:ext cx="5257799" cy="4821339"/>
          </a:xfrm>
        </p:spPr>
        <p:txBody>
          <a:bodyPr>
            <a:normAutofit/>
          </a:bodyPr>
          <a:lstStyle/>
          <a:p>
            <a:r>
              <a:rPr lang="en-US" sz="1400">
                <a:solidFill>
                  <a:schemeClr val="tx1"/>
                </a:solidFill>
              </a:rPr>
              <a:t>To run a batch, simply open the </a:t>
            </a:r>
            <a:r>
              <a:rPr lang="en-US" sz="1400" err="1">
                <a:solidFill>
                  <a:schemeClr val="tx1"/>
                </a:solidFill>
              </a:rPr>
              <a:t>VisionEval</a:t>
            </a:r>
            <a:r>
              <a:rPr lang="en-US" sz="1400">
                <a:solidFill>
                  <a:schemeClr val="tx1"/>
                </a:solidFill>
              </a:rPr>
              <a:t> R project in the “runtime” folder and run a batch by typing the name of the right model folder, for example:</a:t>
            </a:r>
          </a:p>
          <a:p>
            <a:endParaRPr lang="en-US" sz="1400">
              <a:solidFill>
                <a:schemeClr val="tx1"/>
              </a:solidFill>
            </a:endParaRPr>
          </a:p>
        </p:txBody>
      </p:sp>
      <p:sp>
        <p:nvSpPr>
          <p:cNvPr id="5" name="Rectangle 4">
            <a:extLst>
              <a:ext uri="{FF2B5EF4-FFF2-40B4-BE49-F238E27FC236}">
                <a16:creationId xmlns:a16="http://schemas.microsoft.com/office/drawing/2014/main" id="{E2B41957-A405-1780-3EEC-6D66CF34F76D}"/>
              </a:ext>
            </a:extLst>
          </p:cNvPr>
          <p:cNvSpPr/>
          <p:nvPr/>
        </p:nvSpPr>
        <p:spPr>
          <a:xfrm>
            <a:off x="838201" y="2281301"/>
            <a:ext cx="8326212" cy="114769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US" sz="1400">
                <a:solidFill>
                  <a:srgbClr val="0000FF"/>
                </a:solidFill>
              </a:rPr>
              <a:t>&gt; options(</a:t>
            </a:r>
            <a:r>
              <a:rPr lang="en-US" sz="1400" err="1">
                <a:solidFill>
                  <a:srgbClr val="0000FF"/>
                </a:solidFill>
              </a:rPr>
              <a:t>future.globals.maxSize</a:t>
            </a:r>
            <a:r>
              <a:rPr lang="en-US" sz="1400">
                <a:solidFill>
                  <a:srgbClr val="0000FF"/>
                </a:solidFill>
              </a:rPr>
              <a:t> = 8.0 * 1024^3) </a:t>
            </a:r>
            <a:r>
              <a:rPr lang="en-US" sz="1400">
                <a:solidFill>
                  <a:srgbClr val="FF0000"/>
                </a:solidFill>
                <a:sym typeface="Wingdings" panose="05000000000000000000" pitchFamily="2" charset="2"/>
              </a:rPr>
              <a:t> Set the available RAM</a:t>
            </a:r>
            <a:endParaRPr lang="en-US" sz="1400">
              <a:solidFill>
                <a:srgbClr val="FF0000"/>
              </a:solidFill>
            </a:endParaRPr>
          </a:p>
          <a:p>
            <a:r>
              <a:rPr lang="en-US" sz="1400">
                <a:solidFill>
                  <a:srgbClr val="0000FF"/>
                </a:solidFill>
              </a:rPr>
              <a:t>&gt; model = </a:t>
            </a:r>
            <a:r>
              <a:rPr lang="en-US" sz="1400" err="1">
                <a:solidFill>
                  <a:srgbClr val="0000FF"/>
                </a:solidFill>
              </a:rPr>
              <a:t>openModel</a:t>
            </a:r>
            <a:r>
              <a:rPr lang="en-US" sz="1400">
                <a:solidFill>
                  <a:srgbClr val="0000FF"/>
                </a:solidFill>
              </a:rPr>
              <a:t>(“</a:t>
            </a:r>
            <a:r>
              <a:rPr lang="en-US" sz="1400" err="1">
                <a:solidFill>
                  <a:srgbClr val="0000FF"/>
                </a:solidFill>
              </a:rPr>
              <a:t>VERSPM</a:t>
            </a:r>
            <a:r>
              <a:rPr lang="en-US" sz="1400">
                <a:solidFill>
                  <a:srgbClr val="0000FF"/>
                </a:solidFill>
              </a:rPr>
              <a:t>-</a:t>
            </a:r>
            <a:r>
              <a:rPr lang="en-US" sz="1400" err="1">
                <a:solidFill>
                  <a:srgbClr val="0000FF"/>
                </a:solidFill>
              </a:rPr>
              <a:t>SJV</a:t>
            </a:r>
            <a:r>
              <a:rPr lang="en-US" sz="1400">
                <a:solidFill>
                  <a:srgbClr val="0000FF"/>
                </a:solidFill>
              </a:rPr>
              <a:t>-</a:t>
            </a:r>
            <a:r>
              <a:rPr lang="en-US" sz="1400" err="1">
                <a:solidFill>
                  <a:srgbClr val="0000FF"/>
                </a:solidFill>
              </a:rPr>
              <a:t>ms</a:t>
            </a:r>
            <a:r>
              <a:rPr lang="en-US" sz="1400">
                <a:solidFill>
                  <a:srgbClr val="0000FF"/>
                </a:solidFill>
              </a:rPr>
              <a:t>-model-name”)  </a:t>
            </a:r>
            <a:r>
              <a:rPr lang="en-US" sz="1400">
                <a:solidFill>
                  <a:srgbClr val="FF0000"/>
                </a:solidFill>
                <a:sym typeface="Wingdings" panose="05000000000000000000" pitchFamily="2" charset="2"/>
              </a:rPr>
              <a:t> Open the model folder</a:t>
            </a:r>
            <a:endParaRPr lang="en-US" sz="1400">
              <a:solidFill>
                <a:srgbClr val="FF0000"/>
              </a:solidFill>
            </a:endParaRPr>
          </a:p>
          <a:p>
            <a:r>
              <a:rPr lang="en-US" sz="1400">
                <a:solidFill>
                  <a:srgbClr val="0000FF"/>
                </a:solidFill>
              </a:rPr>
              <a:t>&gt; </a:t>
            </a:r>
            <a:r>
              <a:rPr lang="en-US" sz="1400" err="1">
                <a:solidFill>
                  <a:srgbClr val="0000FF"/>
                </a:solidFill>
              </a:rPr>
              <a:t>model$plan</a:t>
            </a:r>
            <a:r>
              <a:rPr lang="en-US" sz="1400">
                <a:solidFill>
                  <a:srgbClr val="0000FF"/>
                </a:solidFill>
              </a:rPr>
              <a:t>(“multisession”, workers = 12) </a:t>
            </a:r>
            <a:r>
              <a:rPr lang="en-US" sz="1400">
                <a:solidFill>
                  <a:srgbClr val="FF0000"/>
                </a:solidFill>
                <a:sym typeface="Wingdings" panose="05000000000000000000" pitchFamily="2" charset="2"/>
              </a:rPr>
              <a:t> Set to parallel processing and the number of processors</a:t>
            </a:r>
            <a:endParaRPr lang="en-US" sz="1400">
              <a:solidFill>
                <a:srgbClr val="FF0000"/>
              </a:solidFill>
            </a:endParaRPr>
          </a:p>
          <a:p>
            <a:r>
              <a:rPr lang="en-US" sz="1400">
                <a:solidFill>
                  <a:srgbClr val="0000FF"/>
                </a:solidFill>
              </a:rPr>
              <a:t>&gt; </a:t>
            </a:r>
            <a:r>
              <a:rPr lang="en-US" sz="1400" err="1">
                <a:solidFill>
                  <a:srgbClr val="0000FF"/>
                </a:solidFill>
              </a:rPr>
              <a:t>model$run</a:t>
            </a:r>
            <a:r>
              <a:rPr lang="en-US" sz="1400">
                <a:solidFill>
                  <a:srgbClr val="0000FF"/>
                </a:solidFill>
              </a:rPr>
              <a:t>() </a:t>
            </a:r>
            <a:r>
              <a:rPr lang="en-US" sz="1400">
                <a:solidFill>
                  <a:srgbClr val="FF0000"/>
                </a:solidFill>
                <a:sym typeface="Wingdings" panose="05000000000000000000" pitchFamily="2" charset="2"/>
              </a:rPr>
              <a:t> Run all of the models, this will run the “stage-2022” – or the base year – then run the scenarios in parallel (12 at a time)</a:t>
            </a:r>
            <a:endParaRPr lang="en-US" sz="1400">
              <a:solidFill>
                <a:srgbClr val="FF0000"/>
              </a:solidFill>
            </a:endParaRPr>
          </a:p>
        </p:txBody>
      </p:sp>
      <p:sp>
        <p:nvSpPr>
          <p:cNvPr id="4" name="Rectangle: Rounded Corners 3">
            <a:extLst>
              <a:ext uri="{FF2B5EF4-FFF2-40B4-BE49-F238E27FC236}">
                <a16:creationId xmlns:a16="http://schemas.microsoft.com/office/drawing/2014/main" id="{D0915ED7-CEF2-B18B-0FC6-0DBA28FA2668}"/>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
        <p:nvSpPr>
          <p:cNvPr id="6" name="Slide Number Placeholder 1">
            <a:extLst>
              <a:ext uri="{FF2B5EF4-FFF2-40B4-BE49-F238E27FC236}">
                <a16:creationId xmlns:a16="http://schemas.microsoft.com/office/drawing/2014/main" id="{7B789AD8-38F0-B3E2-C644-E6CF12A07605}"/>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101</a:t>
            </a:fld>
            <a:endParaRPr lang="en-US"/>
          </a:p>
        </p:txBody>
      </p:sp>
    </p:spTree>
    <p:extLst>
      <p:ext uri="{BB962C8B-B14F-4D97-AF65-F5344CB8AC3E}">
        <p14:creationId xmlns:p14="http://schemas.microsoft.com/office/powerpoint/2010/main" val="28188693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BA26C-EAB8-D1F8-8257-4970ABB901BB}"/>
            </a:ext>
          </a:extLst>
        </p:cNvPr>
        <p:cNvGrpSpPr/>
        <p:nvPr/>
      </p:nvGrpSpPr>
      <p:grpSpPr>
        <a:xfrm>
          <a:off x="0" y="0"/>
          <a:ext cx="0" cy="0"/>
          <a:chOff x="0" y="0"/>
          <a:chExt cx="0" cy="0"/>
        </a:xfrm>
      </p:grpSpPr>
      <p:sp>
        <p:nvSpPr>
          <p:cNvPr id="7" name="Subtitle 6">
            <a:extLst>
              <a:ext uri="{FF2B5EF4-FFF2-40B4-BE49-F238E27FC236}">
                <a16:creationId xmlns:a16="http://schemas.microsoft.com/office/drawing/2014/main" id="{40522E74-1B66-FEF1-4BDA-3E03E2E5D117}"/>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F13BA2A5-4003-42CB-1052-B2D1FE13D83B}"/>
              </a:ext>
            </a:extLst>
          </p:cNvPr>
          <p:cNvSpPr>
            <a:spLocks noGrp="1"/>
          </p:cNvSpPr>
          <p:nvPr>
            <p:ph type="title"/>
          </p:nvPr>
        </p:nvSpPr>
        <p:spPr/>
        <p:txBody>
          <a:bodyPr/>
          <a:lstStyle/>
          <a:p>
            <a:r>
              <a:rPr lang="en-US">
                <a:solidFill>
                  <a:schemeClr val="bg2"/>
                </a:solidFill>
              </a:rPr>
              <a:t>4.</a:t>
            </a:r>
            <a:r>
              <a:rPr lang="en-US"/>
              <a:t> </a:t>
            </a:r>
            <a:r>
              <a:rPr lang="en-US" err="1"/>
              <a:t>Multiscenario</a:t>
            </a:r>
            <a:r>
              <a:rPr lang="en-US"/>
              <a:t> viewer</a:t>
            </a:r>
          </a:p>
        </p:txBody>
      </p:sp>
      <p:sp>
        <p:nvSpPr>
          <p:cNvPr id="8" name="Text Placeholder 7">
            <a:extLst>
              <a:ext uri="{FF2B5EF4-FFF2-40B4-BE49-F238E27FC236}">
                <a16:creationId xmlns:a16="http://schemas.microsoft.com/office/drawing/2014/main" id="{09EDB492-BD2D-F130-02CE-5140F70FB725}"/>
              </a:ext>
            </a:extLst>
          </p:cNvPr>
          <p:cNvSpPr>
            <a:spLocks noGrp="1"/>
          </p:cNvSpPr>
          <p:nvPr>
            <p:ph type="body" sz="quarter" idx="10"/>
          </p:nvPr>
        </p:nvSpPr>
        <p:spPr/>
        <p:txBody>
          <a:bodyPr/>
          <a:lstStyle/>
          <a:p>
            <a:endParaRPr lang="en-US"/>
          </a:p>
        </p:txBody>
      </p:sp>
      <p:sp>
        <p:nvSpPr>
          <p:cNvPr id="6" name="Rectangle: Rounded Corners 5">
            <a:extLst>
              <a:ext uri="{FF2B5EF4-FFF2-40B4-BE49-F238E27FC236}">
                <a16:creationId xmlns:a16="http://schemas.microsoft.com/office/drawing/2014/main" id="{DE04C94B-14AF-5026-5FA5-5D9EDEF17533}"/>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Tree>
    <p:extLst>
      <p:ext uri="{BB962C8B-B14F-4D97-AF65-F5344CB8AC3E}">
        <p14:creationId xmlns:p14="http://schemas.microsoft.com/office/powerpoint/2010/main" val="11716460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79BF1-D474-3E27-78AA-0184B07DA79A}"/>
            </a:ext>
          </a:extLst>
        </p:cNvPr>
        <p:cNvGrpSpPr/>
        <p:nvPr/>
      </p:nvGrpSpPr>
      <p:grpSpPr>
        <a:xfrm>
          <a:off x="0" y="0"/>
          <a:ext cx="0" cy="0"/>
          <a:chOff x="0" y="0"/>
          <a:chExt cx="0" cy="0"/>
        </a:xfrm>
      </p:grpSpPr>
      <p:sp>
        <p:nvSpPr>
          <p:cNvPr id="7" name="Subtitle 6">
            <a:extLst>
              <a:ext uri="{FF2B5EF4-FFF2-40B4-BE49-F238E27FC236}">
                <a16:creationId xmlns:a16="http://schemas.microsoft.com/office/drawing/2014/main" id="{5A34529A-F026-345A-13A8-D8EFE6040284}"/>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ABC7992E-4727-2B64-3F31-79E3F2F7833C}"/>
              </a:ext>
            </a:extLst>
          </p:cNvPr>
          <p:cNvSpPr>
            <a:spLocks noGrp="1"/>
          </p:cNvSpPr>
          <p:nvPr>
            <p:ph type="title"/>
          </p:nvPr>
        </p:nvSpPr>
        <p:spPr/>
        <p:txBody>
          <a:bodyPr/>
          <a:lstStyle/>
          <a:p>
            <a:r>
              <a:rPr lang="en-US"/>
              <a:t>Wrapping Up</a:t>
            </a:r>
          </a:p>
        </p:txBody>
      </p:sp>
      <p:sp>
        <p:nvSpPr>
          <p:cNvPr id="8" name="Text Placeholder 7">
            <a:extLst>
              <a:ext uri="{FF2B5EF4-FFF2-40B4-BE49-F238E27FC236}">
                <a16:creationId xmlns:a16="http://schemas.microsoft.com/office/drawing/2014/main" id="{55E0DD0B-8AAD-7191-8D95-8612793FEADE}"/>
              </a:ext>
            </a:extLst>
          </p:cNvPr>
          <p:cNvSpPr>
            <a:spLocks noGrp="1"/>
          </p:cNvSpPr>
          <p:nvPr>
            <p:ph type="body" sz="quarter" idx="10"/>
          </p:nvPr>
        </p:nvSpPr>
        <p:spPr/>
        <p:txBody>
          <a:bodyPr/>
          <a:lstStyle/>
          <a:p>
            <a:endParaRPr lang="en-US"/>
          </a:p>
        </p:txBody>
      </p:sp>
      <p:sp>
        <p:nvSpPr>
          <p:cNvPr id="9" name="Rectangle: Rounded Corners 8">
            <a:extLst>
              <a:ext uri="{FF2B5EF4-FFF2-40B4-BE49-F238E27FC236}">
                <a16:creationId xmlns:a16="http://schemas.microsoft.com/office/drawing/2014/main" id="{944BD11A-C194-6C63-F2E7-11EE274A4E08}"/>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14033255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1D351-D902-6115-106C-4107D1762D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9C3F4-93D6-F564-50B2-71DDA7D064CB}"/>
              </a:ext>
            </a:extLst>
          </p:cNvPr>
          <p:cNvSpPr>
            <a:spLocks noGrp="1"/>
          </p:cNvSpPr>
          <p:nvPr>
            <p:ph type="title"/>
          </p:nvPr>
        </p:nvSpPr>
        <p:spPr/>
        <p:txBody>
          <a:bodyPr/>
          <a:lstStyle/>
          <a:p>
            <a:r>
              <a:rPr lang="en-US"/>
              <a:t>What Have We Covered?</a:t>
            </a:r>
          </a:p>
        </p:txBody>
      </p:sp>
      <p:sp>
        <p:nvSpPr>
          <p:cNvPr id="5" name="Text Placeholder 4">
            <a:extLst>
              <a:ext uri="{FF2B5EF4-FFF2-40B4-BE49-F238E27FC236}">
                <a16:creationId xmlns:a16="http://schemas.microsoft.com/office/drawing/2014/main" id="{B219CFBE-FD24-32AE-7C3A-8D291FB1D4C8}"/>
              </a:ext>
            </a:extLst>
          </p:cNvPr>
          <p:cNvSpPr>
            <a:spLocks noGrp="1"/>
          </p:cNvSpPr>
          <p:nvPr>
            <p:ph type="body" sz="quarter" idx="13"/>
          </p:nvPr>
        </p:nvSpPr>
        <p:spPr>
          <a:xfrm>
            <a:off x="838201" y="1600200"/>
            <a:ext cx="3448986" cy="4370387"/>
          </a:xfrm>
          <a:ln>
            <a:noFill/>
          </a:ln>
        </p:spPr>
        <p:txBody>
          <a:bodyPr>
            <a:normAutofit/>
          </a:bodyPr>
          <a:lstStyle/>
          <a:p>
            <a:pPr marL="0" indent="0">
              <a:buNone/>
            </a:pPr>
            <a:r>
              <a:rPr lang="en-US" sz="1600" b="1" u="sng">
                <a:solidFill>
                  <a:schemeClr val="tx1"/>
                </a:solidFill>
              </a:rPr>
              <a:t>Intro to VE</a:t>
            </a:r>
            <a:endParaRPr lang="en-US" sz="1600">
              <a:solidFill>
                <a:schemeClr val="tx1"/>
              </a:solidFill>
            </a:endParaRPr>
          </a:p>
          <a:p>
            <a:r>
              <a:rPr lang="en-US" sz="1600">
                <a:solidFill>
                  <a:schemeClr val="tx1"/>
                </a:solidFill>
              </a:rPr>
              <a:t>What is VE</a:t>
            </a:r>
          </a:p>
          <a:p>
            <a:r>
              <a:rPr lang="en-US" sz="1600">
                <a:solidFill>
                  <a:schemeClr val="tx1"/>
                </a:solidFill>
              </a:rPr>
              <a:t>VisionEval Basics</a:t>
            </a:r>
          </a:p>
          <a:p>
            <a:pPr lvl="1"/>
            <a:r>
              <a:rPr lang="en-US" sz="1600">
                <a:solidFill>
                  <a:schemeClr val="tx1"/>
                </a:solidFill>
              </a:rPr>
              <a:t>Inputs</a:t>
            </a:r>
          </a:p>
          <a:p>
            <a:pPr lvl="1"/>
            <a:r>
              <a:rPr lang="en-US" sz="1600">
                <a:solidFill>
                  <a:schemeClr val="tx1"/>
                </a:solidFill>
              </a:rPr>
              <a:t>Geography structure</a:t>
            </a:r>
          </a:p>
          <a:p>
            <a:pPr lvl="1"/>
            <a:r>
              <a:rPr lang="en-US" sz="1600">
                <a:solidFill>
                  <a:schemeClr val="tx1"/>
                </a:solidFill>
              </a:rPr>
              <a:t>Packages &amp; Modules</a:t>
            </a:r>
          </a:p>
          <a:p>
            <a:pPr lvl="1"/>
            <a:r>
              <a:rPr lang="en-US" sz="1600">
                <a:solidFill>
                  <a:schemeClr val="tx1"/>
                </a:solidFill>
              </a:rPr>
              <a:t>VisionEval Model Framework</a:t>
            </a:r>
          </a:p>
          <a:p>
            <a:endParaRPr lang="en-US" sz="1600">
              <a:solidFill>
                <a:schemeClr val="tx1"/>
              </a:solidFill>
            </a:endParaRPr>
          </a:p>
        </p:txBody>
      </p:sp>
      <p:sp>
        <p:nvSpPr>
          <p:cNvPr id="6" name="Text Placeholder 4">
            <a:extLst>
              <a:ext uri="{FF2B5EF4-FFF2-40B4-BE49-F238E27FC236}">
                <a16:creationId xmlns:a16="http://schemas.microsoft.com/office/drawing/2014/main" id="{69BA3E80-909C-4260-98D6-A929E82C2670}"/>
              </a:ext>
            </a:extLst>
          </p:cNvPr>
          <p:cNvSpPr txBox="1">
            <a:spLocks/>
          </p:cNvSpPr>
          <p:nvPr/>
        </p:nvSpPr>
        <p:spPr>
          <a:xfrm>
            <a:off x="4618221" y="1600200"/>
            <a:ext cx="3448986" cy="4370387"/>
          </a:xfrm>
          <a:prstGeom prst="rect">
            <a:avLst/>
          </a:prstGeom>
        </p:spPr>
        <p:txBody>
          <a:bodyPr vert="horz" lIns="0" tIns="45720" rIns="0" bIns="45720" rtlCol="0">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u="sng"/>
              <a:t>Setting up Model Runs</a:t>
            </a:r>
            <a:endParaRPr lang="en-US" sz="1600"/>
          </a:p>
          <a:p>
            <a:r>
              <a:rPr lang="en-US" sz="1600"/>
              <a:t>Default and basic models</a:t>
            </a:r>
          </a:p>
          <a:p>
            <a:r>
              <a:rPr lang="en-US" sz="1600"/>
              <a:t>How to run a base model</a:t>
            </a:r>
          </a:p>
          <a:p>
            <a:r>
              <a:rPr lang="en-US" sz="1600"/>
              <a:t>How to design a future scenario </a:t>
            </a:r>
          </a:p>
          <a:p>
            <a:pPr marL="0" indent="0">
              <a:buNone/>
            </a:pPr>
            <a:endParaRPr lang="en-US" sz="1600"/>
          </a:p>
        </p:txBody>
      </p:sp>
      <p:sp>
        <p:nvSpPr>
          <p:cNvPr id="7" name="Text Placeholder 4">
            <a:extLst>
              <a:ext uri="{FF2B5EF4-FFF2-40B4-BE49-F238E27FC236}">
                <a16:creationId xmlns:a16="http://schemas.microsoft.com/office/drawing/2014/main" id="{F65EB6F9-3DB1-7B19-0823-C2BDACE796A1}"/>
              </a:ext>
            </a:extLst>
          </p:cNvPr>
          <p:cNvSpPr txBox="1">
            <a:spLocks/>
          </p:cNvSpPr>
          <p:nvPr/>
        </p:nvSpPr>
        <p:spPr>
          <a:xfrm>
            <a:off x="8398241" y="1600199"/>
            <a:ext cx="3448986" cy="4370387"/>
          </a:xfrm>
          <a:prstGeom prst="rect">
            <a:avLst/>
          </a:prstGeom>
        </p:spPr>
        <p:txBody>
          <a:bodyPr vert="horz" lIns="0" tIns="45720" rIns="0" bIns="45720" rtlCol="0">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u="sng"/>
              <a:t>Summarizing Outputs</a:t>
            </a:r>
          </a:p>
          <a:p>
            <a:r>
              <a:rPr lang="en-US" sz="1600"/>
              <a:t>Querying outputs</a:t>
            </a:r>
          </a:p>
          <a:p>
            <a:r>
              <a:rPr lang="en-US" sz="1600"/>
              <a:t>How to run multiple future scenarios</a:t>
            </a:r>
          </a:p>
          <a:p>
            <a:r>
              <a:rPr lang="en-US" sz="1600"/>
              <a:t>Input/output visualizer guide</a:t>
            </a:r>
          </a:p>
        </p:txBody>
      </p:sp>
      <p:sp>
        <p:nvSpPr>
          <p:cNvPr id="4" name="Slide Number Placeholder 1">
            <a:extLst>
              <a:ext uri="{FF2B5EF4-FFF2-40B4-BE49-F238E27FC236}">
                <a16:creationId xmlns:a16="http://schemas.microsoft.com/office/drawing/2014/main" id="{25CE74BD-4592-F8E1-9EA9-41201D37E59E}"/>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104</a:t>
            </a:fld>
            <a:endParaRPr lang="en-US"/>
          </a:p>
        </p:txBody>
      </p:sp>
      <p:sp>
        <p:nvSpPr>
          <p:cNvPr id="8" name="Rectangle: Rounded Corners 7">
            <a:extLst>
              <a:ext uri="{FF2B5EF4-FFF2-40B4-BE49-F238E27FC236}">
                <a16:creationId xmlns:a16="http://schemas.microsoft.com/office/drawing/2014/main" id="{3B4ABDC2-B031-C45E-9DB2-5F3D86DEA46E}"/>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40184705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BF4AC-8C58-DB95-CF50-66E3AD301B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736CF6-D2A5-4456-8744-3079EA8667E8}"/>
              </a:ext>
            </a:extLst>
          </p:cNvPr>
          <p:cNvSpPr>
            <a:spLocks noGrp="1"/>
          </p:cNvSpPr>
          <p:nvPr>
            <p:ph type="title"/>
          </p:nvPr>
        </p:nvSpPr>
        <p:spPr>
          <a:xfrm>
            <a:off x="838201" y="580153"/>
            <a:ext cx="10515600" cy="480131"/>
          </a:xfrm>
        </p:spPr>
        <p:txBody>
          <a:bodyPr/>
          <a:lstStyle/>
          <a:p>
            <a:r>
              <a:rPr lang="en-US">
                <a:latin typeface="Arial"/>
                <a:cs typeface="Arial"/>
              </a:rPr>
              <a:t>Tools and Resources</a:t>
            </a:r>
            <a:endParaRPr lang="en-US"/>
          </a:p>
        </p:txBody>
      </p:sp>
      <p:sp>
        <p:nvSpPr>
          <p:cNvPr id="4" name="Rectangle: Rounded Corners 3">
            <a:extLst>
              <a:ext uri="{FF2B5EF4-FFF2-40B4-BE49-F238E27FC236}">
                <a16:creationId xmlns:a16="http://schemas.microsoft.com/office/drawing/2014/main" id="{F26611DA-A645-45EF-F429-FAAF516F4C4D}"/>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
        <p:nvSpPr>
          <p:cNvPr id="6" name="Text Placeholder 5">
            <a:extLst>
              <a:ext uri="{FF2B5EF4-FFF2-40B4-BE49-F238E27FC236}">
                <a16:creationId xmlns:a16="http://schemas.microsoft.com/office/drawing/2014/main" id="{B55EC756-88CE-F421-0AE1-99A268BEA242}"/>
              </a:ext>
            </a:extLst>
          </p:cNvPr>
          <p:cNvSpPr>
            <a:spLocks noGrp="1"/>
          </p:cNvSpPr>
          <p:nvPr>
            <p:ph type="body" sz="quarter" idx="13"/>
          </p:nvPr>
        </p:nvSpPr>
        <p:spPr>
          <a:xfrm>
            <a:off x="609601" y="1600200"/>
            <a:ext cx="3441700" cy="4370387"/>
          </a:xfrm>
        </p:spPr>
        <p:txBody>
          <a:bodyPr>
            <a:normAutofit/>
          </a:bodyPr>
          <a:lstStyle/>
          <a:p>
            <a:r>
              <a:rPr lang="en-US" sz="1800"/>
              <a:t>Metadata descriptions</a:t>
            </a:r>
          </a:p>
          <a:p>
            <a:pPr lvl="1"/>
            <a:r>
              <a:rPr lang="en-US" sz="1800"/>
              <a:t>List of inputs and outputs from VE</a:t>
            </a:r>
          </a:p>
          <a:p>
            <a:pPr lvl="1"/>
            <a:r>
              <a:rPr lang="en-US" sz="1800"/>
              <a:t>Description, Location within VE model</a:t>
            </a:r>
          </a:p>
          <a:p>
            <a:r>
              <a:rPr lang="en-US" sz="1800"/>
              <a:t>Shapefile</a:t>
            </a:r>
          </a:p>
          <a:p>
            <a:pPr lvl="1"/>
            <a:r>
              <a:rPr lang="en-US" sz="1800"/>
              <a:t>Used along with Geos file in the “</a:t>
            </a:r>
            <a:r>
              <a:rPr lang="en-US" sz="1800" err="1"/>
              <a:t>Defs</a:t>
            </a:r>
            <a:r>
              <a:rPr lang="en-US" sz="1800"/>
              <a:t>” folder to create a crosswalk.</a:t>
            </a:r>
          </a:p>
          <a:p>
            <a:pPr lvl="1"/>
            <a:r>
              <a:rPr lang="en-US" sz="1800" err="1"/>
              <a:t>Bzones</a:t>
            </a:r>
            <a:r>
              <a:rPr lang="en-US" sz="1800"/>
              <a:t> nested within </a:t>
            </a:r>
            <a:r>
              <a:rPr lang="en-US" sz="1800" err="1"/>
              <a:t>Azones</a:t>
            </a:r>
            <a:r>
              <a:rPr lang="en-US" sz="1800"/>
              <a:t> nested within </a:t>
            </a:r>
            <a:r>
              <a:rPr lang="en-US" sz="1800" err="1"/>
              <a:t>Mareas</a:t>
            </a:r>
            <a:endParaRPr lang="en-US" sz="1800"/>
          </a:p>
          <a:p>
            <a:endParaRPr lang="en-US" sz="1800"/>
          </a:p>
        </p:txBody>
      </p:sp>
      <p:pic>
        <p:nvPicPr>
          <p:cNvPr id="5" name="Picture 4" descr="A screenshot of a computer&#10;&#10;AI-generated content may be incorrect.">
            <a:extLst>
              <a:ext uri="{FF2B5EF4-FFF2-40B4-BE49-F238E27FC236}">
                <a16:creationId xmlns:a16="http://schemas.microsoft.com/office/drawing/2014/main" id="{4342D5BC-8E67-35F0-D6E3-AEE4ED7F9436}"/>
              </a:ext>
            </a:extLst>
          </p:cNvPr>
          <p:cNvPicPr>
            <a:picLocks noChangeAspect="1"/>
          </p:cNvPicPr>
          <p:nvPr/>
        </p:nvPicPr>
        <p:blipFill>
          <a:blip r:embed="rId2"/>
          <a:stretch>
            <a:fillRect/>
          </a:stretch>
        </p:blipFill>
        <p:spPr>
          <a:xfrm>
            <a:off x="4254500" y="1600200"/>
            <a:ext cx="7327900" cy="1963553"/>
          </a:xfrm>
          <a:prstGeom prst="rect">
            <a:avLst/>
          </a:prstGeom>
        </p:spPr>
      </p:pic>
      <p:sp>
        <p:nvSpPr>
          <p:cNvPr id="7" name="TextBox 6">
            <a:extLst>
              <a:ext uri="{FF2B5EF4-FFF2-40B4-BE49-F238E27FC236}">
                <a16:creationId xmlns:a16="http://schemas.microsoft.com/office/drawing/2014/main" id="{1B564F62-38BB-5160-B50D-A2BA925CEE7A}"/>
              </a:ext>
            </a:extLst>
          </p:cNvPr>
          <p:cNvSpPr txBox="1"/>
          <p:nvPr/>
        </p:nvSpPr>
        <p:spPr>
          <a:xfrm>
            <a:off x="9162584" y="3600727"/>
            <a:ext cx="2419815" cy="369332"/>
          </a:xfrm>
          <a:prstGeom prst="rect">
            <a:avLst/>
          </a:prstGeom>
          <a:noFill/>
        </p:spPr>
        <p:txBody>
          <a:bodyPr wrap="square" rtlCol="0">
            <a:spAutoFit/>
          </a:bodyPr>
          <a:lstStyle/>
          <a:p>
            <a:r>
              <a:rPr lang="en-US" i="1"/>
              <a:t>Metadata description </a:t>
            </a:r>
          </a:p>
        </p:txBody>
      </p:sp>
    </p:spTree>
    <p:extLst>
      <p:ext uri="{BB962C8B-B14F-4D97-AF65-F5344CB8AC3E}">
        <p14:creationId xmlns:p14="http://schemas.microsoft.com/office/powerpoint/2010/main" val="34131701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57BD0-B77A-B07A-4CF2-DEFE70FA4B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7E72E9-4417-2FF0-04DC-DD095D005286}"/>
              </a:ext>
            </a:extLst>
          </p:cNvPr>
          <p:cNvSpPr>
            <a:spLocks noGrp="1"/>
          </p:cNvSpPr>
          <p:nvPr>
            <p:ph type="title"/>
          </p:nvPr>
        </p:nvSpPr>
        <p:spPr>
          <a:xfrm>
            <a:off x="838201" y="580153"/>
            <a:ext cx="10515600" cy="480131"/>
          </a:xfrm>
        </p:spPr>
        <p:txBody>
          <a:bodyPr/>
          <a:lstStyle/>
          <a:p>
            <a:r>
              <a:rPr lang="en-US">
                <a:latin typeface="Arial"/>
                <a:cs typeface="Arial"/>
              </a:rPr>
              <a:t>Tools and Resources</a:t>
            </a:r>
            <a:endParaRPr lang="en-US"/>
          </a:p>
        </p:txBody>
      </p:sp>
      <p:sp>
        <p:nvSpPr>
          <p:cNvPr id="4" name="Rectangle: Rounded Corners 3">
            <a:extLst>
              <a:ext uri="{FF2B5EF4-FFF2-40B4-BE49-F238E27FC236}">
                <a16:creationId xmlns:a16="http://schemas.microsoft.com/office/drawing/2014/main" id="{FD21E7B9-CC1D-83A1-C3BC-40F2B333C83A}"/>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
        <p:nvSpPr>
          <p:cNvPr id="6" name="Text Placeholder 5">
            <a:extLst>
              <a:ext uri="{FF2B5EF4-FFF2-40B4-BE49-F238E27FC236}">
                <a16:creationId xmlns:a16="http://schemas.microsoft.com/office/drawing/2014/main" id="{D1096F55-98B5-3974-627B-19EF6D43E85C}"/>
              </a:ext>
            </a:extLst>
          </p:cNvPr>
          <p:cNvSpPr>
            <a:spLocks noGrp="1"/>
          </p:cNvSpPr>
          <p:nvPr>
            <p:ph type="body" sz="quarter" idx="13"/>
          </p:nvPr>
        </p:nvSpPr>
        <p:spPr>
          <a:xfrm>
            <a:off x="609600" y="1600200"/>
            <a:ext cx="10597376" cy="4370387"/>
          </a:xfrm>
        </p:spPr>
        <p:txBody>
          <a:bodyPr>
            <a:normAutofit/>
          </a:bodyPr>
          <a:lstStyle/>
          <a:p>
            <a:r>
              <a:rPr lang="en-US" sz="1800"/>
              <a:t>Documentation: </a:t>
            </a:r>
            <a:r>
              <a:rPr lang="en-US" sz="1800">
                <a:hlinkClick r:id="rId2"/>
              </a:rPr>
              <a:t>https://visioneval.github.io/docs/</a:t>
            </a:r>
            <a:r>
              <a:rPr lang="en-US" sz="1800"/>
              <a:t> </a:t>
            </a:r>
          </a:p>
          <a:p>
            <a:r>
              <a:rPr lang="en-US" sz="1800"/>
              <a:t>Pre-Built VE Model for the </a:t>
            </a:r>
            <a:r>
              <a:rPr lang="en-US" sz="1800" err="1"/>
              <a:t>SJV</a:t>
            </a:r>
            <a:r>
              <a:rPr lang="en-US" sz="1800"/>
              <a:t> Region</a:t>
            </a:r>
          </a:p>
          <a:p>
            <a:pPr lvl="1"/>
            <a:r>
              <a:rPr lang="en-US" sz="1800"/>
              <a:t>Version 3.1</a:t>
            </a:r>
          </a:p>
          <a:p>
            <a:r>
              <a:rPr lang="en-US" sz="1800"/>
              <a:t>GitHub management</a:t>
            </a:r>
          </a:p>
          <a:p>
            <a:pPr lvl="1"/>
            <a:r>
              <a:rPr lang="en-US" sz="1800"/>
              <a:t>VE core model can be enhanced with package upgrades and updates</a:t>
            </a:r>
          </a:p>
          <a:p>
            <a:r>
              <a:rPr lang="en-US" sz="1800"/>
              <a:t>VisionEval – Extras </a:t>
            </a:r>
          </a:p>
          <a:p>
            <a:pPr lvl="1"/>
            <a:r>
              <a:rPr lang="en-US" sz="1800"/>
              <a:t>Custom </a:t>
            </a:r>
            <a:r>
              <a:rPr lang="en-US" sz="1800" err="1"/>
              <a:t>SJV</a:t>
            </a:r>
            <a:r>
              <a:rPr lang="en-US" sz="1800"/>
              <a:t> VisionEval packages for land use, </a:t>
            </a:r>
            <a:r>
              <a:rPr lang="en-US" sz="1800" err="1"/>
              <a:t>PopulationSim</a:t>
            </a:r>
            <a:r>
              <a:rPr lang="en-US" sz="1800"/>
              <a:t>, Vehicles and Powertrains</a:t>
            </a:r>
          </a:p>
          <a:p>
            <a:pPr lvl="1"/>
            <a:r>
              <a:rPr lang="en-US" sz="1800"/>
              <a:t>Forked from RSG-VE-Extras which is forked from VE Pooled Fund VisionEval-Extras</a:t>
            </a:r>
          </a:p>
          <a:p>
            <a:r>
              <a:rPr lang="en-US" sz="1800"/>
              <a:t>Contribute to GitHub resources</a:t>
            </a:r>
          </a:p>
          <a:p>
            <a:pPr lvl="1"/>
            <a:r>
              <a:rPr lang="en-US" sz="1800"/>
              <a:t>https://github.com/VisionEval</a:t>
            </a:r>
          </a:p>
          <a:p>
            <a:pPr lvl="1"/>
            <a:r>
              <a:rPr lang="en-US" sz="1800"/>
              <a:t>https://github.com/RSGInc/RSG_VE_Extras</a:t>
            </a:r>
          </a:p>
          <a:p>
            <a:pPr lvl="1"/>
            <a:endParaRPr lang="en-US" sz="1800"/>
          </a:p>
        </p:txBody>
      </p:sp>
    </p:spTree>
    <p:extLst>
      <p:ext uri="{BB962C8B-B14F-4D97-AF65-F5344CB8AC3E}">
        <p14:creationId xmlns:p14="http://schemas.microsoft.com/office/powerpoint/2010/main" val="33783215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64DD7-BD4D-BEB1-74C5-5A0980EEF6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52AADC-F954-BAEC-70BA-3065425C5A75}"/>
              </a:ext>
            </a:extLst>
          </p:cNvPr>
          <p:cNvSpPr>
            <a:spLocks noGrp="1"/>
          </p:cNvSpPr>
          <p:nvPr>
            <p:ph type="title"/>
          </p:nvPr>
        </p:nvSpPr>
        <p:spPr>
          <a:xfrm>
            <a:off x="838201" y="580153"/>
            <a:ext cx="10515600" cy="480131"/>
          </a:xfrm>
        </p:spPr>
        <p:txBody>
          <a:bodyPr/>
          <a:lstStyle/>
          <a:p>
            <a:r>
              <a:rPr lang="en-US">
                <a:latin typeface="Arial"/>
                <a:cs typeface="Arial"/>
              </a:rPr>
              <a:t>Outputs and Analysis</a:t>
            </a:r>
            <a:endParaRPr lang="en-US"/>
          </a:p>
        </p:txBody>
      </p:sp>
      <p:sp>
        <p:nvSpPr>
          <p:cNvPr id="4" name="Rectangle: Rounded Corners 3">
            <a:extLst>
              <a:ext uri="{FF2B5EF4-FFF2-40B4-BE49-F238E27FC236}">
                <a16:creationId xmlns:a16="http://schemas.microsoft.com/office/drawing/2014/main" id="{94CCB509-6BBD-BD59-1AE2-92726A31838D}"/>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
        <p:nvSpPr>
          <p:cNvPr id="6" name="Text Placeholder 5">
            <a:extLst>
              <a:ext uri="{FF2B5EF4-FFF2-40B4-BE49-F238E27FC236}">
                <a16:creationId xmlns:a16="http://schemas.microsoft.com/office/drawing/2014/main" id="{D7A9F49F-2879-BBBB-0D3F-C5A46E843AC0}"/>
              </a:ext>
            </a:extLst>
          </p:cNvPr>
          <p:cNvSpPr>
            <a:spLocks noGrp="1"/>
          </p:cNvSpPr>
          <p:nvPr>
            <p:ph type="body" sz="quarter" idx="13"/>
          </p:nvPr>
        </p:nvSpPr>
        <p:spPr>
          <a:xfrm>
            <a:off x="609600" y="1600200"/>
            <a:ext cx="4977161" cy="4370387"/>
          </a:xfrm>
        </p:spPr>
        <p:txBody>
          <a:bodyPr>
            <a:normAutofit lnSpcReduction="10000"/>
          </a:bodyPr>
          <a:lstStyle/>
          <a:p>
            <a:r>
              <a:rPr lang="en-US" sz="1800"/>
              <a:t>Query methods for analyzing results for specific model runs. </a:t>
            </a:r>
          </a:p>
          <a:p>
            <a:pPr lvl="1"/>
            <a:r>
              <a:rPr lang="en-US" sz="1800"/>
              <a:t>Geographic specific filters, </a:t>
            </a:r>
          </a:p>
          <a:p>
            <a:pPr lvl="1"/>
            <a:r>
              <a:rPr lang="en-US" sz="1800"/>
              <a:t>database produced by VE Export function allows for users to gain access to full VE results</a:t>
            </a:r>
          </a:p>
          <a:p>
            <a:r>
              <a:rPr lang="en-US" sz="1800"/>
              <a:t>Web-based Visualizer to host model run data</a:t>
            </a:r>
          </a:p>
          <a:p>
            <a:pPr lvl="1"/>
            <a:r>
              <a:rPr lang="en-US" sz="1800"/>
              <a:t>RSG will continue to host this resource for partners to be able to share the VE inputs, outputs, etc. </a:t>
            </a:r>
          </a:p>
          <a:p>
            <a:pPr lvl="1"/>
            <a:r>
              <a:rPr lang="en-US" sz="1800"/>
              <a:t>It will continue to be enhanced over time</a:t>
            </a:r>
          </a:p>
          <a:p>
            <a:pPr lvl="1"/>
            <a:r>
              <a:rPr lang="en-US" sz="1800"/>
              <a:t>RSG hosting this level of visualization as a SaaS model </a:t>
            </a:r>
          </a:p>
          <a:p>
            <a:endParaRPr lang="en-US" sz="1800"/>
          </a:p>
        </p:txBody>
      </p:sp>
      <p:pic>
        <p:nvPicPr>
          <p:cNvPr id="8" name="Picture 7" descr="A screenshot of a computer&#10;&#10;AI-generated content may be incorrect.">
            <a:extLst>
              <a:ext uri="{FF2B5EF4-FFF2-40B4-BE49-F238E27FC236}">
                <a16:creationId xmlns:a16="http://schemas.microsoft.com/office/drawing/2014/main" id="{FB550744-50E2-ED40-DD81-9E53B6EBC546}"/>
              </a:ext>
            </a:extLst>
          </p:cNvPr>
          <p:cNvPicPr>
            <a:picLocks noChangeAspect="1"/>
          </p:cNvPicPr>
          <p:nvPr/>
        </p:nvPicPr>
        <p:blipFill>
          <a:blip r:embed="rId2"/>
          <a:stretch>
            <a:fillRect/>
          </a:stretch>
        </p:blipFill>
        <p:spPr>
          <a:xfrm>
            <a:off x="5788700" y="1123784"/>
            <a:ext cx="6227592" cy="497840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69903E1E-F92D-D371-DED3-8DAC4CEA9946}"/>
              </a:ext>
            </a:extLst>
          </p:cNvPr>
          <p:cNvSpPr txBox="1"/>
          <p:nvPr/>
        </p:nvSpPr>
        <p:spPr>
          <a:xfrm>
            <a:off x="5788700" y="6165684"/>
            <a:ext cx="6211228" cy="369332"/>
          </a:xfrm>
          <a:prstGeom prst="rect">
            <a:avLst/>
          </a:prstGeom>
          <a:noFill/>
        </p:spPr>
        <p:txBody>
          <a:bodyPr wrap="square">
            <a:spAutoFit/>
          </a:bodyPr>
          <a:lstStyle/>
          <a:p>
            <a:r>
              <a:rPr lang="en-US"/>
              <a:t>https://rsginc.shinyapps.io/visioneval-explorer-sjv/</a:t>
            </a:r>
          </a:p>
        </p:txBody>
      </p:sp>
    </p:spTree>
    <p:extLst>
      <p:ext uri="{BB962C8B-B14F-4D97-AF65-F5344CB8AC3E}">
        <p14:creationId xmlns:p14="http://schemas.microsoft.com/office/powerpoint/2010/main" val="23627752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78468-C539-84C6-9259-547566B617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D3A454-0AF9-AED1-AC9F-07630A400C50}"/>
              </a:ext>
            </a:extLst>
          </p:cNvPr>
          <p:cNvSpPr>
            <a:spLocks noGrp="1"/>
          </p:cNvSpPr>
          <p:nvPr>
            <p:ph type="title"/>
          </p:nvPr>
        </p:nvSpPr>
        <p:spPr>
          <a:xfrm>
            <a:off x="838201" y="580153"/>
            <a:ext cx="10515600" cy="480131"/>
          </a:xfrm>
        </p:spPr>
        <p:txBody>
          <a:bodyPr/>
          <a:lstStyle/>
          <a:p>
            <a:r>
              <a:rPr lang="en-US">
                <a:latin typeface="Arial"/>
                <a:cs typeface="Arial"/>
              </a:rPr>
              <a:t>Where do you go from here</a:t>
            </a:r>
            <a:endParaRPr lang="en-US"/>
          </a:p>
        </p:txBody>
      </p:sp>
      <p:sp>
        <p:nvSpPr>
          <p:cNvPr id="4" name="Rectangle: Rounded Corners 3">
            <a:extLst>
              <a:ext uri="{FF2B5EF4-FFF2-40B4-BE49-F238E27FC236}">
                <a16:creationId xmlns:a16="http://schemas.microsoft.com/office/drawing/2014/main" id="{C5370505-360A-7A48-9F09-7F3DB2BE0820}"/>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
        <p:nvSpPr>
          <p:cNvPr id="3" name="Text Placeholder 5">
            <a:extLst>
              <a:ext uri="{FF2B5EF4-FFF2-40B4-BE49-F238E27FC236}">
                <a16:creationId xmlns:a16="http://schemas.microsoft.com/office/drawing/2014/main" id="{8450DE54-13A9-A99A-3C76-7B04D1ABBBA7}"/>
              </a:ext>
            </a:extLst>
          </p:cNvPr>
          <p:cNvSpPr txBox="1">
            <a:spLocks/>
          </p:cNvSpPr>
          <p:nvPr/>
        </p:nvSpPr>
        <p:spPr>
          <a:xfrm>
            <a:off x="609599" y="1510072"/>
            <a:ext cx="6181493" cy="4370387"/>
          </a:xfrm>
          <a:prstGeom prst="rect">
            <a:avLst/>
          </a:prstGeom>
        </p:spPr>
        <p:txBody>
          <a:bodyPr vert="horz" lIns="0" tIns="45720" rIns="0" bIns="45720" rtlCol="0">
            <a:normAutofit fontScale="92500"/>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Opportunities for collaboration. VE Pooled Fund is restarting outside of FHWA leadership. RSG will continue to periodically send along updates, news and announcements to current and past users of VE</a:t>
            </a:r>
          </a:p>
          <a:p>
            <a:r>
              <a:rPr lang="en-US" sz="1800"/>
              <a:t>Agencies around the country are using VE. For long-range plans, land use analysis, scenario planning, upstream analysis of policies prior to more detailed network modeling.</a:t>
            </a:r>
          </a:p>
          <a:p>
            <a:r>
              <a:rPr lang="en-US" sz="1800"/>
              <a:t>Capability to continue to refine inputs and improve model results.</a:t>
            </a:r>
          </a:p>
          <a:p>
            <a:r>
              <a:rPr lang="en-US" sz="1800"/>
              <a:t>Expansion – using </a:t>
            </a:r>
            <a:r>
              <a:rPr lang="en-US" sz="1800" err="1"/>
              <a:t>EMAT</a:t>
            </a:r>
            <a:r>
              <a:rPr lang="en-US" sz="1800"/>
              <a:t>, continuing to explore new </a:t>
            </a:r>
            <a:r>
              <a:rPr lang="en-US" sz="1800" err="1"/>
              <a:t>LandUse</a:t>
            </a:r>
            <a:r>
              <a:rPr lang="en-US" sz="1800"/>
              <a:t> module, </a:t>
            </a:r>
            <a:r>
              <a:rPr lang="en-US" sz="1800" err="1"/>
              <a:t>ITHIM</a:t>
            </a:r>
            <a:r>
              <a:rPr lang="en-US" sz="1800"/>
              <a:t>, Driverless, WFH</a:t>
            </a:r>
          </a:p>
          <a:p>
            <a:r>
              <a:rPr lang="en-US" sz="1800"/>
              <a:t>Develop additional model variants by changing inputs or policies of interest to you.</a:t>
            </a:r>
          </a:p>
          <a:p>
            <a:endParaRPr lang="en-US" sz="1800"/>
          </a:p>
        </p:txBody>
      </p:sp>
      <p:pic>
        <p:nvPicPr>
          <p:cNvPr id="10" name="Picture 9">
            <a:extLst>
              <a:ext uri="{FF2B5EF4-FFF2-40B4-BE49-F238E27FC236}">
                <a16:creationId xmlns:a16="http://schemas.microsoft.com/office/drawing/2014/main" id="{3DE986EF-AF2D-60F8-B0C7-AA4B4954A31A}"/>
              </a:ext>
            </a:extLst>
          </p:cNvPr>
          <p:cNvPicPr>
            <a:picLocks noChangeAspect="1"/>
          </p:cNvPicPr>
          <p:nvPr/>
        </p:nvPicPr>
        <p:blipFill>
          <a:blip r:embed="rId2"/>
          <a:stretch>
            <a:fillRect/>
          </a:stretch>
        </p:blipFill>
        <p:spPr>
          <a:xfrm>
            <a:off x="6943498" y="1220889"/>
            <a:ext cx="4638902" cy="3222746"/>
          </a:xfrm>
          <a:prstGeom prst="rect">
            <a:avLst/>
          </a:prstGeom>
        </p:spPr>
      </p:pic>
    </p:spTree>
    <p:extLst>
      <p:ext uri="{BB962C8B-B14F-4D97-AF65-F5344CB8AC3E}">
        <p14:creationId xmlns:p14="http://schemas.microsoft.com/office/powerpoint/2010/main" val="22250309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BAEF05-5C66-8E37-8A89-C2697663C10B}"/>
              </a:ext>
            </a:extLst>
          </p:cNvPr>
          <p:cNvSpPr>
            <a:spLocks noGrp="1"/>
          </p:cNvSpPr>
          <p:nvPr>
            <p:ph type="body" sz="quarter" idx="11"/>
          </p:nvPr>
        </p:nvSpPr>
        <p:spPr>
          <a:xfrm>
            <a:off x="1659689" y="4295051"/>
            <a:ext cx="4319850" cy="300796"/>
          </a:xfrm>
        </p:spPr>
        <p:txBody>
          <a:bodyPr/>
          <a:lstStyle/>
          <a:p>
            <a:r>
              <a:rPr lang="en-US"/>
              <a:t>Jonathan Slason</a:t>
            </a:r>
          </a:p>
        </p:txBody>
      </p:sp>
      <p:sp>
        <p:nvSpPr>
          <p:cNvPr id="3" name="Text Placeholder 2">
            <a:extLst>
              <a:ext uri="{FF2B5EF4-FFF2-40B4-BE49-F238E27FC236}">
                <a16:creationId xmlns:a16="http://schemas.microsoft.com/office/drawing/2014/main" id="{C238FDCD-8E80-B9D2-ED80-4C5450B5E9F2}"/>
              </a:ext>
            </a:extLst>
          </p:cNvPr>
          <p:cNvSpPr>
            <a:spLocks noGrp="1"/>
          </p:cNvSpPr>
          <p:nvPr>
            <p:ph type="body" sz="quarter" idx="12"/>
          </p:nvPr>
        </p:nvSpPr>
        <p:spPr>
          <a:xfrm>
            <a:off x="1659688" y="4538083"/>
            <a:ext cx="4319851" cy="276276"/>
          </a:xfrm>
        </p:spPr>
        <p:txBody>
          <a:bodyPr/>
          <a:lstStyle/>
          <a:p>
            <a:r>
              <a:rPr lang="en-US"/>
              <a:t>Project Manager</a:t>
            </a:r>
          </a:p>
        </p:txBody>
      </p:sp>
      <p:sp>
        <p:nvSpPr>
          <p:cNvPr id="4" name="Text Placeholder 3">
            <a:extLst>
              <a:ext uri="{FF2B5EF4-FFF2-40B4-BE49-F238E27FC236}">
                <a16:creationId xmlns:a16="http://schemas.microsoft.com/office/drawing/2014/main" id="{BEE0CF02-B3C4-1D0A-B380-650D0AEEA974}"/>
              </a:ext>
            </a:extLst>
          </p:cNvPr>
          <p:cNvSpPr>
            <a:spLocks noGrp="1"/>
          </p:cNvSpPr>
          <p:nvPr>
            <p:ph type="body" sz="quarter" idx="13"/>
          </p:nvPr>
        </p:nvSpPr>
        <p:spPr>
          <a:xfrm>
            <a:off x="1659688" y="4845629"/>
            <a:ext cx="4319851" cy="460077"/>
          </a:xfrm>
        </p:spPr>
        <p:txBody>
          <a:bodyPr/>
          <a:lstStyle/>
          <a:p>
            <a:r>
              <a:rPr lang="en-US"/>
              <a:t>jonathan.slason@rsginc.com</a:t>
            </a:r>
          </a:p>
        </p:txBody>
      </p:sp>
      <p:sp>
        <p:nvSpPr>
          <p:cNvPr id="5" name="Text Placeholder 4">
            <a:extLst>
              <a:ext uri="{FF2B5EF4-FFF2-40B4-BE49-F238E27FC236}">
                <a16:creationId xmlns:a16="http://schemas.microsoft.com/office/drawing/2014/main" id="{38B7412F-E95E-828C-8516-9DF427DBFC21}"/>
              </a:ext>
            </a:extLst>
          </p:cNvPr>
          <p:cNvSpPr>
            <a:spLocks noGrp="1"/>
          </p:cNvSpPr>
          <p:nvPr>
            <p:ph type="body" sz="quarter" idx="14"/>
          </p:nvPr>
        </p:nvSpPr>
        <p:spPr>
          <a:xfrm>
            <a:off x="4532524" y="4298055"/>
            <a:ext cx="4319850" cy="300796"/>
          </a:xfrm>
        </p:spPr>
        <p:txBody>
          <a:bodyPr/>
          <a:lstStyle/>
          <a:p>
            <a:r>
              <a:rPr lang="en-US"/>
              <a:t>Nick Fisher</a:t>
            </a:r>
          </a:p>
        </p:txBody>
      </p:sp>
      <p:sp>
        <p:nvSpPr>
          <p:cNvPr id="6" name="Text Placeholder 5">
            <a:extLst>
              <a:ext uri="{FF2B5EF4-FFF2-40B4-BE49-F238E27FC236}">
                <a16:creationId xmlns:a16="http://schemas.microsoft.com/office/drawing/2014/main" id="{62815E91-865D-0E45-E1EB-56EB2DBA6A50}"/>
              </a:ext>
            </a:extLst>
          </p:cNvPr>
          <p:cNvSpPr>
            <a:spLocks noGrp="1"/>
          </p:cNvSpPr>
          <p:nvPr>
            <p:ph type="body" sz="quarter" idx="15"/>
          </p:nvPr>
        </p:nvSpPr>
        <p:spPr>
          <a:xfrm>
            <a:off x="4532523" y="4541087"/>
            <a:ext cx="4319851" cy="276276"/>
          </a:xfrm>
        </p:spPr>
        <p:txBody>
          <a:bodyPr/>
          <a:lstStyle/>
          <a:p>
            <a:r>
              <a:rPr lang="en-US"/>
              <a:t>Deputy Project Manager</a:t>
            </a:r>
          </a:p>
        </p:txBody>
      </p:sp>
      <p:sp>
        <p:nvSpPr>
          <p:cNvPr id="7" name="Text Placeholder 6">
            <a:extLst>
              <a:ext uri="{FF2B5EF4-FFF2-40B4-BE49-F238E27FC236}">
                <a16:creationId xmlns:a16="http://schemas.microsoft.com/office/drawing/2014/main" id="{7DCA7D2D-C45E-25F9-B1C8-81C25A22EA78}"/>
              </a:ext>
            </a:extLst>
          </p:cNvPr>
          <p:cNvSpPr>
            <a:spLocks noGrp="1"/>
          </p:cNvSpPr>
          <p:nvPr>
            <p:ph type="body" sz="quarter" idx="16"/>
          </p:nvPr>
        </p:nvSpPr>
        <p:spPr>
          <a:xfrm>
            <a:off x="4532523" y="4848633"/>
            <a:ext cx="4319851" cy="460077"/>
          </a:xfrm>
        </p:spPr>
        <p:txBody>
          <a:bodyPr/>
          <a:lstStyle/>
          <a:p>
            <a:r>
              <a:rPr lang="en-US"/>
              <a:t>nicholas.fisher@rsginc.com</a:t>
            </a:r>
          </a:p>
        </p:txBody>
      </p:sp>
    </p:spTree>
    <p:extLst>
      <p:ext uri="{BB962C8B-B14F-4D97-AF65-F5344CB8AC3E}">
        <p14:creationId xmlns:p14="http://schemas.microsoft.com/office/powerpoint/2010/main" val="3400516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17034-48B7-3A57-57A7-A1B2934A5F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B6541F-BE19-293B-1548-AD7C1F5B26B0}"/>
              </a:ext>
            </a:extLst>
          </p:cNvPr>
          <p:cNvSpPr>
            <a:spLocks noGrp="1"/>
          </p:cNvSpPr>
          <p:nvPr>
            <p:ph type="title"/>
          </p:nvPr>
        </p:nvSpPr>
        <p:spPr>
          <a:xfrm>
            <a:off x="838201" y="580153"/>
            <a:ext cx="10515600" cy="480131"/>
          </a:xfrm>
        </p:spPr>
        <p:txBody>
          <a:bodyPr/>
          <a:lstStyle/>
          <a:p>
            <a:r>
              <a:rPr lang="en-US"/>
              <a:t>Quantitative Exploratory modeling</a:t>
            </a:r>
          </a:p>
        </p:txBody>
      </p:sp>
      <p:sp>
        <p:nvSpPr>
          <p:cNvPr id="3" name="Text Placeholder 2">
            <a:extLst>
              <a:ext uri="{FF2B5EF4-FFF2-40B4-BE49-F238E27FC236}">
                <a16:creationId xmlns:a16="http://schemas.microsoft.com/office/drawing/2014/main" id="{6836989D-7FE9-6132-5D48-89D70D768958}"/>
              </a:ext>
            </a:extLst>
          </p:cNvPr>
          <p:cNvSpPr>
            <a:spLocks noGrp="1"/>
          </p:cNvSpPr>
          <p:nvPr>
            <p:ph type="body" sz="quarter" idx="13"/>
          </p:nvPr>
        </p:nvSpPr>
        <p:spPr>
          <a:xfrm>
            <a:off x="838201" y="1600200"/>
            <a:ext cx="10515600" cy="4370387"/>
          </a:xfrm>
        </p:spPr>
        <p:txBody>
          <a:bodyPr>
            <a:normAutofit/>
          </a:bodyPr>
          <a:lstStyle/>
          <a:p>
            <a:r>
              <a:rPr lang="en-US" sz="1800"/>
              <a:t>VisionEval can run hundreds (&amp; thousands) of possible future options. Using exported data (SQL databases and CSVs) we can 'goal seek’ for desired performance results and identify the types of investment and policy inputs which produced desirable outcomes. </a:t>
            </a:r>
          </a:p>
          <a:p>
            <a:r>
              <a:rPr lang="en-US" sz="1800"/>
              <a:t>Individual runs can be analyzed. </a:t>
            </a:r>
          </a:p>
          <a:p>
            <a:r>
              <a:rPr lang="en-US" sz="1800"/>
              <a:t>Visualizers and other tools can help cut through the noise to identify relationships between specific inputs and outputs. </a:t>
            </a:r>
          </a:p>
        </p:txBody>
      </p:sp>
      <p:pic>
        <p:nvPicPr>
          <p:cNvPr id="4" name="Picture 3">
            <a:extLst>
              <a:ext uri="{FF2B5EF4-FFF2-40B4-BE49-F238E27FC236}">
                <a16:creationId xmlns:a16="http://schemas.microsoft.com/office/drawing/2014/main" id="{D6142A10-AAE8-BF83-AE7C-17965DE8AB77}"/>
              </a:ext>
            </a:extLst>
          </p:cNvPr>
          <p:cNvPicPr>
            <a:picLocks noChangeAspect="1"/>
          </p:cNvPicPr>
          <p:nvPr/>
        </p:nvPicPr>
        <p:blipFill>
          <a:blip r:embed="rId2"/>
          <a:stretch>
            <a:fillRect/>
          </a:stretch>
        </p:blipFill>
        <p:spPr>
          <a:xfrm>
            <a:off x="2671180" y="3982623"/>
            <a:ext cx="510268" cy="367854"/>
          </a:xfrm>
          <a:prstGeom prst="rect">
            <a:avLst/>
          </a:prstGeom>
        </p:spPr>
      </p:pic>
      <p:sp>
        <p:nvSpPr>
          <p:cNvPr id="5" name="TextBox 4">
            <a:extLst>
              <a:ext uri="{FF2B5EF4-FFF2-40B4-BE49-F238E27FC236}">
                <a16:creationId xmlns:a16="http://schemas.microsoft.com/office/drawing/2014/main" id="{6B74ED7F-B446-516D-45EF-8B29FF1FFD24}"/>
              </a:ext>
            </a:extLst>
          </p:cNvPr>
          <p:cNvSpPr txBox="1"/>
          <p:nvPr/>
        </p:nvSpPr>
        <p:spPr>
          <a:xfrm>
            <a:off x="3440498" y="3996342"/>
            <a:ext cx="7223607" cy="2146742"/>
          </a:xfrm>
          <a:prstGeom prst="rect">
            <a:avLst/>
          </a:prstGeom>
          <a:noFill/>
        </p:spPr>
        <p:txBody>
          <a:bodyPr wrap="square" lIns="68580" tIns="34290" rIns="68580" bIns="34290" anchor="t">
            <a:spAutoFit/>
          </a:bodyPr>
          <a:lstStyle/>
          <a:p>
            <a:pPr defTabSz="342900"/>
            <a:r>
              <a:rPr lang="en-US" sz="1500" u="sng">
                <a:solidFill>
                  <a:srgbClr val="48474A"/>
                </a:solidFill>
                <a:latin typeface="Arial"/>
              </a:rPr>
              <a:t>Identify particular policy objective(s)</a:t>
            </a:r>
            <a:r>
              <a:rPr lang="en-US" sz="1500">
                <a:solidFill>
                  <a:srgbClr val="48474A"/>
                </a:solidFill>
                <a:latin typeface="Arial"/>
              </a:rPr>
              <a:t>  </a:t>
            </a:r>
            <a:br>
              <a:rPr lang="en-US" sz="1200">
                <a:solidFill>
                  <a:srgbClr val="48474A"/>
                </a:solidFill>
                <a:latin typeface="Arial"/>
              </a:rPr>
            </a:br>
            <a:r>
              <a:rPr lang="en-US" sz="1200">
                <a:solidFill>
                  <a:srgbClr val="48474A"/>
                </a:solidFill>
                <a:latin typeface="Arial"/>
              </a:rPr>
              <a:t>	i.e., lowest </a:t>
            </a:r>
            <a:r>
              <a:rPr lang="en-US" sz="1200" err="1">
                <a:solidFill>
                  <a:srgbClr val="48474A"/>
                </a:solidFill>
                <a:latin typeface="Arial"/>
              </a:rPr>
              <a:t>VMT</a:t>
            </a:r>
            <a:r>
              <a:rPr lang="en-US" sz="1200">
                <a:solidFill>
                  <a:srgbClr val="48474A"/>
                </a:solidFill>
                <a:latin typeface="Arial"/>
              </a:rPr>
              <a:t> per capita and high transit use </a:t>
            </a:r>
            <a:br>
              <a:rPr lang="en-US" sz="1200">
                <a:solidFill>
                  <a:srgbClr val="48474A"/>
                </a:solidFill>
                <a:latin typeface="Arial"/>
              </a:rPr>
            </a:br>
            <a:endParaRPr lang="en-US" sz="1200">
              <a:solidFill>
                <a:srgbClr val="48474A"/>
              </a:solidFill>
              <a:latin typeface="Arial"/>
            </a:endParaRPr>
          </a:p>
          <a:p>
            <a:pPr defTabSz="342900"/>
            <a:r>
              <a:rPr lang="en-US" sz="1500" u="sng">
                <a:solidFill>
                  <a:srgbClr val="48474A"/>
                </a:solidFill>
                <a:latin typeface="Arial"/>
              </a:rPr>
              <a:t>Define the conditions</a:t>
            </a:r>
            <a:br>
              <a:rPr lang="en-US" sz="1200">
                <a:solidFill>
                  <a:srgbClr val="48474A"/>
                </a:solidFill>
                <a:latin typeface="Arial"/>
              </a:rPr>
            </a:br>
            <a:r>
              <a:rPr lang="en-US" sz="1200">
                <a:solidFill>
                  <a:srgbClr val="48474A"/>
                </a:solidFill>
                <a:latin typeface="Arial"/>
              </a:rPr>
              <a:t>	i.e., high population growth, greater urban intensity, and high consumer adoption of shared AVs</a:t>
            </a:r>
            <a:endParaRPr lang="en-US" sz="1200">
              <a:solidFill>
                <a:srgbClr val="48474A"/>
              </a:solidFill>
              <a:latin typeface="Arial"/>
              <a:cs typeface="Arial"/>
            </a:endParaRPr>
          </a:p>
          <a:p>
            <a:pPr defTabSz="342900"/>
            <a:br>
              <a:rPr lang="en-US" sz="1500" u="sng">
                <a:solidFill>
                  <a:srgbClr val="48474A"/>
                </a:solidFill>
                <a:latin typeface="Arial"/>
              </a:rPr>
            </a:br>
            <a:r>
              <a:rPr lang="en-US" sz="1500" u="sng">
                <a:solidFill>
                  <a:srgbClr val="48474A"/>
                </a:solidFill>
                <a:latin typeface="Arial"/>
              </a:rPr>
              <a:t>Set the constraints</a:t>
            </a:r>
            <a:r>
              <a:rPr lang="en-US" sz="1500">
                <a:solidFill>
                  <a:srgbClr val="48474A"/>
                </a:solidFill>
                <a:latin typeface="Arial"/>
              </a:rPr>
              <a:t> </a:t>
            </a:r>
            <a:br>
              <a:rPr lang="en-US" sz="1200">
                <a:solidFill>
                  <a:srgbClr val="48474A"/>
                </a:solidFill>
                <a:latin typeface="Arial"/>
              </a:rPr>
            </a:br>
            <a:r>
              <a:rPr lang="en-US" sz="1200">
                <a:solidFill>
                  <a:srgbClr val="48474A"/>
                </a:solidFill>
                <a:latin typeface="Arial"/>
              </a:rPr>
              <a:t> 	i.e., acceptable level of user revenues &amp; minimize travel cost burden on lower income households</a:t>
            </a:r>
          </a:p>
          <a:p>
            <a:pPr defTabSz="342900"/>
            <a:endParaRPr lang="en-US" sz="1200">
              <a:solidFill>
                <a:srgbClr val="48474A"/>
              </a:solidFill>
              <a:latin typeface="Arial"/>
              <a:cs typeface="Arial"/>
            </a:endParaRPr>
          </a:p>
          <a:p>
            <a:pPr defTabSz="342900"/>
            <a:r>
              <a:rPr lang="en-US" sz="1500">
                <a:solidFill>
                  <a:srgbClr val="48474A"/>
                </a:solidFill>
                <a:latin typeface="Arial"/>
              </a:rPr>
              <a:t>Identify the best mix of investments and policies</a:t>
            </a:r>
          </a:p>
        </p:txBody>
      </p:sp>
      <p:pic>
        <p:nvPicPr>
          <p:cNvPr id="6" name="Picture 5">
            <a:extLst>
              <a:ext uri="{FF2B5EF4-FFF2-40B4-BE49-F238E27FC236}">
                <a16:creationId xmlns:a16="http://schemas.microsoft.com/office/drawing/2014/main" id="{CD419417-5BEC-D7D7-76A5-3093777BEA4F}"/>
              </a:ext>
            </a:extLst>
          </p:cNvPr>
          <p:cNvPicPr>
            <a:picLocks noChangeAspect="1"/>
          </p:cNvPicPr>
          <p:nvPr/>
        </p:nvPicPr>
        <p:blipFill>
          <a:blip r:embed="rId3"/>
          <a:stretch>
            <a:fillRect/>
          </a:stretch>
        </p:blipFill>
        <p:spPr>
          <a:xfrm>
            <a:off x="2671180" y="4547491"/>
            <a:ext cx="510269" cy="374356"/>
          </a:xfrm>
          <a:prstGeom prst="rect">
            <a:avLst/>
          </a:prstGeom>
        </p:spPr>
      </p:pic>
      <p:pic>
        <p:nvPicPr>
          <p:cNvPr id="7" name="Picture 6">
            <a:extLst>
              <a:ext uri="{FF2B5EF4-FFF2-40B4-BE49-F238E27FC236}">
                <a16:creationId xmlns:a16="http://schemas.microsoft.com/office/drawing/2014/main" id="{54569E31-A0B4-540F-9B92-FFD1046071AC}"/>
              </a:ext>
            </a:extLst>
          </p:cNvPr>
          <p:cNvPicPr>
            <a:picLocks noChangeAspect="1"/>
          </p:cNvPicPr>
          <p:nvPr/>
        </p:nvPicPr>
        <p:blipFill>
          <a:blip r:embed="rId4"/>
          <a:stretch>
            <a:fillRect/>
          </a:stretch>
        </p:blipFill>
        <p:spPr>
          <a:xfrm>
            <a:off x="2671179" y="5190332"/>
            <a:ext cx="510268" cy="341743"/>
          </a:xfrm>
          <a:prstGeom prst="rect">
            <a:avLst/>
          </a:prstGeom>
        </p:spPr>
      </p:pic>
      <p:sp>
        <p:nvSpPr>
          <p:cNvPr id="8" name="Arrow: Right 7">
            <a:extLst>
              <a:ext uri="{FF2B5EF4-FFF2-40B4-BE49-F238E27FC236}">
                <a16:creationId xmlns:a16="http://schemas.microsoft.com/office/drawing/2014/main" id="{4B46380E-DC0F-E7EF-3616-8EE554637880}"/>
              </a:ext>
            </a:extLst>
          </p:cNvPr>
          <p:cNvSpPr/>
          <p:nvPr/>
        </p:nvSpPr>
        <p:spPr>
          <a:xfrm>
            <a:off x="2490704" y="5800559"/>
            <a:ext cx="871219" cy="363474"/>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FFFFFF"/>
              </a:solidFill>
              <a:latin typeface="Arial"/>
            </a:endParaRPr>
          </a:p>
        </p:txBody>
      </p:sp>
      <p:sp>
        <p:nvSpPr>
          <p:cNvPr id="12" name="Rectangle: Rounded Corners 11">
            <a:extLst>
              <a:ext uri="{FF2B5EF4-FFF2-40B4-BE49-F238E27FC236}">
                <a16:creationId xmlns:a16="http://schemas.microsoft.com/office/drawing/2014/main" id="{A389CD9D-C783-C87D-00B7-F80B32D50ED8}"/>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
        <p:nvSpPr>
          <p:cNvPr id="10" name="Slide Number Placeholder 1">
            <a:extLst>
              <a:ext uri="{FF2B5EF4-FFF2-40B4-BE49-F238E27FC236}">
                <a16:creationId xmlns:a16="http://schemas.microsoft.com/office/drawing/2014/main" id="{0FB91DD0-EE9B-DDD1-EAFC-36333864B91A}"/>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11</a:t>
            </a:fld>
            <a:endParaRPr lang="en-US"/>
          </a:p>
        </p:txBody>
      </p:sp>
    </p:spTree>
    <p:extLst>
      <p:ext uri="{BB962C8B-B14F-4D97-AF65-F5344CB8AC3E}">
        <p14:creationId xmlns:p14="http://schemas.microsoft.com/office/powerpoint/2010/main" val="25202410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13C24B-8FA1-CA0C-DB23-6FA63E726F10}"/>
              </a:ext>
            </a:extLst>
          </p:cNvPr>
          <p:cNvSpPr>
            <a:spLocks noGrp="1"/>
          </p:cNvSpPr>
          <p:nvPr>
            <p:ph type="sldNum" sz="quarter" idx="10"/>
          </p:nvPr>
        </p:nvSpPr>
        <p:spPr/>
        <p:txBody>
          <a:bodyPr/>
          <a:lstStyle/>
          <a:p>
            <a:fld id="{F4510120-A876-4642-B753-556A5424CAF0}" type="slidenum">
              <a:rPr lang="en-US" smtClean="0"/>
              <a:pPr/>
              <a:t>110</a:t>
            </a:fld>
            <a:endParaRPr lang="en-US"/>
          </a:p>
        </p:txBody>
      </p:sp>
      <p:sp>
        <p:nvSpPr>
          <p:cNvPr id="3" name="Title 2">
            <a:extLst>
              <a:ext uri="{FF2B5EF4-FFF2-40B4-BE49-F238E27FC236}">
                <a16:creationId xmlns:a16="http://schemas.microsoft.com/office/drawing/2014/main" id="{FEAB9CCA-3C3F-F442-AF9A-89FC478A9C31}"/>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B464C9B5-F55B-98AF-8930-32AEEC062A19}"/>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02A2C5B3-BB8B-A850-5536-CCB9C3317C5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7349838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66CD290-A9F0-F42D-0673-45DCD7614261}"/>
              </a:ext>
            </a:extLst>
          </p:cNvPr>
          <p:cNvSpPr>
            <a:spLocks noGrp="1"/>
          </p:cNvSpPr>
          <p:nvPr>
            <p:ph type="subTitle" idx="1"/>
          </p:nvPr>
        </p:nvSpPr>
        <p:spPr/>
        <p:txBody>
          <a:bodyPr/>
          <a:lstStyle/>
          <a:p>
            <a:r>
              <a:rPr lang="en-US"/>
              <a:t>Installing a Custom Package</a:t>
            </a:r>
          </a:p>
        </p:txBody>
      </p:sp>
      <p:sp>
        <p:nvSpPr>
          <p:cNvPr id="3" name="Title 2">
            <a:extLst>
              <a:ext uri="{FF2B5EF4-FFF2-40B4-BE49-F238E27FC236}">
                <a16:creationId xmlns:a16="http://schemas.microsoft.com/office/drawing/2014/main" id="{BED2CD25-B1F0-2C3A-B867-37EBF56FD546}"/>
              </a:ext>
            </a:extLst>
          </p:cNvPr>
          <p:cNvSpPr>
            <a:spLocks noGrp="1"/>
          </p:cNvSpPr>
          <p:nvPr>
            <p:ph type="title"/>
          </p:nvPr>
        </p:nvSpPr>
        <p:spPr>
          <a:xfrm>
            <a:off x="838200" y="1496477"/>
            <a:ext cx="5539741" cy="615553"/>
          </a:xfrm>
        </p:spPr>
        <p:txBody>
          <a:bodyPr/>
          <a:lstStyle/>
          <a:p>
            <a:r>
              <a:rPr lang="en-US"/>
              <a:t>Advanced Topics</a:t>
            </a:r>
          </a:p>
        </p:txBody>
      </p:sp>
      <p:sp>
        <p:nvSpPr>
          <p:cNvPr id="4" name="Text Placeholder 3">
            <a:extLst>
              <a:ext uri="{FF2B5EF4-FFF2-40B4-BE49-F238E27FC236}">
                <a16:creationId xmlns:a16="http://schemas.microsoft.com/office/drawing/2014/main" id="{1CFAD2F2-9FA7-DAA1-AC71-3474CB47E19C}"/>
              </a:ext>
            </a:extLst>
          </p:cNvPr>
          <p:cNvSpPr>
            <a:spLocks noGrp="1"/>
          </p:cNvSpPr>
          <p:nvPr>
            <p:ph type="body" sz="quarter" idx="10"/>
          </p:nvPr>
        </p:nvSpPr>
        <p:spPr/>
        <p:txBody>
          <a:bodyPr>
            <a:normAutofit fontScale="92500"/>
          </a:bodyPr>
          <a:lstStyle/>
          <a:p>
            <a:endParaRPr lang="en-US"/>
          </a:p>
        </p:txBody>
      </p:sp>
      <p:sp>
        <p:nvSpPr>
          <p:cNvPr id="5" name="Text Placeholder 4">
            <a:extLst>
              <a:ext uri="{FF2B5EF4-FFF2-40B4-BE49-F238E27FC236}">
                <a16:creationId xmlns:a16="http://schemas.microsoft.com/office/drawing/2014/main" id="{C29EA38C-1C5F-5449-CACD-3A29C2CEC0FF}"/>
              </a:ext>
            </a:extLst>
          </p:cNvPr>
          <p:cNvSpPr>
            <a:spLocks noGrp="1"/>
          </p:cNvSpPr>
          <p:nvPr>
            <p:ph type="body" sz="quarter" idx="11"/>
          </p:nvPr>
        </p:nvSpPr>
        <p:spPr/>
        <p:txBody>
          <a:bodyPr>
            <a:normAutofit fontScale="92500"/>
          </a:bodyPr>
          <a:lstStyle/>
          <a:p>
            <a:endParaRPr lang="en-US"/>
          </a:p>
        </p:txBody>
      </p:sp>
    </p:spTree>
    <p:extLst>
      <p:ext uri="{BB962C8B-B14F-4D97-AF65-F5344CB8AC3E}">
        <p14:creationId xmlns:p14="http://schemas.microsoft.com/office/powerpoint/2010/main" val="27826508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2246BC-1D6A-A6F3-DFA9-D077D5781CCB}"/>
              </a:ext>
            </a:extLst>
          </p:cNvPr>
          <p:cNvSpPr>
            <a:spLocks noGrp="1"/>
          </p:cNvSpPr>
          <p:nvPr>
            <p:ph type="sldNum" sz="quarter" idx="10"/>
          </p:nvPr>
        </p:nvSpPr>
        <p:spPr/>
        <p:txBody>
          <a:bodyPr/>
          <a:lstStyle/>
          <a:p>
            <a:fld id="{F4510120-A876-4642-B753-556A5424CAF0}" type="slidenum">
              <a:rPr lang="en-US" smtClean="0"/>
              <a:pPr/>
              <a:t>112</a:t>
            </a:fld>
            <a:endParaRPr lang="en-US"/>
          </a:p>
        </p:txBody>
      </p:sp>
      <p:sp>
        <p:nvSpPr>
          <p:cNvPr id="3" name="Title 2">
            <a:extLst>
              <a:ext uri="{FF2B5EF4-FFF2-40B4-BE49-F238E27FC236}">
                <a16:creationId xmlns:a16="http://schemas.microsoft.com/office/drawing/2014/main" id="{FAC0CA3D-7062-D567-B9A1-99D3F8E08E7A}"/>
              </a:ext>
            </a:extLst>
          </p:cNvPr>
          <p:cNvSpPr>
            <a:spLocks noGrp="1"/>
          </p:cNvSpPr>
          <p:nvPr>
            <p:ph type="title"/>
          </p:nvPr>
        </p:nvSpPr>
        <p:spPr>
          <a:xfrm>
            <a:off x="838201" y="580153"/>
            <a:ext cx="10515600" cy="480131"/>
          </a:xfrm>
        </p:spPr>
        <p:txBody>
          <a:bodyPr/>
          <a:lstStyle/>
          <a:p>
            <a:r>
              <a:rPr lang="en-US">
                <a:solidFill>
                  <a:schemeClr val="bg2"/>
                </a:solidFill>
                <a:latin typeface="Arial"/>
                <a:cs typeface="Arial"/>
              </a:rPr>
              <a:t>Step 1: </a:t>
            </a:r>
            <a:r>
              <a:rPr lang="en-US">
                <a:latin typeface="Arial"/>
                <a:cs typeface="Arial"/>
              </a:rPr>
              <a:t>Clone the </a:t>
            </a:r>
            <a:r>
              <a:rPr lang="en-US" err="1">
                <a:latin typeface="Arial"/>
                <a:cs typeface="Arial"/>
              </a:rPr>
              <a:t>SJV</a:t>
            </a:r>
            <a:r>
              <a:rPr lang="en-US">
                <a:latin typeface="Arial"/>
                <a:cs typeface="Arial"/>
              </a:rPr>
              <a:t>-VE-Extras repository</a:t>
            </a:r>
            <a:endParaRPr lang="en-US"/>
          </a:p>
        </p:txBody>
      </p:sp>
      <p:sp>
        <p:nvSpPr>
          <p:cNvPr id="4" name="Text Placeholder 3">
            <a:extLst>
              <a:ext uri="{FF2B5EF4-FFF2-40B4-BE49-F238E27FC236}">
                <a16:creationId xmlns:a16="http://schemas.microsoft.com/office/drawing/2014/main" id="{FCED4F34-6688-6D88-41CC-129BA3C90C9A}"/>
              </a:ext>
            </a:extLst>
          </p:cNvPr>
          <p:cNvSpPr>
            <a:spLocks noGrp="1"/>
          </p:cNvSpPr>
          <p:nvPr>
            <p:ph type="body" sz="quarter" idx="12"/>
          </p:nvPr>
        </p:nvSpPr>
        <p:spPr>
          <a:xfrm>
            <a:off x="838201" y="2889308"/>
            <a:ext cx="10515600" cy="1382943"/>
          </a:xfrm>
        </p:spPr>
        <p:txBody>
          <a:bodyPr/>
          <a:lstStyle/>
          <a:p>
            <a:r>
              <a:rPr lang="en-US"/>
              <a:t>1.1 </a:t>
            </a:r>
            <a:r>
              <a:rPr lang="en-US" b="0">
                <a:solidFill>
                  <a:srgbClr val="48484A"/>
                </a:solidFill>
              </a:rPr>
              <a:t>Use the </a:t>
            </a:r>
            <a:r>
              <a:rPr lang="en-US" b="0" err="1">
                <a:solidFill>
                  <a:srgbClr val="48484A"/>
                </a:solidFill>
              </a:rPr>
              <a:t>RSG</a:t>
            </a:r>
            <a:r>
              <a:rPr lang="en-US" b="0">
                <a:solidFill>
                  <a:srgbClr val="48484A"/>
                </a:solidFill>
              </a:rPr>
              <a:t> GitHub page to clone the </a:t>
            </a:r>
            <a:r>
              <a:rPr lang="en-US" b="0" err="1">
                <a:solidFill>
                  <a:srgbClr val="48484A"/>
                </a:solidFill>
              </a:rPr>
              <a:t>SJV</a:t>
            </a:r>
            <a:r>
              <a:rPr lang="en-US" b="0">
                <a:solidFill>
                  <a:srgbClr val="48484A"/>
                </a:solidFill>
              </a:rPr>
              <a:t>-VE-Extras repository using your Git-compatible software of choice.</a:t>
            </a:r>
          </a:p>
          <a:p>
            <a:pPr marL="285750" indent="-285750">
              <a:buFont typeface="Arial" panose="020B0604020202020204" pitchFamily="34" charset="0"/>
              <a:buChar char="•"/>
            </a:pPr>
            <a:r>
              <a:rPr lang="en-US" b="0" err="1">
                <a:solidFill>
                  <a:srgbClr val="48484A"/>
                </a:solidFill>
              </a:rPr>
              <a:t>SJV</a:t>
            </a:r>
            <a:r>
              <a:rPr lang="en-US" b="0">
                <a:solidFill>
                  <a:srgbClr val="48484A"/>
                </a:solidFill>
              </a:rPr>
              <a:t>-VE-Extras:</a:t>
            </a:r>
          </a:p>
          <a:p>
            <a:pPr marL="651510" lvl="1" indent="-285750">
              <a:buFont typeface="Arial" panose="020B0604020202020204" pitchFamily="34" charset="0"/>
              <a:buChar char="•"/>
            </a:pPr>
            <a:r>
              <a:rPr lang="en-US" sz="1600"/>
              <a:t>Contains all the </a:t>
            </a:r>
            <a:r>
              <a:rPr lang="en-US" sz="1600" err="1"/>
              <a:t>SJV</a:t>
            </a:r>
            <a:r>
              <a:rPr lang="en-US" sz="1600"/>
              <a:t> custom packages</a:t>
            </a:r>
            <a:endParaRPr lang="en-US" sz="1600" b="0">
              <a:solidFill>
                <a:srgbClr val="48484A"/>
              </a:solidFill>
            </a:endParaRPr>
          </a:p>
          <a:p>
            <a:pPr marL="651510" lvl="1" indent="-285750">
              <a:buFont typeface="Arial" panose="020B0604020202020204" pitchFamily="34" charset="0"/>
              <a:buChar char="•"/>
            </a:pPr>
            <a:r>
              <a:rPr lang="en-US" sz="1600"/>
              <a:t>L</a:t>
            </a:r>
            <a:r>
              <a:rPr lang="en-US" sz="1600" b="0">
                <a:solidFill>
                  <a:srgbClr val="48484A"/>
                </a:solidFill>
              </a:rPr>
              <a:t>ink for cloning: </a:t>
            </a:r>
            <a:r>
              <a:rPr lang="en-US" sz="1600" b="0">
                <a:solidFill>
                  <a:srgbClr val="48484A"/>
                </a:solidFill>
                <a:hlinkClick r:id="rId2">
                  <a:extLst>
                    <a:ext uri="{A12FA001-AC4F-418D-AE19-62706E023703}">
                      <ahyp:hlinkClr xmlns:ahyp="http://schemas.microsoft.com/office/drawing/2018/hyperlinkcolor" val="tx"/>
                    </a:ext>
                  </a:extLst>
                </a:hlinkClick>
              </a:rPr>
              <a:t>https://github.com/RSGInc/SJV-VE-Extras.git</a:t>
            </a:r>
            <a:r>
              <a:rPr lang="en-US" sz="1600" b="0">
                <a:solidFill>
                  <a:srgbClr val="48484A"/>
                </a:solidFill>
              </a:rPr>
              <a:t> </a:t>
            </a:r>
          </a:p>
        </p:txBody>
      </p:sp>
      <p:sp>
        <p:nvSpPr>
          <p:cNvPr id="7" name="TextBox 6">
            <a:extLst>
              <a:ext uri="{FF2B5EF4-FFF2-40B4-BE49-F238E27FC236}">
                <a16:creationId xmlns:a16="http://schemas.microsoft.com/office/drawing/2014/main" id="{30F64C07-32C3-DB54-68F8-050013F3181A}"/>
              </a:ext>
            </a:extLst>
          </p:cNvPr>
          <p:cNvSpPr txBox="1"/>
          <p:nvPr/>
        </p:nvSpPr>
        <p:spPr>
          <a:xfrm>
            <a:off x="781570" y="1544000"/>
            <a:ext cx="10572231" cy="1077218"/>
          </a:xfrm>
          <a:prstGeom prst="rect">
            <a:avLst/>
          </a:prstGeom>
          <a:noFill/>
        </p:spPr>
        <p:txBody>
          <a:bodyPr wrap="square">
            <a:spAutoFit/>
          </a:bodyPr>
          <a:lstStyle/>
          <a:p>
            <a:r>
              <a:rPr lang="en-US" sz="1600" b="0">
                <a:solidFill>
                  <a:schemeClr val="tx1"/>
                </a:solidFill>
                <a:latin typeface="Arial"/>
                <a:cs typeface="Arial"/>
              </a:rPr>
              <a:t>The </a:t>
            </a:r>
            <a:r>
              <a:rPr lang="en-US" sz="1600" b="0" err="1">
                <a:solidFill>
                  <a:schemeClr val="tx1"/>
                </a:solidFill>
                <a:latin typeface="Arial"/>
                <a:cs typeface="Arial"/>
              </a:rPr>
              <a:t>SJV</a:t>
            </a:r>
            <a:r>
              <a:rPr lang="en-US" sz="1600" b="0">
                <a:solidFill>
                  <a:schemeClr val="tx1"/>
                </a:solidFill>
                <a:latin typeface="Arial"/>
                <a:cs typeface="Arial"/>
              </a:rPr>
              <a:t> VE model can be customized by modifying packages. For example, the </a:t>
            </a:r>
            <a:r>
              <a:rPr lang="en-US" sz="1600" b="0" err="1">
                <a:solidFill>
                  <a:schemeClr val="tx1"/>
                </a:solidFill>
                <a:latin typeface="Arial"/>
                <a:cs typeface="Arial"/>
              </a:rPr>
              <a:t>PowertrainsAndFuelsSJV</a:t>
            </a:r>
            <a:r>
              <a:rPr lang="en-US" sz="1600" b="0">
                <a:solidFill>
                  <a:schemeClr val="tx1"/>
                </a:solidFill>
                <a:latin typeface="Arial"/>
                <a:cs typeface="Arial"/>
              </a:rPr>
              <a:t> package can be changed to reflect new technology or sale projections.</a:t>
            </a:r>
          </a:p>
          <a:p>
            <a:endParaRPr lang="en-US" sz="1600">
              <a:latin typeface="Arial"/>
              <a:cs typeface="Arial"/>
            </a:endParaRPr>
          </a:p>
          <a:p>
            <a:r>
              <a:rPr lang="en-US" sz="1600">
                <a:latin typeface="Arial"/>
                <a:cs typeface="Arial"/>
              </a:rPr>
              <a:t>Modifications to packages must happen in the source code and then installed in the appropriate </a:t>
            </a:r>
            <a:r>
              <a:rPr lang="en-US" sz="1600" err="1">
                <a:latin typeface="Consolas" panose="020B0609020204030204" pitchFamily="49" charset="0"/>
                <a:cs typeface="Arial"/>
              </a:rPr>
              <a:t>ve</a:t>
            </a:r>
            <a:r>
              <a:rPr lang="en-US" sz="1600">
                <a:latin typeface="Consolas" panose="020B0609020204030204" pitchFamily="49" charset="0"/>
                <a:cs typeface="Arial"/>
              </a:rPr>
              <a:t>-lib</a:t>
            </a:r>
            <a:r>
              <a:rPr lang="en-US" sz="1600">
                <a:latin typeface="Arial"/>
                <a:cs typeface="Arial"/>
              </a:rPr>
              <a:t> folder</a:t>
            </a:r>
            <a:endParaRPr lang="en-US" sz="1600" b="0">
              <a:solidFill>
                <a:schemeClr val="tx1"/>
              </a:solidFill>
              <a:latin typeface="Arial"/>
              <a:cs typeface="Arial"/>
            </a:endParaRPr>
          </a:p>
        </p:txBody>
      </p:sp>
    </p:spTree>
    <p:extLst>
      <p:ext uri="{BB962C8B-B14F-4D97-AF65-F5344CB8AC3E}">
        <p14:creationId xmlns:p14="http://schemas.microsoft.com/office/powerpoint/2010/main" val="37778916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2246BC-1D6A-A6F3-DFA9-D077D5781CCB}"/>
              </a:ext>
            </a:extLst>
          </p:cNvPr>
          <p:cNvSpPr>
            <a:spLocks noGrp="1"/>
          </p:cNvSpPr>
          <p:nvPr>
            <p:ph type="sldNum" sz="quarter" idx="10"/>
          </p:nvPr>
        </p:nvSpPr>
        <p:spPr/>
        <p:txBody>
          <a:bodyPr/>
          <a:lstStyle/>
          <a:p>
            <a:fld id="{F4510120-A876-4642-B753-556A5424CAF0}" type="slidenum">
              <a:rPr lang="en-US" smtClean="0"/>
              <a:pPr/>
              <a:t>113</a:t>
            </a:fld>
            <a:endParaRPr lang="en-US"/>
          </a:p>
        </p:txBody>
      </p:sp>
      <p:sp>
        <p:nvSpPr>
          <p:cNvPr id="3" name="Title 2">
            <a:extLst>
              <a:ext uri="{FF2B5EF4-FFF2-40B4-BE49-F238E27FC236}">
                <a16:creationId xmlns:a16="http://schemas.microsoft.com/office/drawing/2014/main" id="{FAC0CA3D-7062-D567-B9A1-99D3F8E08E7A}"/>
              </a:ext>
            </a:extLst>
          </p:cNvPr>
          <p:cNvSpPr>
            <a:spLocks noGrp="1"/>
          </p:cNvSpPr>
          <p:nvPr>
            <p:ph type="title"/>
          </p:nvPr>
        </p:nvSpPr>
        <p:spPr>
          <a:xfrm>
            <a:off x="838200" y="436040"/>
            <a:ext cx="10515600" cy="480131"/>
          </a:xfrm>
        </p:spPr>
        <p:txBody>
          <a:bodyPr/>
          <a:lstStyle/>
          <a:p>
            <a:r>
              <a:rPr lang="en-US">
                <a:solidFill>
                  <a:schemeClr val="bg2"/>
                </a:solidFill>
              </a:rPr>
              <a:t>Step 2: </a:t>
            </a:r>
            <a:r>
              <a:rPr lang="en-US"/>
              <a:t>Modify the package</a:t>
            </a:r>
          </a:p>
        </p:txBody>
      </p:sp>
      <p:sp>
        <p:nvSpPr>
          <p:cNvPr id="4" name="Text Placeholder 3">
            <a:extLst>
              <a:ext uri="{FF2B5EF4-FFF2-40B4-BE49-F238E27FC236}">
                <a16:creationId xmlns:a16="http://schemas.microsoft.com/office/drawing/2014/main" id="{FCED4F34-6688-6D88-41CC-129BA3C90C9A}"/>
              </a:ext>
            </a:extLst>
          </p:cNvPr>
          <p:cNvSpPr>
            <a:spLocks noGrp="1"/>
          </p:cNvSpPr>
          <p:nvPr>
            <p:ph type="body" sz="quarter" idx="12"/>
          </p:nvPr>
        </p:nvSpPr>
        <p:spPr>
          <a:xfrm>
            <a:off x="894832" y="1143174"/>
            <a:ext cx="6498745" cy="713016"/>
          </a:xfrm>
        </p:spPr>
        <p:txBody>
          <a:bodyPr vert="horz" wrap="square" lIns="0" tIns="45720" rIns="0" bIns="45720" rtlCol="0" anchor="t">
            <a:spAutoFit/>
          </a:bodyPr>
          <a:lstStyle/>
          <a:p>
            <a:r>
              <a:rPr lang="en-US">
                <a:latin typeface="Arial"/>
                <a:cs typeface="Arial"/>
              </a:rPr>
              <a:t>2.1 </a:t>
            </a:r>
            <a:r>
              <a:rPr lang="en-US" b="0">
                <a:solidFill>
                  <a:srgbClr val="48484A"/>
                </a:solidFill>
                <a:latin typeface="Arial"/>
                <a:cs typeface="Arial"/>
              </a:rPr>
              <a:t>Make your adjustments to the package files where necessary</a:t>
            </a:r>
          </a:p>
          <a:p>
            <a:endParaRPr lang="en-US"/>
          </a:p>
        </p:txBody>
      </p:sp>
      <p:pic>
        <p:nvPicPr>
          <p:cNvPr id="13" name="Picture 12">
            <a:extLst>
              <a:ext uri="{FF2B5EF4-FFF2-40B4-BE49-F238E27FC236}">
                <a16:creationId xmlns:a16="http://schemas.microsoft.com/office/drawing/2014/main" id="{9F4C4979-7A49-7B4D-F32C-C61B7B594D09}"/>
              </a:ext>
            </a:extLst>
          </p:cNvPr>
          <p:cNvPicPr>
            <a:picLocks noChangeAspect="1"/>
          </p:cNvPicPr>
          <p:nvPr/>
        </p:nvPicPr>
        <p:blipFill>
          <a:blip r:embed="rId2"/>
          <a:stretch>
            <a:fillRect/>
          </a:stretch>
        </p:blipFill>
        <p:spPr>
          <a:xfrm>
            <a:off x="2304325" y="1984650"/>
            <a:ext cx="2597283" cy="2768742"/>
          </a:xfrm>
          <a:prstGeom prst="rect">
            <a:avLst/>
          </a:prstGeom>
          <a:ln w="12700">
            <a:solidFill>
              <a:schemeClr val="tx1"/>
            </a:solidFill>
          </a:ln>
        </p:spPr>
      </p:pic>
      <p:pic>
        <p:nvPicPr>
          <p:cNvPr id="19" name="Picture 18">
            <a:extLst>
              <a:ext uri="{FF2B5EF4-FFF2-40B4-BE49-F238E27FC236}">
                <a16:creationId xmlns:a16="http://schemas.microsoft.com/office/drawing/2014/main" id="{3517CB01-8727-C732-1140-3D9177368AA3}"/>
              </a:ext>
            </a:extLst>
          </p:cNvPr>
          <p:cNvPicPr>
            <a:picLocks noChangeAspect="1"/>
          </p:cNvPicPr>
          <p:nvPr/>
        </p:nvPicPr>
        <p:blipFill>
          <a:blip r:embed="rId3"/>
          <a:stretch>
            <a:fillRect/>
          </a:stretch>
        </p:blipFill>
        <p:spPr>
          <a:xfrm>
            <a:off x="6033357" y="1794634"/>
            <a:ext cx="3705865" cy="3148774"/>
          </a:xfrm>
          <a:prstGeom prst="rect">
            <a:avLst/>
          </a:prstGeom>
          <a:ln>
            <a:solidFill>
              <a:schemeClr val="tx1"/>
            </a:solidFill>
          </a:ln>
        </p:spPr>
      </p:pic>
    </p:spTree>
    <p:extLst>
      <p:ext uri="{BB962C8B-B14F-4D97-AF65-F5344CB8AC3E}">
        <p14:creationId xmlns:p14="http://schemas.microsoft.com/office/powerpoint/2010/main" val="4772217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55637-9118-9198-C95C-4F149C1ABD8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ADA377-4E13-9899-8E4B-F50489252726}"/>
              </a:ext>
            </a:extLst>
          </p:cNvPr>
          <p:cNvSpPr>
            <a:spLocks noGrp="1"/>
          </p:cNvSpPr>
          <p:nvPr>
            <p:ph type="sldNum" sz="quarter" idx="10"/>
          </p:nvPr>
        </p:nvSpPr>
        <p:spPr/>
        <p:txBody>
          <a:bodyPr/>
          <a:lstStyle/>
          <a:p>
            <a:fld id="{F4510120-A876-4642-B753-556A5424CAF0}" type="slidenum">
              <a:rPr lang="en-US" smtClean="0"/>
              <a:pPr/>
              <a:t>114</a:t>
            </a:fld>
            <a:endParaRPr lang="en-US"/>
          </a:p>
        </p:txBody>
      </p:sp>
      <p:sp>
        <p:nvSpPr>
          <p:cNvPr id="3" name="Title 2">
            <a:extLst>
              <a:ext uri="{FF2B5EF4-FFF2-40B4-BE49-F238E27FC236}">
                <a16:creationId xmlns:a16="http://schemas.microsoft.com/office/drawing/2014/main" id="{819D0AD8-4BB5-326F-83FA-ED6A3E5BC5BC}"/>
              </a:ext>
            </a:extLst>
          </p:cNvPr>
          <p:cNvSpPr>
            <a:spLocks noGrp="1"/>
          </p:cNvSpPr>
          <p:nvPr>
            <p:ph type="title"/>
          </p:nvPr>
        </p:nvSpPr>
        <p:spPr>
          <a:xfrm>
            <a:off x="838200" y="436040"/>
            <a:ext cx="10515600" cy="480131"/>
          </a:xfrm>
        </p:spPr>
        <p:txBody>
          <a:bodyPr/>
          <a:lstStyle/>
          <a:p>
            <a:r>
              <a:rPr lang="en-US">
                <a:solidFill>
                  <a:schemeClr val="bg2"/>
                </a:solidFill>
              </a:rPr>
              <a:t>Step 3: </a:t>
            </a:r>
            <a:r>
              <a:rPr lang="en-US"/>
              <a:t>Document the package</a:t>
            </a:r>
          </a:p>
        </p:txBody>
      </p:sp>
      <p:sp>
        <p:nvSpPr>
          <p:cNvPr id="4" name="Text Placeholder 3">
            <a:extLst>
              <a:ext uri="{FF2B5EF4-FFF2-40B4-BE49-F238E27FC236}">
                <a16:creationId xmlns:a16="http://schemas.microsoft.com/office/drawing/2014/main" id="{4AEF6D3C-4161-0458-0526-1C3F6A13DD4D}"/>
              </a:ext>
            </a:extLst>
          </p:cNvPr>
          <p:cNvSpPr>
            <a:spLocks noGrp="1"/>
          </p:cNvSpPr>
          <p:nvPr>
            <p:ph type="body" sz="quarter" idx="12"/>
          </p:nvPr>
        </p:nvSpPr>
        <p:spPr>
          <a:xfrm>
            <a:off x="894832" y="1143174"/>
            <a:ext cx="5828031" cy="4832092"/>
          </a:xfrm>
        </p:spPr>
        <p:txBody>
          <a:bodyPr vert="horz" wrap="square" lIns="0" tIns="45720" rIns="0" bIns="45720" rtlCol="0" anchor="t">
            <a:spAutoFit/>
          </a:bodyPr>
          <a:lstStyle/>
          <a:p>
            <a:r>
              <a:rPr lang="en-US">
                <a:latin typeface="Arial"/>
                <a:cs typeface="Arial"/>
              </a:rPr>
              <a:t>3.1 </a:t>
            </a:r>
            <a:r>
              <a:rPr lang="en-US" b="0">
                <a:solidFill>
                  <a:srgbClr val="48484A"/>
                </a:solidFill>
                <a:latin typeface="Arial"/>
                <a:cs typeface="Arial"/>
              </a:rPr>
              <a:t>Open the R project in the </a:t>
            </a:r>
            <a:r>
              <a:rPr lang="en-US" b="0" err="1">
                <a:solidFill>
                  <a:srgbClr val="48484A"/>
                </a:solidFill>
                <a:latin typeface="Arial"/>
                <a:cs typeface="Arial"/>
              </a:rPr>
              <a:t>SJV</a:t>
            </a:r>
            <a:r>
              <a:rPr lang="en-US" b="0">
                <a:solidFill>
                  <a:srgbClr val="48484A"/>
                </a:solidFill>
                <a:latin typeface="Arial"/>
                <a:cs typeface="Arial"/>
              </a:rPr>
              <a:t>-Extras folder</a:t>
            </a:r>
          </a:p>
          <a:p>
            <a:endParaRPr lang="en-US" b="0">
              <a:solidFill>
                <a:srgbClr val="48484A"/>
              </a:solidFill>
              <a:latin typeface="Arial"/>
              <a:cs typeface="Arial"/>
            </a:endParaRPr>
          </a:p>
          <a:p>
            <a:endParaRPr lang="en-US" b="0">
              <a:solidFill>
                <a:srgbClr val="48484A"/>
              </a:solidFill>
              <a:latin typeface="Arial"/>
              <a:cs typeface="Arial"/>
            </a:endParaRPr>
          </a:p>
          <a:p>
            <a:endParaRPr lang="en-US" b="0">
              <a:solidFill>
                <a:srgbClr val="48484A"/>
              </a:solidFill>
              <a:latin typeface="Arial"/>
              <a:cs typeface="Arial"/>
            </a:endParaRPr>
          </a:p>
          <a:p>
            <a:endParaRPr lang="en-US" b="0">
              <a:solidFill>
                <a:srgbClr val="48484A"/>
              </a:solidFill>
              <a:latin typeface="Arial"/>
              <a:cs typeface="Arial"/>
            </a:endParaRPr>
          </a:p>
          <a:p>
            <a:r>
              <a:rPr lang="en-US">
                <a:solidFill>
                  <a:schemeClr val="bg2"/>
                </a:solidFill>
                <a:latin typeface="Arial"/>
                <a:cs typeface="Arial"/>
              </a:rPr>
              <a:t>3.2 </a:t>
            </a:r>
            <a:r>
              <a:rPr lang="en-US" b="0">
                <a:solidFill>
                  <a:schemeClr val="tx1"/>
                </a:solidFill>
                <a:latin typeface="Arial"/>
                <a:cs typeface="Arial"/>
              </a:rPr>
              <a:t>Set the package folder as the working directory</a:t>
            </a:r>
          </a:p>
          <a:p>
            <a:endParaRPr lang="en-US" b="0">
              <a:solidFill>
                <a:schemeClr val="tx1"/>
              </a:solidFill>
              <a:latin typeface="Arial"/>
              <a:cs typeface="Arial"/>
            </a:endParaRPr>
          </a:p>
          <a:p>
            <a:endParaRPr lang="en-US" b="0">
              <a:solidFill>
                <a:schemeClr val="tx1"/>
              </a:solidFill>
              <a:latin typeface="Arial"/>
              <a:cs typeface="Arial"/>
            </a:endParaRPr>
          </a:p>
          <a:p>
            <a:r>
              <a:rPr lang="en-US">
                <a:solidFill>
                  <a:schemeClr val="bg2"/>
                </a:solidFill>
                <a:latin typeface="Arial"/>
                <a:cs typeface="Arial"/>
              </a:rPr>
              <a:t>3.3</a:t>
            </a:r>
            <a:r>
              <a:rPr lang="en-US" b="0">
                <a:solidFill>
                  <a:schemeClr val="tx1"/>
                </a:solidFill>
                <a:latin typeface="Arial"/>
                <a:cs typeface="Arial"/>
              </a:rPr>
              <a:t> Install </a:t>
            </a:r>
            <a:r>
              <a:rPr lang="en-US" b="0" err="1">
                <a:solidFill>
                  <a:schemeClr val="tx1"/>
                </a:solidFill>
                <a:latin typeface="Arial"/>
                <a:cs typeface="Arial"/>
              </a:rPr>
              <a:t>devtools</a:t>
            </a:r>
            <a:r>
              <a:rPr lang="en-US" b="0">
                <a:solidFill>
                  <a:schemeClr val="tx1"/>
                </a:solidFill>
                <a:latin typeface="Arial"/>
                <a:cs typeface="Arial"/>
              </a:rPr>
              <a:t> + dependencies</a:t>
            </a:r>
          </a:p>
          <a:p>
            <a:endParaRPr lang="en-US" b="0">
              <a:solidFill>
                <a:schemeClr val="tx1"/>
              </a:solidFill>
              <a:latin typeface="Arial"/>
              <a:cs typeface="Arial"/>
            </a:endParaRPr>
          </a:p>
          <a:p>
            <a:endParaRPr lang="en-US">
              <a:solidFill>
                <a:schemeClr val="bg2"/>
              </a:solidFill>
              <a:latin typeface="Arial"/>
              <a:cs typeface="Arial"/>
            </a:endParaRPr>
          </a:p>
          <a:p>
            <a:r>
              <a:rPr lang="en-US">
                <a:solidFill>
                  <a:schemeClr val="bg2"/>
                </a:solidFill>
                <a:latin typeface="Arial"/>
                <a:cs typeface="Arial"/>
              </a:rPr>
              <a:t>3.4</a:t>
            </a:r>
            <a:r>
              <a:rPr lang="en-US" b="0">
                <a:solidFill>
                  <a:schemeClr val="tx1"/>
                </a:solidFill>
                <a:latin typeface="Arial"/>
                <a:cs typeface="Arial"/>
              </a:rPr>
              <a:t> Run the following command to document the package:</a:t>
            </a:r>
          </a:p>
          <a:p>
            <a:endParaRPr lang="en-US"/>
          </a:p>
        </p:txBody>
      </p:sp>
      <p:pic>
        <p:nvPicPr>
          <p:cNvPr id="6" name="Picture 5">
            <a:extLst>
              <a:ext uri="{FF2B5EF4-FFF2-40B4-BE49-F238E27FC236}">
                <a16:creationId xmlns:a16="http://schemas.microsoft.com/office/drawing/2014/main" id="{EA9E3C96-14D1-EFDD-E88C-9B7193C5A958}"/>
              </a:ext>
            </a:extLst>
          </p:cNvPr>
          <p:cNvPicPr>
            <a:picLocks noChangeAspect="1"/>
          </p:cNvPicPr>
          <p:nvPr/>
        </p:nvPicPr>
        <p:blipFill>
          <a:blip r:embed="rId2"/>
          <a:stretch>
            <a:fillRect/>
          </a:stretch>
        </p:blipFill>
        <p:spPr>
          <a:xfrm>
            <a:off x="1423358" y="1528151"/>
            <a:ext cx="2607194" cy="1128785"/>
          </a:xfrm>
          <a:prstGeom prst="rect">
            <a:avLst/>
          </a:prstGeom>
          <a:ln>
            <a:solidFill>
              <a:schemeClr val="tx1"/>
            </a:solidFill>
          </a:ln>
        </p:spPr>
      </p:pic>
      <p:sp>
        <p:nvSpPr>
          <p:cNvPr id="8" name="TextBox 7">
            <a:extLst>
              <a:ext uri="{FF2B5EF4-FFF2-40B4-BE49-F238E27FC236}">
                <a16:creationId xmlns:a16="http://schemas.microsoft.com/office/drawing/2014/main" id="{97D1AA8C-3DBF-9751-E780-05A8F4249646}"/>
              </a:ext>
            </a:extLst>
          </p:cNvPr>
          <p:cNvSpPr txBox="1"/>
          <p:nvPr/>
        </p:nvSpPr>
        <p:spPr>
          <a:xfrm>
            <a:off x="838200" y="3405331"/>
            <a:ext cx="6330351" cy="307777"/>
          </a:xfrm>
          <a:prstGeom prst="rect">
            <a:avLst/>
          </a:prstGeom>
          <a:noFill/>
          <a:ln>
            <a:solidFill>
              <a:schemeClr val="bg1">
                <a:lumMod val="85000"/>
              </a:schemeClr>
            </a:solidFill>
          </a:ln>
        </p:spPr>
        <p:txBody>
          <a:bodyPr wrap="square">
            <a:spAutoFit/>
          </a:bodyPr>
          <a:lstStyle/>
          <a:p>
            <a:r>
              <a:rPr lang="en-US" sz="1400">
                <a:solidFill>
                  <a:srgbClr val="0000FF"/>
                </a:solidFill>
                <a:latin typeface="Consolas" panose="020B0609020204030204" pitchFamily="49" charset="0"/>
              </a:rPr>
              <a:t>&gt; </a:t>
            </a:r>
            <a:r>
              <a:rPr lang="en-US" sz="1400" err="1">
                <a:solidFill>
                  <a:srgbClr val="0000FF"/>
                </a:solidFill>
                <a:latin typeface="Consolas" panose="020B0609020204030204" pitchFamily="49" charset="0"/>
              </a:rPr>
              <a:t>setwd</a:t>
            </a:r>
            <a:r>
              <a:rPr lang="en-US" sz="1400">
                <a:solidFill>
                  <a:srgbClr val="0000FF"/>
                </a:solidFill>
                <a:latin typeface="Consolas" panose="020B0609020204030204" pitchFamily="49" charset="0"/>
              </a:rPr>
              <a:t>("c:/Documents/SJV-VE-Extras/VEPowertrainsAndFuelsSJV")</a:t>
            </a:r>
          </a:p>
        </p:txBody>
      </p:sp>
      <p:sp>
        <p:nvSpPr>
          <p:cNvPr id="9" name="TextBox 8">
            <a:extLst>
              <a:ext uri="{FF2B5EF4-FFF2-40B4-BE49-F238E27FC236}">
                <a16:creationId xmlns:a16="http://schemas.microsoft.com/office/drawing/2014/main" id="{F1079B1A-BCC8-4EE1-F90E-A8379C2BFDE6}"/>
              </a:ext>
            </a:extLst>
          </p:cNvPr>
          <p:cNvSpPr txBox="1"/>
          <p:nvPr/>
        </p:nvSpPr>
        <p:spPr>
          <a:xfrm>
            <a:off x="838200" y="4566899"/>
            <a:ext cx="3192352" cy="307777"/>
          </a:xfrm>
          <a:prstGeom prst="rect">
            <a:avLst/>
          </a:prstGeom>
          <a:noFill/>
          <a:ln>
            <a:solidFill>
              <a:schemeClr val="bg1">
                <a:lumMod val="85000"/>
              </a:schemeClr>
            </a:solidFill>
          </a:ln>
        </p:spPr>
        <p:txBody>
          <a:bodyPr wrap="square">
            <a:spAutoFit/>
          </a:bodyPr>
          <a:lstStyle/>
          <a:p>
            <a:r>
              <a:rPr lang="en-US" sz="1400">
                <a:solidFill>
                  <a:srgbClr val="0000FF"/>
                </a:solidFill>
                <a:latin typeface="Consolas" panose="020B0609020204030204" pitchFamily="49" charset="0"/>
              </a:rPr>
              <a:t>&gt; </a:t>
            </a:r>
            <a:r>
              <a:rPr lang="en-US" sz="1400" err="1">
                <a:solidFill>
                  <a:srgbClr val="0000FF"/>
                </a:solidFill>
                <a:latin typeface="Consolas" panose="020B0609020204030204" pitchFamily="49" charset="0"/>
              </a:rPr>
              <a:t>install.packages</a:t>
            </a:r>
            <a:r>
              <a:rPr lang="en-US" sz="1400">
                <a:solidFill>
                  <a:srgbClr val="0000FF"/>
                </a:solidFill>
                <a:latin typeface="Consolas" panose="020B0609020204030204" pitchFamily="49" charset="0"/>
              </a:rPr>
              <a:t>(“</a:t>
            </a:r>
            <a:r>
              <a:rPr lang="en-US" sz="1400" err="1">
                <a:solidFill>
                  <a:srgbClr val="0000FF"/>
                </a:solidFill>
                <a:latin typeface="Consolas" panose="020B0609020204030204" pitchFamily="49" charset="0"/>
              </a:rPr>
              <a:t>devtools</a:t>
            </a:r>
            <a:r>
              <a:rPr lang="en-US" sz="1400">
                <a:solidFill>
                  <a:srgbClr val="0000FF"/>
                </a:solidFill>
                <a:latin typeface="Consolas" panose="020B0609020204030204" pitchFamily="49" charset="0"/>
              </a:rPr>
              <a:t>”)</a:t>
            </a:r>
          </a:p>
        </p:txBody>
      </p:sp>
      <p:sp>
        <p:nvSpPr>
          <p:cNvPr id="10" name="TextBox 9">
            <a:extLst>
              <a:ext uri="{FF2B5EF4-FFF2-40B4-BE49-F238E27FC236}">
                <a16:creationId xmlns:a16="http://schemas.microsoft.com/office/drawing/2014/main" id="{2F01D975-DFCE-CACE-A8F2-6C917D32ABD5}"/>
              </a:ext>
            </a:extLst>
          </p:cNvPr>
          <p:cNvSpPr txBox="1"/>
          <p:nvPr/>
        </p:nvSpPr>
        <p:spPr>
          <a:xfrm>
            <a:off x="838200" y="5667488"/>
            <a:ext cx="2391832" cy="307777"/>
          </a:xfrm>
          <a:prstGeom prst="rect">
            <a:avLst/>
          </a:prstGeom>
          <a:noFill/>
          <a:ln>
            <a:solidFill>
              <a:schemeClr val="bg1">
                <a:lumMod val="85000"/>
              </a:schemeClr>
            </a:solidFill>
          </a:ln>
        </p:spPr>
        <p:txBody>
          <a:bodyPr wrap="square">
            <a:spAutoFit/>
          </a:bodyPr>
          <a:lstStyle/>
          <a:p>
            <a:r>
              <a:rPr lang="en-US" sz="1400">
                <a:solidFill>
                  <a:srgbClr val="0000FF"/>
                </a:solidFill>
                <a:latin typeface="Consolas" panose="020B0609020204030204" pitchFamily="49" charset="0"/>
              </a:rPr>
              <a:t>&gt; </a:t>
            </a:r>
            <a:r>
              <a:rPr lang="en-US" sz="1400" err="1">
                <a:solidFill>
                  <a:srgbClr val="0000FF"/>
                </a:solidFill>
                <a:latin typeface="Consolas" panose="020B0609020204030204" pitchFamily="49" charset="0"/>
              </a:rPr>
              <a:t>devtools</a:t>
            </a:r>
            <a:r>
              <a:rPr lang="en-US" sz="1400">
                <a:solidFill>
                  <a:srgbClr val="0000FF"/>
                </a:solidFill>
                <a:latin typeface="Consolas" panose="020B0609020204030204" pitchFamily="49" charset="0"/>
              </a:rPr>
              <a:t>::document()</a:t>
            </a:r>
          </a:p>
        </p:txBody>
      </p:sp>
    </p:spTree>
    <p:extLst>
      <p:ext uri="{BB962C8B-B14F-4D97-AF65-F5344CB8AC3E}">
        <p14:creationId xmlns:p14="http://schemas.microsoft.com/office/powerpoint/2010/main" val="24045324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2246BC-1D6A-A6F3-DFA9-D077D5781CCB}"/>
              </a:ext>
            </a:extLst>
          </p:cNvPr>
          <p:cNvSpPr>
            <a:spLocks noGrp="1"/>
          </p:cNvSpPr>
          <p:nvPr>
            <p:ph type="sldNum" sz="quarter" idx="10"/>
          </p:nvPr>
        </p:nvSpPr>
        <p:spPr/>
        <p:txBody>
          <a:bodyPr/>
          <a:lstStyle/>
          <a:p>
            <a:fld id="{F4510120-A876-4642-B753-556A5424CAF0}" type="slidenum">
              <a:rPr lang="en-US" smtClean="0"/>
              <a:pPr/>
              <a:t>115</a:t>
            </a:fld>
            <a:endParaRPr lang="en-US"/>
          </a:p>
        </p:txBody>
      </p:sp>
      <p:sp>
        <p:nvSpPr>
          <p:cNvPr id="3" name="Title 2">
            <a:extLst>
              <a:ext uri="{FF2B5EF4-FFF2-40B4-BE49-F238E27FC236}">
                <a16:creationId xmlns:a16="http://schemas.microsoft.com/office/drawing/2014/main" id="{FAC0CA3D-7062-D567-B9A1-99D3F8E08E7A}"/>
              </a:ext>
            </a:extLst>
          </p:cNvPr>
          <p:cNvSpPr>
            <a:spLocks noGrp="1"/>
          </p:cNvSpPr>
          <p:nvPr>
            <p:ph type="title"/>
          </p:nvPr>
        </p:nvSpPr>
        <p:spPr>
          <a:xfrm>
            <a:off x="838200" y="494553"/>
            <a:ext cx="10515600" cy="480131"/>
          </a:xfrm>
        </p:spPr>
        <p:txBody>
          <a:bodyPr/>
          <a:lstStyle/>
          <a:p>
            <a:r>
              <a:rPr lang="en-US">
                <a:solidFill>
                  <a:schemeClr val="bg2"/>
                </a:solidFill>
              </a:rPr>
              <a:t>Step 4: </a:t>
            </a:r>
            <a:r>
              <a:rPr lang="en-US"/>
              <a:t>Install Packages to the VE Library</a:t>
            </a:r>
          </a:p>
        </p:txBody>
      </p:sp>
      <p:sp>
        <p:nvSpPr>
          <p:cNvPr id="4" name="Text Placeholder 3">
            <a:extLst>
              <a:ext uri="{FF2B5EF4-FFF2-40B4-BE49-F238E27FC236}">
                <a16:creationId xmlns:a16="http://schemas.microsoft.com/office/drawing/2014/main" id="{FCED4F34-6688-6D88-41CC-129BA3C90C9A}"/>
              </a:ext>
            </a:extLst>
          </p:cNvPr>
          <p:cNvSpPr>
            <a:spLocks noGrp="1"/>
          </p:cNvSpPr>
          <p:nvPr>
            <p:ph type="body" sz="quarter" idx="12"/>
          </p:nvPr>
        </p:nvSpPr>
        <p:spPr>
          <a:xfrm>
            <a:off x="838200" y="1389029"/>
            <a:ext cx="10515600" cy="584775"/>
          </a:xfrm>
        </p:spPr>
        <p:txBody>
          <a:bodyPr/>
          <a:lstStyle/>
          <a:p>
            <a:r>
              <a:rPr lang="en-US"/>
              <a:t>4.1 </a:t>
            </a:r>
            <a:r>
              <a:rPr lang="en-US" b="0">
                <a:solidFill>
                  <a:schemeClr val="tx1"/>
                </a:solidFill>
              </a:rPr>
              <a:t>In the </a:t>
            </a:r>
            <a:r>
              <a:rPr lang="en-US" b="0" err="1">
                <a:solidFill>
                  <a:schemeClr val="tx1"/>
                </a:solidFill>
              </a:rPr>
              <a:t>SJV</a:t>
            </a:r>
            <a:r>
              <a:rPr lang="en-US" b="0">
                <a:solidFill>
                  <a:schemeClr val="tx1"/>
                </a:solidFill>
              </a:rPr>
              <a:t>-VE-Extras R project, add the </a:t>
            </a:r>
            <a:r>
              <a:rPr lang="en-US" b="0" i="1">
                <a:solidFill>
                  <a:schemeClr val="tx1"/>
                </a:solidFill>
              </a:rPr>
              <a:t>absolute</a:t>
            </a:r>
            <a:r>
              <a:rPr lang="en-US" b="0">
                <a:solidFill>
                  <a:schemeClr val="tx1"/>
                </a:solidFill>
              </a:rPr>
              <a:t> path to the </a:t>
            </a:r>
            <a:r>
              <a:rPr lang="en-US" b="0" err="1">
                <a:solidFill>
                  <a:schemeClr val="tx1"/>
                </a:solidFill>
                <a:latin typeface="Consolas" panose="020B0609020204030204" pitchFamily="49" charset="0"/>
              </a:rPr>
              <a:t>ve</a:t>
            </a:r>
            <a:r>
              <a:rPr lang="en-US" b="0">
                <a:solidFill>
                  <a:schemeClr val="tx1"/>
                </a:solidFill>
                <a:latin typeface="Consolas" panose="020B0609020204030204" pitchFamily="49" charset="0"/>
              </a:rPr>
              <a:t>-lib </a:t>
            </a:r>
            <a:r>
              <a:rPr lang="en-US" b="0">
                <a:solidFill>
                  <a:schemeClr val="tx1"/>
                </a:solidFill>
              </a:rPr>
              <a:t>folder your model uses (e.g. </a:t>
            </a:r>
            <a:r>
              <a:rPr lang="en-US" b="0" i="1">
                <a:solidFill>
                  <a:schemeClr val="tx1"/>
                </a:solidFill>
              </a:rPr>
              <a:t>installer/</a:t>
            </a:r>
            <a:r>
              <a:rPr lang="en-US" b="0" i="1" err="1">
                <a:solidFill>
                  <a:schemeClr val="tx1"/>
                </a:solidFill>
              </a:rPr>
              <a:t>ve</a:t>
            </a:r>
            <a:r>
              <a:rPr lang="en-US" b="0" i="1">
                <a:solidFill>
                  <a:schemeClr val="tx1"/>
                </a:solidFill>
              </a:rPr>
              <a:t>-lib</a:t>
            </a:r>
            <a:r>
              <a:rPr lang="en-US" b="0">
                <a:solidFill>
                  <a:schemeClr val="tx1"/>
                </a:solidFill>
              </a:rPr>
              <a:t>). Use the “.</a:t>
            </a:r>
            <a:r>
              <a:rPr lang="en-US" b="0" err="1">
                <a:solidFill>
                  <a:schemeClr val="tx1"/>
                </a:solidFill>
              </a:rPr>
              <a:t>libPaths</a:t>
            </a:r>
            <a:r>
              <a:rPr lang="en-US" b="0">
                <a:solidFill>
                  <a:schemeClr val="tx1"/>
                </a:solidFill>
              </a:rPr>
              <a:t>” command:</a:t>
            </a:r>
          </a:p>
        </p:txBody>
      </p:sp>
      <p:sp>
        <p:nvSpPr>
          <p:cNvPr id="6" name="Text Placeholder 3">
            <a:extLst>
              <a:ext uri="{FF2B5EF4-FFF2-40B4-BE49-F238E27FC236}">
                <a16:creationId xmlns:a16="http://schemas.microsoft.com/office/drawing/2014/main" id="{DFD32D87-159C-021F-BA9B-B5DD9C247F39}"/>
              </a:ext>
            </a:extLst>
          </p:cNvPr>
          <p:cNvSpPr txBox="1">
            <a:spLocks/>
          </p:cNvSpPr>
          <p:nvPr/>
        </p:nvSpPr>
        <p:spPr>
          <a:xfrm>
            <a:off x="838200" y="2784011"/>
            <a:ext cx="8296276" cy="338554"/>
          </a:xfrm>
          <a:prstGeom prst="rect">
            <a:avLst/>
          </a:prstGeom>
        </p:spPr>
        <p:txBody>
          <a:bodyPr vert="horz" wrap="square" lIns="0" tIns="45720" rIns="0" bIns="45720" rtlCol="0">
            <a:spAutoFit/>
          </a:bodyPr>
          <a:lstStyle>
            <a:lvl1pPr marL="0" indent="0" algn="l" defTabSz="914400" rtl="0" eaLnBrk="1" fontAlgn="ctr" latinLnBrk="0" hangingPunct="1">
              <a:lnSpc>
                <a:spcPct val="100000"/>
              </a:lnSpc>
              <a:spcBef>
                <a:spcPts val="1000"/>
              </a:spcBef>
              <a:buClr>
                <a:srgbClr val="48484A"/>
              </a:buClr>
              <a:buSzPct val="150000"/>
              <a:buFontTx/>
              <a:buNone/>
              <a:defRPr sz="1600" b="1" i="0" kern="1200">
                <a:solidFill>
                  <a:srgbClr val="EC8B1F"/>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4.2 </a:t>
            </a:r>
            <a:r>
              <a:rPr lang="en-US" b="0">
                <a:solidFill>
                  <a:schemeClr val="tx1"/>
                </a:solidFill>
              </a:rPr>
              <a:t>Set the working directory to the </a:t>
            </a:r>
            <a:r>
              <a:rPr lang="en-US" b="0" err="1">
                <a:solidFill>
                  <a:schemeClr val="tx1"/>
                </a:solidFill>
              </a:rPr>
              <a:t>SJV</a:t>
            </a:r>
            <a:r>
              <a:rPr lang="en-US" b="0">
                <a:solidFill>
                  <a:schemeClr val="tx1"/>
                </a:solidFill>
              </a:rPr>
              <a:t>-VE-Extras folder </a:t>
            </a:r>
          </a:p>
        </p:txBody>
      </p:sp>
      <p:pic>
        <p:nvPicPr>
          <p:cNvPr id="26" name="Picture 25">
            <a:extLst>
              <a:ext uri="{FF2B5EF4-FFF2-40B4-BE49-F238E27FC236}">
                <a16:creationId xmlns:a16="http://schemas.microsoft.com/office/drawing/2014/main" id="{24521ACF-9E6A-5EE6-08B6-59DC23C4BED6}"/>
              </a:ext>
            </a:extLst>
          </p:cNvPr>
          <p:cNvPicPr>
            <a:picLocks noChangeAspect="1"/>
          </p:cNvPicPr>
          <p:nvPr/>
        </p:nvPicPr>
        <p:blipFill>
          <a:blip r:embed="rId2"/>
          <a:srcRect t="32580"/>
          <a:stretch>
            <a:fillRect/>
          </a:stretch>
        </p:blipFill>
        <p:spPr>
          <a:xfrm>
            <a:off x="838200" y="4456497"/>
            <a:ext cx="8315325" cy="667862"/>
          </a:xfrm>
          <a:prstGeom prst="rect">
            <a:avLst/>
          </a:prstGeom>
          <a:ln>
            <a:solidFill>
              <a:schemeClr val="bg1">
                <a:lumMod val="85000"/>
              </a:schemeClr>
            </a:solidFill>
          </a:ln>
        </p:spPr>
      </p:pic>
      <p:sp>
        <p:nvSpPr>
          <p:cNvPr id="10" name="TextBox 9">
            <a:extLst>
              <a:ext uri="{FF2B5EF4-FFF2-40B4-BE49-F238E27FC236}">
                <a16:creationId xmlns:a16="http://schemas.microsoft.com/office/drawing/2014/main" id="{5302A7F8-E8C1-FE2B-C22A-43AEE39EC61C}"/>
              </a:ext>
            </a:extLst>
          </p:cNvPr>
          <p:cNvSpPr txBox="1"/>
          <p:nvPr/>
        </p:nvSpPr>
        <p:spPr>
          <a:xfrm>
            <a:off x="847725" y="2154911"/>
            <a:ext cx="3560445" cy="307777"/>
          </a:xfrm>
          <a:prstGeom prst="rect">
            <a:avLst/>
          </a:prstGeom>
          <a:noFill/>
          <a:ln>
            <a:solidFill>
              <a:schemeClr val="bg1">
                <a:lumMod val="85000"/>
              </a:schemeClr>
            </a:solidFill>
          </a:ln>
        </p:spPr>
        <p:txBody>
          <a:bodyPr wrap="square">
            <a:spAutoFit/>
          </a:bodyPr>
          <a:lstStyle/>
          <a:p>
            <a:r>
              <a:rPr lang="en-US" sz="1400">
                <a:solidFill>
                  <a:srgbClr val="0000FF"/>
                </a:solidFill>
                <a:latin typeface="Consolas" panose="020B0609020204030204" pitchFamily="49" charset="0"/>
              </a:rPr>
              <a:t>&gt; .</a:t>
            </a:r>
            <a:r>
              <a:rPr lang="en-US" sz="1400" err="1">
                <a:solidFill>
                  <a:srgbClr val="0000FF"/>
                </a:solidFill>
                <a:latin typeface="Consolas" panose="020B0609020204030204" pitchFamily="49" charset="0"/>
              </a:rPr>
              <a:t>libPaths</a:t>
            </a:r>
            <a:r>
              <a:rPr lang="en-US" sz="1400">
                <a:solidFill>
                  <a:srgbClr val="0000FF"/>
                </a:solidFill>
                <a:latin typeface="Consolas" panose="020B0609020204030204" pitchFamily="49" charset="0"/>
              </a:rPr>
              <a:t>(“E:/installer/</a:t>
            </a:r>
            <a:r>
              <a:rPr lang="en-US" sz="1400" err="1">
                <a:solidFill>
                  <a:srgbClr val="0000FF"/>
                </a:solidFill>
                <a:latin typeface="Consolas" panose="020B0609020204030204" pitchFamily="49" charset="0"/>
              </a:rPr>
              <a:t>ve</a:t>
            </a:r>
            <a:r>
              <a:rPr lang="en-US" sz="1400">
                <a:solidFill>
                  <a:srgbClr val="0000FF"/>
                </a:solidFill>
                <a:latin typeface="Consolas" panose="020B0609020204030204" pitchFamily="49" charset="0"/>
              </a:rPr>
              <a:t>-lib”)</a:t>
            </a:r>
          </a:p>
        </p:txBody>
      </p:sp>
      <p:sp>
        <p:nvSpPr>
          <p:cNvPr id="12" name="Text Placeholder 3">
            <a:extLst>
              <a:ext uri="{FF2B5EF4-FFF2-40B4-BE49-F238E27FC236}">
                <a16:creationId xmlns:a16="http://schemas.microsoft.com/office/drawing/2014/main" id="{7B62ACAF-3BD3-99FD-3C83-749EACC31C99}"/>
              </a:ext>
            </a:extLst>
          </p:cNvPr>
          <p:cNvSpPr txBox="1">
            <a:spLocks/>
          </p:cNvSpPr>
          <p:nvPr/>
        </p:nvSpPr>
        <p:spPr>
          <a:xfrm>
            <a:off x="838200" y="3810743"/>
            <a:ext cx="8296276" cy="584775"/>
          </a:xfrm>
          <a:prstGeom prst="rect">
            <a:avLst/>
          </a:prstGeom>
        </p:spPr>
        <p:txBody>
          <a:bodyPr vert="horz" wrap="square" lIns="0" tIns="45720" rIns="0" bIns="45720" rtlCol="0">
            <a:spAutoFit/>
          </a:bodyPr>
          <a:lstStyle>
            <a:lvl1pPr marL="0" indent="0" algn="l" defTabSz="914400" rtl="0" eaLnBrk="1" fontAlgn="ctr" latinLnBrk="0" hangingPunct="1">
              <a:lnSpc>
                <a:spcPct val="100000"/>
              </a:lnSpc>
              <a:spcBef>
                <a:spcPts val="1000"/>
              </a:spcBef>
              <a:buClr>
                <a:srgbClr val="48484A"/>
              </a:buClr>
              <a:buSzPct val="150000"/>
              <a:buFontTx/>
              <a:buNone/>
              <a:defRPr sz="1600" b="1" i="0" kern="1200">
                <a:solidFill>
                  <a:srgbClr val="EC8B1F"/>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4.3 </a:t>
            </a:r>
            <a:r>
              <a:rPr lang="en-US" b="0">
                <a:solidFill>
                  <a:schemeClr val="tx1"/>
                </a:solidFill>
              </a:rPr>
              <a:t>Use the “</a:t>
            </a:r>
            <a:r>
              <a:rPr lang="en-US" b="0" err="1">
                <a:solidFill>
                  <a:schemeClr val="tx1"/>
                </a:solidFill>
              </a:rPr>
              <a:t>install.packages</a:t>
            </a:r>
            <a:r>
              <a:rPr lang="en-US" b="0">
                <a:solidFill>
                  <a:schemeClr val="tx1"/>
                </a:solidFill>
              </a:rPr>
              <a:t>” command to install the desired VE packages (the additional commands “type” and “repos” are required as pictured).</a:t>
            </a:r>
          </a:p>
        </p:txBody>
      </p:sp>
      <p:sp>
        <p:nvSpPr>
          <p:cNvPr id="15" name="TextBox 14">
            <a:extLst>
              <a:ext uri="{FF2B5EF4-FFF2-40B4-BE49-F238E27FC236}">
                <a16:creationId xmlns:a16="http://schemas.microsoft.com/office/drawing/2014/main" id="{CEFA51F6-56A2-8011-B3B8-38043701FE22}"/>
              </a:ext>
            </a:extLst>
          </p:cNvPr>
          <p:cNvSpPr txBox="1"/>
          <p:nvPr/>
        </p:nvSpPr>
        <p:spPr>
          <a:xfrm>
            <a:off x="847725" y="3186859"/>
            <a:ext cx="6330351" cy="307777"/>
          </a:xfrm>
          <a:prstGeom prst="rect">
            <a:avLst/>
          </a:prstGeom>
          <a:noFill/>
          <a:ln>
            <a:solidFill>
              <a:schemeClr val="bg1">
                <a:lumMod val="85000"/>
              </a:schemeClr>
            </a:solidFill>
          </a:ln>
        </p:spPr>
        <p:txBody>
          <a:bodyPr wrap="square">
            <a:spAutoFit/>
          </a:bodyPr>
          <a:lstStyle/>
          <a:p>
            <a:r>
              <a:rPr lang="en-US" sz="1400">
                <a:solidFill>
                  <a:srgbClr val="0000FF"/>
                </a:solidFill>
                <a:latin typeface="Consolas" panose="020B0609020204030204" pitchFamily="49" charset="0"/>
              </a:rPr>
              <a:t>&gt; </a:t>
            </a:r>
            <a:r>
              <a:rPr lang="en-US" sz="1400" err="1">
                <a:solidFill>
                  <a:srgbClr val="0000FF"/>
                </a:solidFill>
                <a:latin typeface="Consolas" panose="020B0609020204030204" pitchFamily="49" charset="0"/>
              </a:rPr>
              <a:t>setwd</a:t>
            </a:r>
            <a:r>
              <a:rPr lang="en-US" sz="1400">
                <a:solidFill>
                  <a:srgbClr val="0000FF"/>
                </a:solidFill>
                <a:latin typeface="Consolas" panose="020B0609020204030204" pitchFamily="49" charset="0"/>
              </a:rPr>
              <a:t>("c:/Documents/SJV-VE-Extras")</a:t>
            </a:r>
          </a:p>
        </p:txBody>
      </p:sp>
      <p:sp>
        <p:nvSpPr>
          <p:cNvPr id="16" name="Text Placeholder 3">
            <a:extLst>
              <a:ext uri="{FF2B5EF4-FFF2-40B4-BE49-F238E27FC236}">
                <a16:creationId xmlns:a16="http://schemas.microsoft.com/office/drawing/2014/main" id="{EEACF9CB-9623-6CF3-A46F-EF9530A98D4D}"/>
              </a:ext>
            </a:extLst>
          </p:cNvPr>
          <p:cNvSpPr txBox="1">
            <a:spLocks/>
          </p:cNvSpPr>
          <p:nvPr/>
        </p:nvSpPr>
        <p:spPr>
          <a:xfrm>
            <a:off x="847724" y="5358763"/>
            <a:ext cx="8296276" cy="338554"/>
          </a:xfrm>
          <a:prstGeom prst="rect">
            <a:avLst/>
          </a:prstGeom>
        </p:spPr>
        <p:txBody>
          <a:bodyPr vert="horz" wrap="square" lIns="0" tIns="45720" rIns="0" bIns="45720" rtlCol="0">
            <a:spAutoFit/>
          </a:bodyPr>
          <a:lstStyle>
            <a:lvl1pPr marL="0" indent="0" algn="l" defTabSz="914400" rtl="0" eaLnBrk="1" fontAlgn="ctr" latinLnBrk="0" hangingPunct="1">
              <a:lnSpc>
                <a:spcPct val="100000"/>
              </a:lnSpc>
              <a:spcBef>
                <a:spcPts val="1000"/>
              </a:spcBef>
              <a:buClr>
                <a:srgbClr val="48484A"/>
              </a:buClr>
              <a:buSzPct val="150000"/>
              <a:buFontTx/>
              <a:buNone/>
              <a:defRPr sz="1600" b="1" i="0" kern="1200">
                <a:solidFill>
                  <a:srgbClr val="EC8B1F"/>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4.4 </a:t>
            </a:r>
            <a:r>
              <a:rPr lang="en-US" b="0">
                <a:solidFill>
                  <a:schemeClr val="tx1"/>
                </a:solidFill>
              </a:rPr>
              <a:t>The updated package should now appear in the </a:t>
            </a:r>
            <a:r>
              <a:rPr lang="en-US" b="0" err="1">
                <a:solidFill>
                  <a:schemeClr val="tx1"/>
                </a:solidFill>
                <a:latin typeface="Consolas" panose="020B0609020204030204" pitchFamily="49" charset="0"/>
              </a:rPr>
              <a:t>ve</a:t>
            </a:r>
            <a:r>
              <a:rPr lang="en-US" b="0">
                <a:solidFill>
                  <a:schemeClr val="tx1"/>
                </a:solidFill>
                <a:latin typeface="Consolas" panose="020B0609020204030204" pitchFamily="49" charset="0"/>
              </a:rPr>
              <a:t>-lib </a:t>
            </a:r>
            <a:r>
              <a:rPr lang="en-US" b="0">
                <a:solidFill>
                  <a:schemeClr val="tx1"/>
                </a:solidFill>
              </a:rPr>
              <a:t>folder</a:t>
            </a:r>
          </a:p>
        </p:txBody>
      </p:sp>
    </p:spTree>
    <p:extLst>
      <p:ext uri="{BB962C8B-B14F-4D97-AF65-F5344CB8AC3E}">
        <p14:creationId xmlns:p14="http://schemas.microsoft.com/office/powerpoint/2010/main" val="132895705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261CB-E0C4-47F1-062B-6E4829BB53B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8A0E9F-0E84-EE53-7B9E-4BABAE4CD0D8}"/>
              </a:ext>
            </a:extLst>
          </p:cNvPr>
          <p:cNvSpPr>
            <a:spLocks noGrp="1"/>
          </p:cNvSpPr>
          <p:nvPr>
            <p:ph type="sldNum" sz="quarter" idx="10"/>
          </p:nvPr>
        </p:nvSpPr>
        <p:spPr/>
        <p:txBody>
          <a:bodyPr/>
          <a:lstStyle/>
          <a:p>
            <a:fld id="{F4510120-A876-4642-B753-556A5424CAF0}" type="slidenum">
              <a:rPr lang="en-US" smtClean="0"/>
              <a:pPr/>
              <a:t>116</a:t>
            </a:fld>
            <a:endParaRPr lang="en-US"/>
          </a:p>
        </p:txBody>
      </p:sp>
      <p:sp>
        <p:nvSpPr>
          <p:cNvPr id="3" name="Title 2">
            <a:extLst>
              <a:ext uri="{FF2B5EF4-FFF2-40B4-BE49-F238E27FC236}">
                <a16:creationId xmlns:a16="http://schemas.microsoft.com/office/drawing/2014/main" id="{00C521D6-200C-EC5D-946F-9E2851806C6B}"/>
              </a:ext>
            </a:extLst>
          </p:cNvPr>
          <p:cNvSpPr>
            <a:spLocks noGrp="1"/>
          </p:cNvSpPr>
          <p:nvPr>
            <p:ph type="title"/>
          </p:nvPr>
        </p:nvSpPr>
        <p:spPr>
          <a:xfrm>
            <a:off x="838200" y="494553"/>
            <a:ext cx="10515600" cy="480131"/>
          </a:xfrm>
        </p:spPr>
        <p:txBody>
          <a:bodyPr/>
          <a:lstStyle/>
          <a:p>
            <a:r>
              <a:rPr lang="en-US">
                <a:solidFill>
                  <a:schemeClr val="bg2"/>
                </a:solidFill>
              </a:rPr>
              <a:t>Step 5: </a:t>
            </a:r>
            <a:r>
              <a:rPr lang="en-US">
                <a:solidFill>
                  <a:schemeClr val="tx1"/>
                </a:solidFill>
              </a:rPr>
              <a:t>Update </a:t>
            </a:r>
            <a:r>
              <a:rPr lang="en-US" err="1">
                <a:solidFill>
                  <a:schemeClr val="tx1"/>
                </a:solidFill>
              </a:rPr>
              <a:t>run_model.R</a:t>
            </a:r>
            <a:r>
              <a:rPr lang="en-US">
                <a:solidFill>
                  <a:schemeClr val="tx1"/>
                </a:solidFill>
              </a:rPr>
              <a:t>, necessary</a:t>
            </a:r>
          </a:p>
        </p:txBody>
      </p:sp>
      <p:sp>
        <p:nvSpPr>
          <p:cNvPr id="4" name="Text Placeholder 3">
            <a:extLst>
              <a:ext uri="{FF2B5EF4-FFF2-40B4-BE49-F238E27FC236}">
                <a16:creationId xmlns:a16="http://schemas.microsoft.com/office/drawing/2014/main" id="{98B09BD3-7182-A31F-6093-C99B20318A37}"/>
              </a:ext>
            </a:extLst>
          </p:cNvPr>
          <p:cNvSpPr>
            <a:spLocks noGrp="1"/>
          </p:cNvSpPr>
          <p:nvPr>
            <p:ph type="body" sz="quarter" idx="12"/>
          </p:nvPr>
        </p:nvSpPr>
        <p:spPr>
          <a:xfrm>
            <a:off x="828675" y="1561335"/>
            <a:ext cx="10515600" cy="338554"/>
          </a:xfrm>
        </p:spPr>
        <p:txBody>
          <a:bodyPr/>
          <a:lstStyle/>
          <a:p>
            <a:r>
              <a:rPr lang="en-US"/>
              <a:t>5.1 </a:t>
            </a:r>
            <a:r>
              <a:rPr lang="en-US" b="0">
                <a:solidFill>
                  <a:schemeClr val="tx1"/>
                </a:solidFill>
              </a:rPr>
              <a:t>If necessary, update the </a:t>
            </a:r>
            <a:r>
              <a:rPr lang="en-US" b="0" err="1">
                <a:solidFill>
                  <a:schemeClr val="tx1"/>
                </a:solidFill>
              </a:rPr>
              <a:t>run_model.R</a:t>
            </a:r>
            <a:r>
              <a:rPr lang="en-US" b="0">
                <a:solidFill>
                  <a:schemeClr val="tx1"/>
                </a:solidFill>
              </a:rPr>
              <a:t> script of your model so that it points to the right packages and modules</a:t>
            </a:r>
          </a:p>
        </p:txBody>
      </p:sp>
      <p:pic>
        <p:nvPicPr>
          <p:cNvPr id="11" name="Picture 10">
            <a:extLst>
              <a:ext uri="{FF2B5EF4-FFF2-40B4-BE49-F238E27FC236}">
                <a16:creationId xmlns:a16="http://schemas.microsoft.com/office/drawing/2014/main" id="{51B6B8A5-82E1-1A7E-6E50-F920AC4A1CA5}"/>
              </a:ext>
            </a:extLst>
          </p:cNvPr>
          <p:cNvPicPr>
            <a:picLocks noChangeAspect="1"/>
          </p:cNvPicPr>
          <p:nvPr/>
        </p:nvPicPr>
        <p:blipFill rotWithShape="1">
          <a:blip r:embed="rId2"/>
          <a:srcRect b="43051"/>
          <a:stretch/>
        </p:blipFill>
        <p:spPr>
          <a:xfrm>
            <a:off x="1411209" y="7422107"/>
            <a:ext cx="7768647" cy="677969"/>
          </a:xfrm>
          <a:prstGeom prst="rect">
            <a:avLst/>
          </a:prstGeom>
        </p:spPr>
      </p:pic>
      <p:pic>
        <p:nvPicPr>
          <p:cNvPr id="7" name="Picture 6">
            <a:extLst>
              <a:ext uri="{FF2B5EF4-FFF2-40B4-BE49-F238E27FC236}">
                <a16:creationId xmlns:a16="http://schemas.microsoft.com/office/drawing/2014/main" id="{1FB0033D-ACB7-10B2-B71A-284A3A2A5135}"/>
              </a:ext>
            </a:extLst>
          </p:cNvPr>
          <p:cNvPicPr>
            <a:picLocks noChangeAspect="1"/>
          </p:cNvPicPr>
          <p:nvPr/>
        </p:nvPicPr>
        <p:blipFill>
          <a:blip r:embed="rId3"/>
          <a:stretch>
            <a:fillRect/>
          </a:stretch>
        </p:blipFill>
        <p:spPr>
          <a:xfrm>
            <a:off x="846909" y="2760133"/>
            <a:ext cx="2181529" cy="1076475"/>
          </a:xfrm>
          <a:prstGeom prst="rect">
            <a:avLst/>
          </a:prstGeom>
          <a:ln>
            <a:solidFill>
              <a:schemeClr val="tx1"/>
            </a:solidFill>
          </a:ln>
        </p:spPr>
      </p:pic>
      <p:pic>
        <p:nvPicPr>
          <p:cNvPr id="9" name="Picture 8">
            <a:extLst>
              <a:ext uri="{FF2B5EF4-FFF2-40B4-BE49-F238E27FC236}">
                <a16:creationId xmlns:a16="http://schemas.microsoft.com/office/drawing/2014/main" id="{6DFDABA7-7CF0-DD51-199C-666E7E7F2077}"/>
              </a:ext>
            </a:extLst>
          </p:cNvPr>
          <p:cNvPicPr>
            <a:picLocks noChangeAspect="1"/>
          </p:cNvPicPr>
          <p:nvPr/>
        </p:nvPicPr>
        <p:blipFill>
          <a:blip r:embed="rId4"/>
          <a:stretch>
            <a:fillRect/>
          </a:stretch>
        </p:blipFill>
        <p:spPr>
          <a:xfrm>
            <a:off x="3588801" y="2691632"/>
            <a:ext cx="2162477" cy="3381847"/>
          </a:xfrm>
          <a:prstGeom prst="rect">
            <a:avLst/>
          </a:prstGeom>
          <a:ln>
            <a:solidFill>
              <a:schemeClr val="tx1"/>
            </a:solidFill>
          </a:ln>
        </p:spPr>
      </p:pic>
      <p:pic>
        <p:nvPicPr>
          <p:cNvPr id="14" name="Picture 13">
            <a:extLst>
              <a:ext uri="{FF2B5EF4-FFF2-40B4-BE49-F238E27FC236}">
                <a16:creationId xmlns:a16="http://schemas.microsoft.com/office/drawing/2014/main" id="{B0BFD79F-BE05-6521-E8BA-61C2A2D84894}"/>
              </a:ext>
            </a:extLst>
          </p:cNvPr>
          <p:cNvPicPr>
            <a:picLocks noChangeAspect="1"/>
          </p:cNvPicPr>
          <p:nvPr/>
        </p:nvPicPr>
        <p:blipFill>
          <a:blip r:embed="rId5"/>
          <a:stretch>
            <a:fillRect/>
          </a:stretch>
        </p:blipFill>
        <p:spPr>
          <a:xfrm>
            <a:off x="6311641" y="2691632"/>
            <a:ext cx="4711182" cy="2556067"/>
          </a:xfrm>
          <a:prstGeom prst="rect">
            <a:avLst/>
          </a:prstGeom>
          <a:ln>
            <a:solidFill>
              <a:schemeClr val="tx1"/>
            </a:solidFill>
          </a:ln>
        </p:spPr>
      </p:pic>
      <p:sp>
        <p:nvSpPr>
          <p:cNvPr id="16" name="Arrow: Curved Down 15">
            <a:extLst>
              <a:ext uri="{FF2B5EF4-FFF2-40B4-BE49-F238E27FC236}">
                <a16:creationId xmlns:a16="http://schemas.microsoft.com/office/drawing/2014/main" id="{8F11865D-0F93-D108-907A-9BA3EB5FB910}"/>
              </a:ext>
            </a:extLst>
          </p:cNvPr>
          <p:cNvSpPr/>
          <p:nvPr/>
        </p:nvSpPr>
        <p:spPr>
          <a:xfrm>
            <a:off x="5013226" y="2155371"/>
            <a:ext cx="2510980" cy="451251"/>
          </a:xfrm>
          <a:prstGeom prst="curvedDownArrow">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59170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513FF-6F4A-E09A-B484-34131F587D0A}"/>
              </a:ext>
            </a:extLst>
          </p:cNvPr>
          <p:cNvSpPr>
            <a:spLocks noGrp="1"/>
          </p:cNvSpPr>
          <p:nvPr>
            <p:ph type="title"/>
          </p:nvPr>
        </p:nvSpPr>
        <p:spPr/>
        <p:txBody>
          <a:bodyPr/>
          <a:lstStyle/>
          <a:p>
            <a:r>
              <a:rPr lang="en-US"/>
              <a:t>Documentation and Resources</a:t>
            </a:r>
          </a:p>
        </p:txBody>
      </p:sp>
      <p:sp>
        <p:nvSpPr>
          <p:cNvPr id="3" name="Text Placeholder 2">
            <a:extLst>
              <a:ext uri="{FF2B5EF4-FFF2-40B4-BE49-F238E27FC236}">
                <a16:creationId xmlns:a16="http://schemas.microsoft.com/office/drawing/2014/main" id="{E9D9307A-5DDB-B8E3-2BFC-51D047ECC576}"/>
              </a:ext>
            </a:extLst>
          </p:cNvPr>
          <p:cNvSpPr>
            <a:spLocks noGrp="1"/>
          </p:cNvSpPr>
          <p:nvPr>
            <p:ph type="body" sz="quarter" idx="13"/>
          </p:nvPr>
        </p:nvSpPr>
        <p:spPr>
          <a:xfrm>
            <a:off x="838201" y="1600200"/>
            <a:ext cx="4967168" cy="4370387"/>
          </a:xfrm>
        </p:spPr>
        <p:txBody>
          <a:bodyPr>
            <a:normAutofit/>
          </a:bodyPr>
          <a:lstStyle/>
          <a:p>
            <a:pPr marL="0" indent="0">
              <a:buNone/>
            </a:pPr>
            <a:r>
              <a:rPr lang="en-US" sz="1600">
                <a:solidFill>
                  <a:schemeClr val="tx1"/>
                </a:solidFill>
              </a:rPr>
              <a:t>The home for VisionEval documentation</a:t>
            </a:r>
          </a:p>
          <a:p>
            <a:r>
              <a:rPr lang="en-US" sz="1600" b="1">
                <a:solidFill>
                  <a:schemeClr val="tx1"/>
                </a:solidFill>
              </a:rPr>
              <a:t>Website for VisionEval documentation: </a:t>
            </a:r>
            <a:r>
              <a:rPr lang="en-US" sz="1600" b="1">
                <a:hlinkClick r:id="rId3">
                  <a:extLst>
                    <a:ext uri="{A12FA001-AC4F-418D-AE19-62706E023703}">
                      <ahyp:hlinkClr xmlns:ahyp="http://schemas.microsoft.com/office/drawing/2018/hyperlinkcolor" val="tx"/>
                    </a:ext>
                  </a:extLst>
                </a:hlinkClick>
              </a:rPr>
              <a:t>https://visioneval.org/docs</a:t>
            </a:r>
            <a:r>
              <a:rPr lang="en-US" sz="1600" b="1">
                <a:solidFill>
                  <a:schemeClr val="tx1"/>
                </a:solidFill>
                <a:hlinkClick r:id="rId3">
                  <a:extLst>
                    <a:ext uri="{A12FA001-AC4F-418D-AE19-62706E023703}">
                      <ahyp:hlinkClr xmlns:ahyp="http://schemas.microsoft.com/office/drawing/2018/hyperlinkcolor" val="tx"/>
                    </a:ext>
                  </a:extLst>
                </a:hlinkClick>
              </a:rPr>
              <a:t>/</a:t>
            </a:r>
            <a:endParaRPr lang="en-US" sz="1600" b="1">
              <a:solidFill>
                <a:schemeClr val="tx1"/>
              </a:solidFill>
            </a:endParaRPr>
          </a:p>
          <a:p>
            <a:r>
              <a:rPr lang="en-US" sz="1600">
                <a:solidFill>
                  <a:schemeClr val="tx1"/>
                </a:solidFill>
              </a:rPr>
              <a:t>However, this site is also managed by FHWA and Volpe. Local cloned repo’s can be managed to push changes that will be reviewed by Volpe staff. </a:t>
            </a:r>
          </a:p>
          <a:p>
            <a:pPr lvl="1"/>
            <a:r>
              <a:rPr lang="en-US" sz="1600">
                <a:solidFill>
                  <a:schemeClr val="tx1"/>
                </a:solidFill>
                <a:hlinkClick r:id="rId4"/>
              </a:rPr>
              <a:t>https://github.com/VisionEval/VisionEval-Docs</a:t>
            </a:r>
            <a:endParaRPr lang="en-US" sz="1600">
              <a:solidFill>
                <a:schemeClr val="tx1"/>
              </a:solidFill>
            </a:endParaRPr>
          </a:p>
          <a:p>
            <a:endParaRPr lang="en-US" sz="1600">
              <a:solidFill>
                <a:schemeClr val="tx1"/>
              </a:solidFill>
            </a:endParaRPr>
          </a:p>
        </p:txBody>
      </p:sp>
      <p:pic>
        <p:nvPicPr>
          <p:cNvPr id="5" name="Picture 4">
            <a:extLst>
              <a:ext uri="{FF2B5EF4-FFF2-40B4-BE49-F238E27FC236}">
                <a16:creationId xmlns:a16="http://schemas.microsoft.com/office/drawing/2014/main" id="{DDCEDBA4-2757-3CA0-0859-F2D3AB625630}"/>
              </a:ext>
            </a:extLst>
          </p:cNvPr>
          <p:cNvPicPr>
            <a:picLocks noChangeAspect="1"/>
          </p:cNvPicPr>
          <p:nvPr/>
        </p:nvPicPr>
        <p:blipFill rotWithShape="1">
          <a:blip r:embed="rId5"/>
          <a:srcRect b="4770"/>
          <a:stretch/>
        </p:blipFill>
        <p:spPr>
          <a:xfrm>
            <a:off x="6407486" y="1487905"/>
            <a:ext cx="5235599" cy="3421166"/>
          </a:xfrm>
          <a:prstGeom prst="rect">
            <a:avLst/>
          </a:prstGeom>
          <a:ln>
            <a:solidFill>
              <a:schemeClr val="tx1"/>
            </a:solidFill>
          </a:ln>
          <a:effectLst/>
        </p:spPr>
      </p:pic>
      <p:sp>
        <p:nvSpPr>
          <p:cNvPr id="4" name="Rectangle: Rounded Corners 3">
            <a:extLst>
              <a:ext uri="{FF2B5EF4-FFF2-40B4-BE49-F238E27FC236}">
                <a16:creationId xmlns:a16="http://schemas.microsoft.com/office/drawing/2014/main" id="{84FB9955-D1C4-B2C3-D316-C37E96909586}"/>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
        <p:nvSpPr>
          <p:cNvPr id="6" name="Slide Number Placeholder 1">
            <a:extLst>
              <a:ext uri="{FF2B5EF4-FFF2-40B4-BE49-F238E27FC236}">
                <a16:creationId xmlns:a16="http://schemas.microsoft.com/office/drawing/2014/main" id="{C26C1AB8-F8CB-31B8-714A-803DC95D9612}"/>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12</a:t>
            </a:fld>
            <a:endParaRPr lang="en-US"/>
          </a:p>
        </p:txBody>
      </p:sp>
    </p:spTree>
    <p:extLst>
      <p:ext uri="{BB962C8B-B14F-4D97-AF65-F5344CB8AC3E}">
        <p14:creationId xmlns:p14="http://schemas.microsoft.com/office/powerpoint/2010/main" val="3657120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76031E-675C-CE81-6C2C-6736457204CC}"/>
              </a:ext>
            </a:extLst>
          </p:cNvPr>
          <p:cNvSpPr>
            <a:spLocks noGrp="1"/>
          </p:cNvSpPr>
          <p:nvPr>
            <p:ph type="sldNum" sz="quarter" idx="10"/>
          </p:nvPr>
        </p:nvSpPr>
        <p:spPr/>
        <p:txBody>
          <a:bodyPr/>
          <a:lstStyle/>
          <a:p>
            <a:fld id="{F4510120-A876-4642-B753-556A5424CAF0}" type="slidenum">
              <a:rPr lang="en-US" smtClean="0"/>
              <a:pPr/>
              <a:t>13</a:t>
            </a:fld>
            <a:endParaRPr lang="en-US"/>
          </a:p>
        </p:txBody>
      </p:sp>
      <p:sp>
        <p:nvSpPr>
          <p:cNvPr id="3" name="Title 2">
            <a:extLst>
              <a:ext uri="{FF2B5EF4-FFF2-40B4-BE49-F238E27FC236}">
                <a16:creationId xmlns:a16="http://schemas.microsoft.com/office/drawing/2014/main" id="{090ECBB0-11DA-4280-9ECC-44E3434090F7}"/>
              </a:ext>
            </a:extLst>
          </p:cNvPr>
          <p:cNvSpPr>
            <a:spLocks noGrp="1"/>
          </p:cNvSpPr>
          <p:nvPr>
            <p:ph type="title"/>
          </p:nvPr>
        </p:nvSpPr>
        <p:spPr/>
        <p:txBody>
          <a:bodyPr/>
          <a:lstStyle/>
          <a:p>
            <a:r>
              <a:rPr lang="en-US"/>
              <a:t>Relevant Repos &amp; VisionEval Versions</a:t>
            </a:r>
          </a:p>
        </p:txBody>
      </p:sp>
      <p:sp>
        <p:nvSpPr>
          <p:cNvPr id="5" name="Text Placeholder 4">
            <a:extLst>
              <a:ext uri="{FF2B5EF4-FFF2-40B4-BE49-F238E27FC236}">
                <a16:creationId xmlns:a16="http://schemas.microsoft.com/office/drawing/2014/main" id="{362E2C11-8585-4DD6-709E-3225D8C7436C}"/>
              </a:ext>
            </a:extLst>
          </p:cNvPr>
          <p:cNvSpPr>
            <a:spLocks noGrp="1"/>
          </p:cNvSpPr>
          <p:nvPr>
            <p:ph type="body" sz="quarter" idx="13"/>
          </p:nvPr>
        </p:nvSpPr>
        <p:spPr>
          <a:xfrm>
            <a:off x="838201" y="1598278"/>
            <a:ext cx="5017168" cy="4095304"/>
          </a:xfrm>
        </p:spPr>
        <p:txBody>
          <a:bodyPr>
            <a:normAutofit/>
          </a:bodyPr>
          <a:lstStyle/>
          <a:p>
            <a:r>
              <a:rPr lang="en-US" sz="1400"/>
              <a:t>FHWA GitHub site for </a:t>
            </a:r>
            <a:r>
              <a:rPr lang="en-US" sz="1400" err="1"/>
              <a:t>VisonEval</a:t>
            </a:r>
            <a:r>
              <a:rPr lang="en-US" sz="1400"/>
              <a:t>: </a:t>
            </a:r>
            <a:r>
              <a:rPr lang="en-US" sz="1400">
                <a:hlinkClick r:id="rId2"/>
              </a:rPr>
              <a:t>https://github.com/VisionEval/VisionEval-Dev</a:t>
            </a:r>
            <a:endParaRPr lang="en-US" sz="1400"/>
          </a:p>
          <a:p>
            <a:r>
              <a:rPr lang="en-US" sz="1400"/>
              <a:t>RSG uses the RSG fork of the –Dev repo for the </a:t>
            </a:r>
            <a:r>
              <a:rPr lang="en-US" sz="1400" err="1"/>
              <a:t>SJV</a:t>
            </a:r>
            <a:r>
              <a:rPr lang="en-US" sz="1400"/>
              <a:t> installation.</a:t>
            </a:r>
          </a:p>
          <a:p>
            <a:pPr lvl="1"/>
            <a:r>
              <a:rPr lang="en-US" sz="1400">
                <a:hlinkClick r:id="rId3"/>
              </a:rPr>
              <a:t>https://github.com/RSGInc/VisionEval-Dev</a:t>
            </a:r>
            <a:r>
              <a:rPr lang="en-US" sz="1400"/>
              <a:t> </a:t>
            </a:r>
          </a:p>
          <a:p>
            <a:r>
              <a:rPr lang="en-US" sz="1400"/>
              <a:t>The </a:t>
            </a:r>
            <a:r>
              <a:rPr lang="en-US" sz="1400" err="1"/>
              <a:t>SJV</a:t>
            </a:r>
            <a:r>
              <a:rPr lang="en-US" sz="1400"/>
              <a:t> VisionEval uses VE 3.1.2</a:t>
            </a:r>
          </a:p>
          <a:p>
            <a:r>
              <a:rPr lang="en-US" sz="1400" i="1"/>
              <a:t>Note: VE 4.0 is now available but was not used for this implementation. VE 4.0 beta became available more than halfway through the project. The models used here should be able to be run with the latest framework. The key changes involve installation and installation of custom packages. </a:t>
            </a:r>
          </a:p>
          <a:p>
            <a:r>
              <a:rPr lang="en-US" sz="1400"/>
              <a:t>The VE versions should be compatible for running models. Key differences include some functions for exporting results, queries, building the R environment, and installing packages.</a:t>
            </a:r>
          </a:p>
        </p:txBody>
      </p:sp>
      <p:pic>
        <p:nvPicPr>
          <p:cNvPr id="8" name="Picture 7">
            <a:extLst>
              <a:ext uri="{FF2B5EF4-FFF2-40B4-BE49-F238E27FC236}">
                <a16:creationId xmlns:a16="http://schemas.microsoft.com/office/drawing/2014/main" id="{82E5129D-889A-5560-2AF1-10605C662341}"/>
              </a:ext>
            </a:extLst>
          </p:cNvPr>
          <p:cNvPicPr>
            <a:picLocks noChangeAspect="1"/>
          </p:cNvPicPr>
          <p:nvPr/>
        </p:nvPicPr>
        <p:blipFill>
          <a:blip r:embed="rId4"/>
          <a:stretch>
            <a:fillRect/>
          </a:stretch>
        </p:blipFill>
        <p:spPr>
          <a:xfrm>
            <a:off x="6421848" y="1598278"/>
            <a:ext cx="4988584" cy="3918117"/>
          </a:xfrm>
          <a:prstGeom prst="rect">
            <a:avLst/>
          </a:prstGeom>
          <a:ln w="12700">
            <a:solidFill>
              <a:schemeClr val="tx1"/>
            </a:solidFill>
          </a:ln>
          <a:effectLst/>
        </p:spPr>
      </p:pic>
      <p:sp>
        <p:nvSpPr>
          <p:cNvPr id="4" name="Rectangle: Rounded Corners 3">
            <a:extLst>
              <a:ext uri="{FF2B5EF4-FFF2-40B4-BE49-F238E27FC236}">
                <a16:creationId xmlns:a16="http://schemas.microsoft.com/office/drawing/2014/main" id="{8B06EA90-0577-E320-53A1-E03FF15235AF}"/>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628976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EF414-8869-9FDD-4C45-52DD6924537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29D7EF-3E57-2437-B124-ED6D8E1F1231}"/>
              </a:ext>
            </a:extLst>
          </p:cNvPr>
          <p:cNvSpPr>
            <a:spLocks noGrp="1"/>
          </p:cNvSpPr>
          <p:nvPr>
            <p:ph type="sldNum" sz="quarter" idx="10"/>
          </p:nvPr>
        </p:nvSpPr>
        <p:spPr/>
        <p:txBody>
          <a:bodyPr/>
          <a:lstStyle/>
          <a:p>
            <a:fld id="{F4510120-A876-4642-B753-556A5424CAF0}" type="slidenum">
              <a:rPr lang="en-US" smtClean="0"/>
              <a:pPr/>
              <a:t>14</a:t>
            </a:fld>
            <a:endParaRPr lang="en-US"/>
          </a:p>
        </p:txBody>
      </p:sp>
      <p:sp>
        <p:nvSpPr>
          <p:cNvPr id="3" name="Title 2">
            <a:extLst>
              <a:ext uri="{FF2B5EF4-FFF2-40B4-BE49-F238E27FC236}">
                <a16:creationId xmlns:a16="http://schemas.microsoft.com/office/drawing/2014/main" id="{85496F01-72DD-0A0A-C6CE-9EAC47B1A334}"/>
              </a:ext>
            </a:extLst>
          </p:cNvPr>
          <p:cNvSpPr>
            <a:spLocks noGrp="1"/>
          </p:cNvSpPr>
          <p:nvPr>
            <p:ph type="title"/>
          </p:nvPr>
        </p:nvSpPr>
        <p:spPr/>
        <p:txBody>
          <a:bodyPr/>
          <a:lstStyle/>
          <a:p>
            <a:r>
              <a:rPr lang="en-US"/>
              <a:t>Relevant Repos &amp; VisionEval Versions</a:t>
            </a:r>
          </a:p>
        </p:txBody>
      </p:sp>
      <p:sp>
        <p:nvSpPr>
          <p:cNvPr id="5" name="Text Placeholder 4">
            <a:extLst>
              <a:ext uri="{FF2B5EF4-FFF2-40B4-BE49-F238E27FC236}">
                <a16:creationId xmlns:a16="http://schemas.microsoft.com/office/drawing/2014/main" id="{CE9E75D5-31D3-D663-1FC5-1D14C65E4941}"/>
              </a:ext>
            </a:extLst>
          </p:cNvPr>
          <p:cNvSpPr>
            <a:spLocks noGrp="1"/>
          </p:cNvSpPr>
          <p:nvPr>
            <p:ph type="body" sz="quarter" idx="13"/>
          </p:nvPr>
        </p:nvSpPr>
        <p:spPr>
          <a:xfrm>
            <a:off x="838201" y="1598278"/>
            <a:ext cx="4162424" cy="4095304"/>
          </a:xfrm>
        </p:spPr>
        <p:txBody>
          <a:bodyPr>
            <a:normAutofit/>
          </a:bodyPr>
          <a:lstStyle/>
          <a:p>
            <a:r>
              <a:rPr lang="en-US" sz="1400"/>
              <a:t>The </a:t>
            </a:r>
            <a:r>
              <a:rPr lang="en-US" sz="1400" err="1"/>
              <a:t>SJV</a:t>
            </a:r>
            <a:r>
              <a:rPr lang="en-US" sz="1400"/>
              <a:t> VisionEval lives in the </a:t>
            </a:r>
            <a:r>
              <a:rPr lang="en-US" sz="1400" err="1"/>
              <a:t>SJV</a:t>
            </a:r>
            <a:r>
              <a:rPr lang="en-US" sz="1400"/>
              <a:t>-VE-Extras repo: </a:t>
            </a:r>
            <a:r>
              <a:rPr lang="en-US" sz="1400">
                <a:hlinkClick r:id="rId2"/>
              </a:rPr>
              <a:t>https://github.com/RSGInc/SJV-VE-Extras</a:t>
            </a:r>
            <a:r>
              <a:rPr lang="en-US" sz="1400"/>
              <a:t> </a:t>
            </a:r>
          </a:p>
          <a:p>
            <a:r>
              <a:rPr lang="en-US" sz="1400" err="1"/>
              <a:t>FresnoCOG</a:t>
            </a:r>
            <a:r>
              <a:rPr lang="en-US" sz="1400"/>
              <a:t> will be given access to the repo to then share as appropriate with other agencies. </a:t>
            </a:r>
            <a:br>
              <a:rPr lang="en-US" sz="1400"/>
            </a:br>
            <a:endParaRPr lang="en-US" sz="1400"/>
          </a:p>
        </p:txBody>
      </p:sp>
      <p:sp>
        <p:nvSpPr>
          <p:cNvPr id="4" name="Rectangle: Rounded Corners 3">
            <a:extLst>
              <a:ext uri="{FF2B5EF4-FFF2-40B4-BE49-F238E27FC236}">
                <a16:creationId xmlns:a16="http://schemas.microsoft.com/office/drawing/2014/main" id="{900464AB-AC0E-E84F-A06A-3FC84DA35BDF}"/>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pic>
        <p:nvPicPr>
          <p:cNvPr id="7" name="Picture 6">
            <a:extLst>
              <a:ext uri="{FF2B5EF4-FFF2-40B4-BE49-F238E27FC236}">
                <a16:creationId xmlns:a16="http://schemas.microsoft.com/office/drawing/2014/main" id="{44197723-3598-7C4D-7D45-26471CCD5CED}"/>
              </a:ext>
            </a:extLst>
          </p:cNvPr>
          <p:cNvPicPr>
            <a:picLocks noChangeAspect="1"/>
          </p:cNvPicPr>
          <p:nvPr/>
        </p:nvPicPr>
        <p:blipFill>
          <a:blip r:embed="rId3"/>
          <a:stretch>
            <a:fillRect/>
          </a:stretch>
        </p:blipFill>
        <p:spPr>
          <a:xfrm>
            <a:off x="5855369" y="1334911"/>
            <a:ext cx="5146809" cy="4942936"/>
          </a:xfrm>
          <a:prstGeom prst="rect">
            <a:avLst/>
          </a:prstGeom>
          <a:ln w="12700">
            <a:solidFill>
              <a:schemeClr val="tx1"/>
            </a:solidFill>
          </a:ln>
        </p:spPr>
      </p:pic>
    </p:spTree>
    <p:extLst>
      <p:ext uri="{BB962C8B-B14F-4D97-AF65-F5344CB8AC3E}">
        <p14:creationId xmlns:p14="http://schemas.microsoft.com/office/powerpoint/2010/main" val="832949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F938DA-1938-D220-C32E-11863FF6AFAC}"/>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2331E682-82AF-25D6-EE49-844FD7305886}"/>
              </a:ext>
            </a:extLst>
          </p:cNvPr>
          <p:cNvSpPr>
            <a:spLocks noGrp="1"/>
          </p:cNvSpPr>
          <p:nvPr>
            <p:ph type="subTitle" idx="1"/>
          </p:nvPr>
        </p:nvSpPr>
        <p:spPr>
          <a:xfrm>
            <a:off x="843572" y="3672567"/>
            <a:ext cx="10504855" cy="1231106"/>
          </a:xfrm>
        </p:spPr>
        <p:txBody>
          <a:bodyPr/>
          <a:lstStyle/>
          <a:p>
            <a:pPr indent="0">
              <a:lnSpc>
                <a:spcPct val="100000"/>
              </a:lnSpc>
            </a:pPr>
            <a:r>
              <a:rPr lang="en-US" b="0">
                <a:solidFill>
                  <a:schemeClr val="bg2"/>
                </a:solidFill>
              </a:rPr>
              <a:t>2.1 Overall workflow</a:t>
            </a:r>
          </a:p>
          <a:p>
            <a:pPr indent="0">
              <a:lnSpc>
                <a:spcPct val="100000"/>
              </a:lnSpc>
            </a:pPr>
            <a:r>
              <a:rPr lang="en-US" b="0">
                <a:solidFill>
                  <a:schemeClr val="bg2"/>
                </a:solidFill>
              </a:rPr>
              <a:t>2.2 Geography Structure</a:t>
            </a:r>
          </a:p>
          <a:p>
            <a:pPr indent="0">
              <a:lnSpc>
                <a:spcPct val="100000"/>
              </a:lnSpc>
            </a:pPr>
            <a:r>
              <a:rPr lang="en-US" b="0">
                <a:solidFill>
                  <a:schemeClr val="bg2"/>
                </a:solidFill>
              </a:rPr>
              <a:t>2.3 Inputs</a:t>
            </a:r>
          </a:p>
          <a:p>
            <a:pPr indent="0">
              <a:lnSpc>
                <a:spcPct val="100000"/>
              </a:lnSpc>
            </a:pPr>
            <a:r>
              <a:rPr lang="en-US" b="0">
                <a:solidFill>
                  <a:schemeClr val="bg2"/>
                </a:solidFill>
              </a:rPr>
              <a:t>2.4 Packages and modules</a:t>
            </a:r>
          </a:p>
          <a:p>
            <a:pPr indent="0">
              <a:lnSpc>
                <a:spcPct val="100000"/>
              </a:lnSpc>
            </a:pPr>
            <a:r>
              <a:rPr lang="en-US" b="0">
                <a:solidFill>
                  <a:schemeClr val="bg2"/>
                </a:solidFill>
              </a:rPr>
              <a:t>2.5 VisionEval Model Framework</a:t>
            </a:r>
          </a:p>
        </p:txBody>
      </p:sp>
      <p:sp>
        <p:nvSpPr>
          <p:cNvPr id="3" name="Title 2">
            <a:extLst>
              <a:ext uri="{FF2B5EF4-FFF2-40B4-BE49-F238E27FC236}">
                <a16:creationId xmlns:a16="http://schemas.microsoft.com/office/drawing/2014/main" id="{A94FA83A-3225-4B21-0830-F185ECFB9699}"/>
              </a:ext>
            </a:extLst>
          </p:cNvPr>
          <p:cNvSpPr>
            <a:spLocks noGrp="1"/>
          </p:cNvSpPr>
          <p:nvPr>
            <p:ph type="title"/>
          </p:nvPr>
        </p:nvSpPr>
        <p:spPr/>
        <p:txBody>
          <a:bodyPr/>
          <a:lstStyle/>
          <a:p>
            <a:r>
              <a:rPr lang="en-US">
                <a:solidFill>
                  <a:schemeClr val="bg2"/>
                </a:solidFill>
              </a:rPr>
              <a:t>2. </a:t>
            </a:r>
            <a:r>
              <a:rPr lang="en-US" err="1">
                <a:solidFill>
                  <a:schemeClr val="tx1"/>
                </a:solidFill>
              </a:rPr>
              <a:t>VisionEval</a:t>
            </a:r>
            <a:r>
              <a:rPr lang="en-US">
                <a:solidFill>
                  <a:schemeClr val="tx1"/>
                </a:solidFill>
              </a:rPr>
              <a:t> Basics</a:t>
            </a:r>
          </a:p>
        </p:txBody>
      </p:sp>
      <p:sp>
        <p:nvSpPr>
          <p:cNvPr id="4" name="Rectangle: Rounded Corners 3">
            <a:extLst>
              <a:ext uri="{FF2B5EF4-FFF2-40B4-BE49-F238E27FC236}">
                <a16:creationId xmlns:a16="http://schemas.microsoft.com/office/drawing/2014/main" id="{8383C1B6-B937-97CF-53CC-6ECD61B755A9}"/>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
        <p:nvSpPr>
          <p:cNvPr id="7" name="Slide Number Placeholder 1">
            <a:extLst>
              <a:ext uri="{FF2B5EF4-FFF2-40B4-BE49-F238E27FC236}">
                <a16:creationId xmlns:a16="http://schemas.microsoft.com/office/drawing/2014/main" id="{3CA76C3D-0A9E-6990-A99E-A7B52D1EF590}"/>
              </a:ext>
            </a:extLst>
          </p:cNvPr>
          <p:cNvSpPr txBox="1">
            <a:spLocks/>
          </p:cNvSpPr>
          <p:nvPr/>
        </p:nvSpPr>
        <p:spPr>
          <a:xfrm>
            <a:off x="8667232" y="6363312"/>
            <a:ext cx="2743200" cy="365125"/>
          </a:xfrm>
          <a:prstGeom prst="rect">
            <a:avLst/>
          </a:prstGeom>
        </p:spPr>
        <p:txBody>
          <a:bodyPr vert="horz" lIns="0" tIns="45720" rIns="0" bIns="45720" rtlCol="0">
            <a:noAutofit/>
          </a:bodyPr>
          <a:lstStyle>
            <a:lvl1pPr marL="0" indent="0" algn="l" defTabSz="457200" rtl="0" eaLnBrk="1" latinLnBrk="0" hangingPunct="1">
              <a:lnSpc>
                <a:spcPct val="100000"/>
              </a:lnSpc>
              <a:spcBef>
                <a:spcPts val="1000"/>
              </a:spcBef>
              <a:buFontTx/>
              <a:buNone/>
              <a:defRPr sz="2000" b="1" kern="1200">
                <a:solidFill>
                  <a:srgbClr val="EC8B1F"/>
                </a:solidFill>
                <a:latin typeface="+mn-lt"/>
                <a:ea typeface="+mn-ea"/>
                <a:cs typeface="+mn-cs"/>
              </a:defRPr>
            </a:lvl1pPr>
            <a:lvl2pPr marL="457200" indent="0" algn="l" defTabSz="457200" rtl="0" eaLnBrk="1" latinLnBrk="0" hangingPunct="1">
              <a:lnSpc>
                <a:spcPts val="1400"/>
              </a:lnSpc>
              <a:spcBef>
                <a:spcPts val="500"/>
              </a:spcBef>
              <a:buFontTx/>
              <a:buNone/>
              <a:defRPr sz="2400" kern="1200">
                <a:solidFill>
                  <a:schemeClr val="tx2"/>
                </a:solidFill>
                <a:latin typeface="+mn-lt"/>
                <a:ea typeface="+mn-ea"/>
                <a:cs typeface="+mn-cs"/>
              </a:defRPr>
            </a:lvl2pPr>
            <a:lvl3pPr marL="914400" indent="0" algn="l" defTabSz="457200" rtl="0" eaLnBrk="1" latinLnBrk="0" hangingPunct="1">
              <a:lnSpc>
                <a:spcPts val="1400"/>
              </a:lnSpc>
              <a:spcBef>
                <a:spcPts val="500"/>
              </a:spcBef>
              <a:buFontTx/>
              <a:buNone/>
              <a:defRPr sz="2400" kern="1200">
                <a:solidFill>
                  <a:schemeClr val="bg1">
                    <a:lumMod val="50000"/>
                  </a:schemeClr>
                </a:solidFill>
                <a:latin typeface="+mn-lt"/>
                <a:ea typeface="+mn-ea"/>
                <a:cs typeface="+mn-cs"/>
              </a:defRPr>
            </a:lvl3pPr>
            <a:lvl4pPr marL="1371600" indent="0" algn="l" defTabSz="457200" rtl="0" eaLnBrk="1" latinLnBrk="0" hangingPunct="1">
              <a:lnSpc>
                <a:spcPts val="1400"/>
              </a:lnSpc>
              <a:spcBef>
                <a:spcPts val="500"/>
              </a:spcBef>
              <a:buFontTx/>
              <a:buNone/>
              <a:defRPr sz="2400" kern="1200">
                <a:solidFill>
                  <a:schemeClr val="bg1">
                    <a:lumMod val="50000"/>
                  </a:schemeClr>
                </a:solidFill>
                <a:latin typeface="+mn-lt"/>
                <a:ea typeface="+mn-ea"/>
                <a:cs typeface="+mn-cs"/>
              </a:defRPr>
            </a:lvl4pPr>
            <a:lvl5pPr marL="1828800" indent="0" algn="l" defTabSz="457200" rtl="0" eaLnBrk="1" latinLnBrk="0" hangingPunct="1">
              <a:lnSpc>
                <a:spcPts val="1400"/>
              </a:lnSpc>
              <a:spcBef>
                <a:spcPts val="500"/>
              </a:spcBef>
              <a:buFontTx/>
              <a:buNone/>
              <a:defRPr sz="2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F4510120-A876-4642-B753-556A5424CAF0}" type="slidenum">
              <a:rPr lang="en-US" smtClean="0"/>
              <a:pPr algn="r"/>
              <a:t>15</a:t>
            </a:fld>
            <a:endParaRPr lang="en-US"/>
          </a:p>
        </p:txBody>
      </p:sp>
    </p:spTree>
    <p:extLst>
      <p:ext uri="{BB962C8B-B14F-4D97-AF65-F5344CB8AC3E}">
        <p14:creationId xmlns:p14="http://schemas.microsoft.com/office/powerpoint/2010/main" val="140037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92208-422D-ED3E-1FF2-D242D6A051CF}"/>
              </a:ext>
            </a:extLst>
          </p:cNvPr>
          <p:cNvSpPr>
            <a:spLocks noGrp="1"/>
          </p:cNvSpPr>
          <p:nvPr>
            <p:ph type="title"/>
          </p:nvPr>
        </p:nvSpPr>
        <p:spPr/>
        <p:txBody>
          <a:bodyPr/>
          <a:lstStyle/>
          <a:p>
            <a:r>
              <a:rPr lang="en-US">
                <a:solidFill>
                  <a:schemeClr val="bg2"/>
                </a:solidFill>
              </a:rPr>
              <a:t>2.1</a:t>
            </a:r>
            <a:r>
              <a:rPr lang="en-US"/>
              <a:t> Overall “Big Picture” Workflow</a:t>
            </a:r>
          </a:p>
        </p:txBody>
      </p:sp>
      <p:sp>
        <p:nvSpPr>
          <p:cNvPr id="3" name="Slide Number Placeholder 2">
            <a:extLst>
              <a:ext uri="{FF2B5EF4-FFF2-40B4-BE49-F238E27FC236}">
                <a16:creationId xmlns:a16="http://schemas.microsoft.com/office/drawing/2014/main" id="{3C5E378B-4749-AF96-6948-E1E7892CF508}"/>
              </a:ext>
            </a:extLst>
          </p:cNvPr>
          <p:cNvSpPr>
            <a:spLocks noGrp="1"/>
          </p:cNvSpPr>
          <p:nvPr>
            <p:ph type="sldNum" sz="quarter" idx="12"/>
          </p:nvPr>
        </p:nvSpPr>
        <p:spPr/>
        <p:txBody>
          <a:bodyPr/>
          <a:lstStyle/>
          <a:p>
            <a:fld id="{F4510120-A876-4642-B753-556A5424CAF0}" type="slidenum">
              <a:rPr lang="en-US" smtClean="0"/>
              <a:pPr/>
              <a:t>16</a:t>
            </a:fld>
            <a:endParaRPr lang="en-US"/>
          </a:p>
        </p:txBody>
      </p:sp>
      <p:sp>
        <p:nvSpPr>
          <p:cNvPr id="4" name="Text Placeholder 3">
            <a:extLst>
              <a:ext uri="{FF2B5EF4-FFF2-40B4-BE49-F238E27FC236}">
                <a16:creationId xmlns:a16="http://schemas.microsoft.com/office/drawing/2014/main" id="{C91C794E-DA1D-50DA-A4E1-A9D5D132C8AE}"/>
              </a:ext>
            </a:extLst>
          </p:cNvPr>
          <p:cNvSpPr>
            <a:spLocks noGrp="1"/>
          </p:cNvSpPr>
          <p:nvPr>
            <p:ph type="body" sz="quarter" idx="14"/>
          </p:nvPr>
        </p:nvSpPr>
        <p:spPr>
          <a:xfrm>
            <a:off x="838199" y="1600199"/>
            <a:ext cx="10529455" cy="4424820"/>
          </a:xfrm>
        </p:spPr>
        <p:txBody>
          <a:bodyPr>
            <a:noAutofit/>
          </a:bodyPr>
          <a:lstStyle/>
          <a:p>
            <a:pPr marL="0" indent="0">
              <a:buNone/>
            </a:pPr>
            <a:r>
              <a:rPr lang="en-US" sz="1400" b="1">
                <a:solidFill>
                  <a:schemeClr val="bg2"/>
                </a:solidFill>
                <a:latin typeface="+mn-lt"/>
              </a:rPr>
              <a:t>Step 1</a:t>
            </a:r>
            <a:r>
              <a:rPr lang="en-US" sz="1400">
                <a:latin typeface="+mn-lt"/>
              </a:rPr>
              <a:t>: </a:t>
            </a:r>
            <a:r>
              <a:rPr lang="en-US" sz="1400">
                <a:solidFill>
                  <a:schemeClr val="tx2"/>
                </a:solidFill>
                <a:latin typeface="+mn-lt"/>
              </a:rPr>
              <a:t>I</a:t>
            </a:r>
            <a:r>
              <a:rPr lang="en-US" sz="1400" b="0">
                <a:solidFill>
                  <a:schemeClr val="tx2"/>
                </a:solidFill>
                <a:latin typeface="+mn-lt"/>
              </a:rPr>
              <a:t>nstall the  VisionEval model</a:t>
            </a:r>
          </a:p>
          <a:p>
            <a:pPr marL="0" indent="0">
              <a:buNone/>
            </a:pPr>
            <a:r>
              <a:rPr lang="en-US" sz="1400" b="1">
                <a:solidFill>
                  <a:schemeClr val="bg2"/>
                </a:solidFill>
                <a:latin typeface="+mn-lt"/>
              </a:rPr>
              <a:t>Step 2</a:t>
            </a:r>
            <a:r>
              <a:rPr lang="en-US" sz="1400">
                <a:solidFill>
                  <a:schemeClr val="bg2"/>
                </a:solidFill>
                <a:latin typeface="+mn-lt"/>
              </a:rPr>
              <a:t>: </a:t>
            </a:r>
            <a:r>
              <a:rPr lang="en-US" sz="1400" b="0">
                <a:solidFill>
                  <a:schemeClr val="tx2"/>
                </a:solidFill>
                <a:latin typeface="+mn-lt"/>
              </a:rPr>
              <a:t>Develop a </a:t>
            </a:r>
            <a:r>
              <a:rPr lang="en-US" sz="1400" b="0" i="1">
                <a:solidFill>
                  <a:schemeClr val="tx2"/>
                </a:solidFill>
                <a:latin typeface="+mn-lt"/>
              </a:rPr>
              <a:t>Base Model </a:t>
            </a:r>
            <a:r>
              <a:rPr lang="en-US" sz="1400" b="0">
                <a:solidFill>
                  <a:schemeClr val="tx2"/>
                </a:solidFill>
                <a:latin typeface="+mn-lt"/>
              </a:rPr>
              <a:t>for the region. The </a:t>
            </a:r>
            <a:r>
              <a:rPr lang="en-US" sz="1400" b="0" i="1">
                <a:solidFill>
                  <a:schemeClr val="tx2"/>
                </a:solidFill>
                <a:latin typeface="+mn-lt"/>
              </a:rPr>
              <a:t>Base Model</a:t>
            </a:r>
            <a:r>
              <a:rPr lang="en-US" sz="1400" b="0">
                <a:solidFill>
                  <a:schemeClr val="tx2"/>
                </a:solidFill>
                <a:latin typeface="+mn-lt"/>
              </a:rPr>
              <a:t>:</a:t>
            </a:r>
          </a:p>
          <a:p>
            <a:pPr marL="285750" indent="-285750">
              <a:buFont typeface="Arial" panose="020B0604020202020204" pitchFamily="34" charset="0"/>
              <a:buChar char="•"/>
            </a:pPr>
            <a:r>
              <a:rPr lang="en-US" sz="1400" b="0">
                <a:solidFill>
                  <a:schemeClr val="tx2"/>
                </a:solidFill>
                <a:latin typeface="+mn-lt"/>
              </a:rPr>
              <a:t>Defines the model </a:t>
            </a:r>
            <a:r>
              <a:rPr lang="en-US" sz="1400">
                <a:solidFill>
                  <a:schemeClr val="tx2"/>
                </a:solidFill>
                <a:latin typeface="+mn-lt"/>
              </a:rPr>
              <a:t>g</a:t>
            </a:r>
            <a:r>
              <a:rPr lang="en-US" sz="1400" b="0">
                <a:solidFill>
                  <a:schemeClr val="tx2"/>
                </a:solidFill>
                <a:latin typeface="+mn-lt"/>
              </a:rPr>
              <a:t>eography (select zone structure and region boundary)</a:t>
            </a:r>
          </a:p>
          <a:p>
            <a:pPr marL="285750" indent="-285750">
              <a:buFont typeface="Arial" panose="020B0604020202020204" pitchFamily="34" charset="0"/>
              <a:buChar char="•"/>
            </a:pPr>
            <a:r>
              <a:rPr lang="en-US" sz="1400" b="0">
                <a:solidFill>
                  <a:schemeClr val="tx2"/>
                </a:solidFill>
                <a:latin typeface="+mn-lt"/>
              </a:rPr>
              <a:t>Defines the base and scenario years (e.g., 2020 and 2046)</a:t>
            </a:r>
          </a:p>
          <a:p>
            <a:pPr marL="285750" indent="-285750">
              <a:buFont typeface="Arial" panose="020B0604020202020204" pitchFamily="34" charset="0"/>
              <a:buChar char="•"/>
            </a:pPr>
            <a:r>
              <a:rPr lang="en-US" sz="1400" b="0">
                <a:solidFill>
                  <a:schemeClr val="tx2"/>
                </a:solidFill>
                <a:latin typeface="+mn-lt"/>
              </a:rPr>
              <a:t>Contains </a:t>
            </a:r>
            <a:r>
              <a:rPr lang="en-US" sz="1400">
                <a:solidFill>
                  <a:schemeClr val="tx2"/>
                </a:solidFill>
                <a:latin typeface="+mn-lt"/>
              </a:rPr>
              <a:t>l</a:t>
            </a:r>
            <a:r>
              <a:rPr lang="en-US" sz="1400" b="0">
                <a:solidFill>
                  <a:schemeClr val="tx2"/>
                </a:solidFill>
                <a:latin typeface="+mn-lt"/>
              </a:rPr>
              <a:t>ocal </a:t>
            </a:r>
            <a:r>
              <a:rPr lang="en-US" sz="1400">
                <a:solidFill>
                  <a:schemeClr val="tx2"/>
                </a:solidFill>
                <a:latin typeface="+mn-lt"/>
              </a:rPr>
              <a:t>i</a:t>
            </a:r>
            <a:r>
              <a:rPr lang="en-US" sz="1400" b="0">
                <a:solidFill>
                  <a:schemeClr val="tx2"/>
                </a:solidFill>
                <a:latin typeface="+mn-lt"/>
              </a:rPr>
              <a:t>nput </a:t>
            </a:r>
            <a:r>
              <a:rPr lang="en-US" sz="1400">
                <a:solidFill>
                  <a:schemeClr val="tx2"/>
                </a:solidFill>
                <a:latin typeface="+mn-lt"/>
              </a:rPr>
              <a:t>f</a:t>
            </a:r>
            <a:r>
              <a:rPr lang="en-US" sz="1400" b="0">
                <a:solidFill>
                  <a:schemeClr val="tx2"/>
                </a:solidFill>
                <a:latin typeface="+mn-lt"/>
              </a:rPr>
              <a:t>iles calibrated to Base Scenario conditions in the region (including both observed base year data and estimates of future year conditions with no scenario policies applied.)</a:t>
            </a:r>
            <a:endParaRPr lang="en-US" sz="1400">
              <a:solidFill>
                <a:schemeClr val="tx2"/>
              </a:solidFill>
              <a:latin typeface="+mn-lt"/>
            </a:endParaRPr>
          </a:p>
          <a:p>
            <a:pPr marL="285750" indent="-285750">
              <a:buFont typeface="Arial" panose="020B0604020202020204" pitchFamily="34" charset="0"/>
              <a:buChar char="•"/>
            </a:pPr>
            <a:r>
              <a:rPr lang="en-US" sz="1400" b="0">
                <a:solidFill>
                  <a:schemeClr val="tx2"/>
                </a:solidFill>
                <a:latin typeface="+mn-lt"/>
              </a:rPr>
              <a:t>Estimates </a:t>
            </a:r>
            <a:r>
              <a:rPr lang="en-US" sz="1400">
                <a:solidFill>
                  <a:schemeClr val="tx2"/>
                </a:solidFill>
                <a:latin typeface="+mn-lt"/>
              </a:rPr>
              <a:t>household and population data</a:t>
            </a:r>
            <a:endParaRPr lang="en-US" sz="1400" b="0">
              <a:solidFill>
                <a:schemeClr val="tx2"/>
              </a:solidFill>
              <a:latin typeface="+mn-lt"/>
            </a:endParaRPr>
          </a:p>
          <a:p>
            <a:pPr marL="285750" indent="-285750">
              <a:buFont typeface="Arial" panose="020B0604020202020204" pitchFamily="34" charset="0"/>
              <a:buChar char="•"/>
            </a:pPr>
            <a:r>
              <a:rPr lang="en-US" sz="1400">
                <a:solidFill>
                  <a:schemeClr val="tx2"/>
                </a:solidFill>
                <a:latin typeface="+mn-lt"/>
              </a:rPr>
              <a:t>Creates the reference </a:t>
            </a:r>
            <a:r>
              <a:rPr lang="en-US" sz="1400" i="1">
                <a:solidFill>
                  <a:schemeClr val="tx2"/>
                </a:solidFill>
                <a:latin typeface="+mn-lt"/>
              </a:rPr>
              <a:t>Base Scenario </a:t>
            </a:r>
            <a:r>
              <a:rPr lang="en-US" sz="1400">
                <a:solidFill>
                  <a:schemeClr val="tx2"/>
                </a:solidFill>
                <a:latin typeface="+mn-lt"/>
              </a:rPr>
              <a:t>and </a:t>
            </a:r>
            <a:r>
              <a:rPr lang="en-US" sz="1400" i="1">
                <a:solidFill>
                  <a:schemeClr val="tx2"/>
                </a:solidFill>
                <a:latin typeface="+mn-lt"/>
              </a:rPr>
              <a:t>Future Scenario</a:t>
            </a:r>
            <a:endParaRPr lang="en-US" sz="1400" b="0" i="1">
              <a:solidFill>
                <a:schemeClr val="tx2"/>
              </a:solidFill>
              <a:latin typeface="+mn-lt"/>
            </a:endParaRPr>
          </a:p>
          <a:p>
            <a:r>
              <a:rPr lang="en-US" sz="1400" b="1">
                <a:solidFill>
                  <a:schemeClr val="bg2"/>
                </a:solidFill>
                <a:latin typeface="+mn-lt"/>
              </a:rPr>
              <a:t>Step 3</a:t>
            </a:r>
            <a:r>
              <a:rPr lang="en-US" sz="1400">
                <a:solidFill>
                  <a:schemeClr val="bg2"/>
                </a:solidFill>
                <a:latin typeface="+mn-lt"/>
              </a:rPr>
              <a:t>: </a:t>
            </a:r>
            <a:r>
              <a:rPr lang="en-US" sz="1400" b="0">
                <a:solidFill>
                  <a:schemeClr val="tx2"/>
                </a:solidFill>
                <a:latin typeface="+mn-lt"/>
              </a:rPr>
              <a:t>Develop </a:t>
            </a:r>
            <a:r>
              <a:rPr lang="en-US" sz="1400" b="0" i="1">
                <a:solidFill>
                  <a:schemeClr val="tx2"/>
                </a:solidFill>
                <a:latin typeface="+mn-lt"/>
              </a:rPr>
              <a:t>Future Scenarios</a:t>
            </a:r>
            <a:r>
              <a:rPr lang="en-US" sz="1400" b="0">
                <a:solidFill>
                  <a:schemeClr val="tx2"/>
                </a:solidFill>
                <a:latin typeface="+mn-lt"/>
              </a:rPr>
              <a:t> by adjusting specific input files for future years. </a:t>
            </a:r>
          </a:p>
          <a:p>
            <a:pPr marL="285750" indent="-285750">
              <a:buFont typeface="Arial" panose="020B0604020202020204" pitchFamily="34" charset="0"/>
              <a:buChar char="•"/>
            </a:pPr>
            <a:r>
              <a:rPr lang="en-US" sz="1400" b="0">
                <a:solidFill>
                  <a:schemeClr val="tx2"/>
                </a:solidFill>
                <a:latin typeface="+mn-lt"/>
              </a:rPr>
              <a:t>Update all the Step 2 inputs. </a:t>
            </a:r>
          </a:p>
          <a:p>
            <a:pPr marL="285750" indent="-285750">
              <a:buFont typeface="Arial" panose="020B0604020202020204" pitchFamily="34" charset="0"/>
              <a:buChar char="•"/>
            </a:pPr>
            <a:r>
              <a:rPr lang="en-US" sz="1400" b="0">
                <a:solidFill>
                  <a:schemeClr val="tx2"/>
                </a:solidFill>
                <a:latin typeface="+mn-lt"/>
              </a:rPr>
              <a:t>Future Scenarios are specific model runs. Possibilities exist for running hundreds of scenarios by creating unique inputs and running </a:t>
            </a:r>
            <a:r>
              <a:rPr lang="en-US" sz="1400">
                <a:solidFill>
                  <a:schemeClr val="tx2"/>
                </a:solidFill>
                <a:latin typeface="+mn-lt"/>
              </a:rPr>
              <a:t>models are each unique </a:t>
            </a:r>
            <a:r>
              <a:rPr lang="en-US" sz="1400" b="0">
                <a:solidFill>
                  <a:schemeClr val="tx2"/>
                </a:solidFill>
                <a:latin typeface="+mn-lt"/>
              </a:rPr>
              <a:t>combination of inputs.</a:t>
            </a:r>
          </a:p>
          <a:p>
            <a:r>
              <a:rPr lang="en-US" sz="1400" b="1">
                <a:solidFill>
                  <a:schemeClr val="bg2"/>
                </a:solidFill>
                <a:latin typeface="+mn-lt"/>
              </a:rPr>
              <a:t>Step 4</a:t>
            </a:r>
            <a:r>
              <a:rPr lang="en-US" sz="1400">
                <a:solidFill>
                  <a:schemeClr val="bg2"/>
                </a:solidFill>
                <a:latin typeface="+mn-lt"/>
              </a:rPr>
              <a:t>: </a:t>
            </a:r>
            <a:r>
              <a:rPr lang="en-US" sz="1400" b="0">
                <a:solidFill>
                  <a:schemeClr val="tx2"/>
                </a:solidFill>
                <a:latin typeface="+mn-lt"/>
              </a:rPr>
              <a:t>Run the </a:t>
            </a:r>
            <a:r>
              <a:rPr lang="en-US" sz="1400">
                <a:solidFill>
                  <a:schemeClr val="tx2"/>
                </a:solidFill>
                <a:latin typeface="+mn-lt"/>
              </a:rPr>
              <a:t>models and extract and visualize results</a:t>
            </a:r>
          </a:p>
        </p:txBody>
      </p:sp>
      <p:sp>
        <p:nvSpPr>
          <p:cNvPr id="5" name="Rectangle: Rounded Corners 4">
            <a:extLst>
              <a:ext uri="{FF2B5EF4-FFF2-40B4-BE49-F238E27FC236}">
                <a16:creationId xmlns:a16="http://schemas.microsoft.com/office/drawing/2014/main" id="{715CAD18-4A9E-E97A-2828-557D9865B382}"/>
              </a:ext>
            </a:extLst>
          </p:cNvPr>
          <p:cNvSpPr/>
          <p:nvPr/>
        </p:nvSpPr>
        <p:spPr>
          <a:xfrm>
            <a:off x="9778701" y="240971"/>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3018690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65D3A-FB88-8B20-7F82-322B986958E8}"/>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C4854B75-3BA7-4A1F-F858-CFF609735724}"/>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4B5E1DDA-1C4E-7123-B865-0F6F4280963E}"/>
              </a:ext>
            </a:extLst>
          </p:cNvPr>
          <p:cNvSpPr>
            <a:spLocks noGrp="1"/>
          </p:cNvSpPr>
          <p:nvPr>
            <p:ph type="title"/>
          </p:nvPr>
        </p:nvSpPr>
        <p:spPr>
          <a:xfrm>
            <a:off x="848945" y="2042824"/>
            <a:ext cx="6567132" cy="1231106"/>
          </a:xfrm>
        </p:spPr>
        <p:txBody>
          <a:bodyPr/>
          <a:lstStyle/>
          <a:p>
            <a:r>
              <a:rPr lang="en-US">
                <a:solidFill>
                  <a:schemeClr val="bg2"/>
                </a:solidFill>
              </a:rPr>
              <a:t>2.2</a:t>
            </a:r>
            <a:r>
              <a:rPr lang="en-US"/>
              <a:t> VE Geography </a:t>
            </a:r>
            <a:br>
              <a:rPr lang="en-US"/>
            </a:br>
            <a:r>
              <a:rPr lang="en-US"/>
              <a:t>Structure</a:t>
            </a:r>
          </a:p>
        </p:txBody>
      </p:sp>
      <p:sp>
        <p:nvSpPr>
          <p:cNvPr id="7" name="Text Placeholder 6">
            <a:extLst>
              <a:ext uri="{FF2B5EF4-FFF2-40B4-BE49-F238E27FC236}">
                <a16:creationId xmlns:a16="http://schemas.microsoft.com/office/drawing/2014/main" id="{41A657CA-4B6B-55FB-7E42-BE47564E80A2}"/>
              </a:ext>
            </a:extLst>
          </p:cNvPr>
          <p:cNvSpPr>
            <a:spLocks noGrp="1"/>
          </p:cNvSpPr>
          <p:nvPr>
            <p:ph type="body" sz="quarter" idx="10"/>
          </p:nvPr>
        </p:nvSpPr>
        <p:spPr/>
        <p:txBody>
          <a:bodyPr/>
          <a:lstStyle/>
          <a:p>
            <a:endParaRPr lang="en-US"/>
          </a:p>
        </p:txBody>
      </p:sp>
      <p:sp>
        <p:nvSpPr>
          <p:cNvPr id="2" name="Rectangle: Rounded Corners 1">
            <a:extLst>
              <a:ext uri="{FF2B5EF4-FFF2-40B4-BE49-F238E27FC236}">
                <a16:creationId xmlns:a16="http://schemas.microsoft.com/office/drawing/2014/main" id="{3D5FBCEF-9832-70FC-DBDE-089EA52010B0}"/>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
        <p:nvSpPr>
          <p:cNvPr id="8" name="Slide Number Placeholder 1">
            <a:extLst>
              <a:ext uri="{FF2B5EF4-FFF2-40B4-BE49-F238E27FC236}">
                <a16:creationId xmlns:a16="http://schemas.microsoft.com/office/drawing/2014/main" id="{574FE6FB-2BBB-0F32-2796-3DB6CD13D11F}"/>
              </a:ext>
            </a:extLst>
          </p:cNvPr>
          <p:cNvSpPr txBox="1">
            <a:spLocks/>
          </p:cNvSpPr>
          <p:nvPr/>
        </p:nvSpPr>
        <p:spPr>
          <a:xfrm>
            <a:off x="8667232" y="6350249"/>
            <a:ext cx="2743200" cy="365125"/>
          </a:xfrm>
          <a:prstGeom prst="rect">
            <a:avLst/>
          </a:prstGeom>
        </p:spPr>
        <p:txBody>
          <a:bodyPr vert="horz" lIns="0" tIns="45720" rIns="0" bIns="45720" rtlCol="0">
            <a:noAutofit/>
          </a:bodyPr>
          <a:lstStyle>
            <a:lvl1pPr marL="0" indent="0" algn="l" defTabSz="457200" rtl="0" eaLnBrk="1" latinLnBrk="0" hangingPunct="1">
              <a:lnSpc>
                <a:spcPct val="100000"/>
              </a:lnSpc>
              <a:spcBef>
                <a:spcPts val="1000"/>
              </a:spcBef>
              <a:buFontTx/>
              <a:buNone/>
              <a:defRPr sz="2000" b="1" kern="1200">
                <a:solidFill>
                  <a:srgbClr val="EC8B1F"/>
                </a:solidFill>
                <a:latin typeface="+mn-lt"/>
                <a:ea typeface="+mn-ea"/>
                <a:cs typeface="+mn-cs"/>
              </a:defRPr>
            </a:lvl1pPr>
            <a:lvl2pPr marL="457200" indent="0" algn="l" defTabSz="457200" rtl="0" eaLnBrk="1" latinLnBrk="0" hangingPunct="1">
              <a:lnSpc>
                <a:spcPts val="1400"/>
              </a:lnSpc>
              <a:spcBef>
                <a:spcPts val="500"/>
              </a:spcBef>
              <a:buFontTx/>
              <a:buNone/>
              <a:defRPr sz="2400" kern="1200">
                <a:solidFill>
                  <a:schemeClr val="tx2"/>
                </a:solidFill>
                <a:latin typeface="+mn-lt"/>
                <a:ea typeface="+mn-ea"/>
                <a:cs typeface="+mn-cs"/>
              </a:defRPr>
            </a:lvl2pPr>
            <a:lvl3pPr marL="914400" indent="0" algn="l" defTabSz="457200" rtl="0" eaLnBrk="1" latinLnBrk="0" hangingPunct="1">
              <a:lnSpc>
                <a:spcPts val="1400"/>
              </a:lnSpc>
              <a:spcBef>
                <a:spcPts val="500"/>
              </a:spcBef>
              <a:buFontTx/>
              <a:buNone/>
              <a:defRPr sz="2400" kern="1200">
                <a:solidFill>
                  <a:schemeClr val="bg1">
                    <a:lumMod val="50000"/>
                  </a:schemeClr>
                </a:solidFill>
                <a:latin typeface="+mn-lt"/>
                <a:ea typeface="+mn-ea"/>
                <a:cs typeface="+mn-cs"/>
              </a:defRPr>
            </a:lvl3pPr>
            <a:lvl4pPr marL="1371600" indent="0" algn="l" defTabSz="457200" rtl="0" eaLnBrk="1" latinLnBrk="0" hangingPunct="1">
              <a:lnSpc>
                <a:spcPts val="1400"/>
              </a:lnSpc>
              <a:spcBef>
                <a:spcPts val="500"/>
              </a:spcBef>
              <a:buFontTx/>
              <a:buNone/>
              <a:defRPr sz="2400" kern="1200">
                <a:solidFill>
                  <a:schemeClr val="bg1">
                    <a:lumMod val="50000"/>
                  </a:schemeClr>
                </a:solidFill>
                <a:latin typeface="+mn-lt"/>
                <a:ea typeface="+mn-ea"/>
                <a:cs typeface="+mn-cs"/>
              </a:defRPr>
            </a:lvl4pPr>
            <a:lvl5pPr marL="1828800" indent="0" algn="l" defTabSz="457200" rtl="0" eaLnBrk="1" latinLnBrk="0" hangingPunct="1">
              <a:lnSpc>
                <a:spcPts val="1400"/>
              </a:lnSpc>
              <a:spcBef>
                <a:spcPts val="500"/>
              </a:spcBef>
              <a:buFontTx/>
              <a:buNone/>
              <a:defRPr sz="2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F4510120-A876-4642-B753-556A5424CAF0}" type="slidenum">
              <a:rPr lang="en-US" smtClean="0"/>
              <a:pPr algn="r"/>
              <a:t>17</a:t>
            </a:fld>
            <a:endParaRPr lang="en-US"/>
          </a:p>
        </p:txBody>
      </p:sp>
    </p:spTree>
    <p:extLst>
      <p:ext uri="{BB962C8B-B14F-4D97-AF65-F5344CB8AC3E}">
        <p14:creationId xmlns:p14="http://schemas.microsoft.com/office/powerpoint/2010/main" val="3102062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E0931-8CB6-402E-3644-B614A67FA745}"/>
              </a:ext>
            </a:extLst>
          </p:cNvPr>
          <p:cNvSpPr>
            <a:spLocks noGrp="1"/>
          </p:cNvSpPr>
          <p:nvPr>
            <p:ph type="title"/>
          </p:nvPr>
        </p:nvSpPr>
        <p:spPr/>
        <p:txBody>
          <a:bodyPr/>
          <a:lstStyle/>
          <a:p>
            <a:r>
              <a:rPr lang="en-US" err="1"/>
              <a:t>SJV</a:t>
            </a:r>
            <a:r>
              <a:rPr lang="en-US"/>
              <a:t> Geography Structure</a:t>
            </a:r>
          </a:p>
        </p:txBody>
      </p:sp>
      <p:sp>
        <p:nvSpPr>
          <p:cNvPr id="3" name="Slide Number Placeholder 2">
            <a:extLst>
              <a:ext uri="{FF2B5EF4-FFF2-40B4-BE49-F238E27FC236}">
                <a16:creationId xmlns:a16="http://schemas.microsoft.com/office/drawing/2014/main" id="{763E7209-F583-13A8-F17C-0ECDF55993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7" name="Text Placeholder 2">
            <a:extLst>
              <a:ext uri="{FF2B5EF4-FFF2-40B4-BE49-F238E27FC236}">
                <a16:creationId xmlns:a16="http://schemas.microsoft.com/office/drawing/2014/main" id="{F7818670-51B1-39D6-3A34-BAF7DB8CC133}"/>
              </a:ext>
            </a:extLst>
          </p:cNvPr>
          <p:cNvSpPr txBox="1">
            <a:spLocks/>
          </p:cNvSpPr>
          <p:nvPr/>
        </p:nvSpPr>
        <p:spPr>
          <a:xfrm>
            <a:off x="699911" y="1325153"/>
            <a:ext cx="5611989" cy="591102"/>
          </a:xfrm>
          <a:prstGeom prst="rect">
            <a:avLst/>
          </a:prstGeom>
        </p:spPr>
        <p:txBody>
          <a:bodyPr/>
          <a:lstStyle>
            <a:lvl1pPr marL="0" indent="0" algn="l" defTabSz="182880" rtl="0" eaLnBrk="1" latinLnBrk="0" hangingPunct="1">
              <a:lnSpc>
                <a:spcPts val="1600"/>
              </a:lnSpc>
              <a:spcBef>
                <a:spcPts val="800"/>
              </a:spcBef>
              <a:buFontTx/>
              <a:buNone/>
              <a:defRPr sz="1200" b="0" kern="1200">
                <a:solidFill>
                  <a:srgbClr val="48484A"/>
                </a:solidFill>
                <a:latin typeface="+mn-lt"/>
                <a:ea typeface="+mn-ea"/>
                <a:cs typeface="+mn-cs"/>
              </a:defRPr>
            </a:lvl1pPr>
            <a:lvl2pPr marL="0" indent="0" algn="l" defTabSz="457200" rtl="0" eaLnBrk="1" latinLnBrk="0" hangingPunct="1">
              <a:lnSpc>
                <a:spcPts val="1800"/>
              </a:lnSpc>
              <a:spcBef>
                <a:spcPts val="300"/>
              </a:spcBef>
              <a:buClr>
                <a:schemeClr val="bg2"/>
              </a:buClr>
              <a:buFontTx/>
              <a:buNone/>
              <a:defRPr sz="1200" kern="1200">
                <a:solidFill>
                  <a:schemeClr val="tx1"/>
                </a:solidFill>
                <a:latin typeface="+mn-lt"/>
                <a:ea typeface="+mn-ea"/>
                <a:cs typeface="+mn-cs"/>
              </a:defRPr>
            </a:lvl2pPr>
            <a:lvl3pPr marL="0" indent="0" algn="l" defTabSz="182880" rtl="0" eaLnBrk="1" latinLnBrk="0" hangingPunct="1">
              <a:lnSpc>
                <a:spcPts val="1600"/>
              </a:lnSpc>
              <a:spcBef>
                <a:spcPts val="300"/>
              </a:spcBef>
              <a:buClr>
                <a:srgbClr val="48484A"/>
              </a:buClr>
              <a:buSzPct val="150000"/>
              <a:buFont typeface="Arial"/>
              <a:buNone/>
              <a:defRPr lang="en-US" sz="1200" kern="1200" dirty="0" smtClean="0">
                <a:solidFill>
                  <a:srgbClr val="48484A"/>
                </a:solidFill>
                <a:latin typeface="+mn-lt"/>
                <a:ea typeface="+mn-ea"/>
                <a:cs typeface="+mn-cs"/>
              </a:defRPr>
            </a:lvl3pPr>
            <a:lvl4pPr marL="0" indent="0" algn="l" defTabSz="457200" rtl="0" eaLnBrk="1" latinLnBrk="0" hangingPunct="1">
              <a:lnSpc>
                <a:spcPts val="1600"/>
              </a:lnSpc>
              <a:spcBef>
                <a:spcPts val="300"/>
              </a:spcBef>
              <a:buFont typeface="System Font Regular"/>
              <a:buNone/>
              <a:defRPr lang="en-US" sz="1200" kern="1200" dirty="0" smtClean="0">
                <a:solidFill>
                  <a:srgbClr val="48484A"/>
                </a:solidFill>
                <a:latin typeface="+mn-lt"/>
                <a:ea typeface="+mn-ea"/>
                <a:cs typeface="+mn-cs"/>
              </a:defRPr>
            </a:lvl4pPr>
            <a:lvl5pPr marL="0" indent="0" algn="l" defTabSz="457200" rtl="0" eaLnBrk="1" latinLnBrk="0" hangingPunct="1">
              <a:lnSpc>
                <a:spcPts val="1600"/>
              </a:lnSpc>
              <a:spcBef>
                <a:spcPts val="300"/>
              </a:spcBef>
              <a:buFont typeface="Courier New" panose="02070309020205020404" pitchFamily="49" charset="0"/>
              <a:buNone/>
              <a:defRPr lang="en-US" sz="1200" b="0" i="0" kern="1200" dirty="0">
                <a:solidFill>
                  <a:srgbClr val="48484A"/>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a:t>The </a:t>
            </a:r>
            <a:r>
              <a:rPr lang="en-US" sz="1600" err="1"/>
              <a:t>SJV</a:t>
            </a:r>
            <a:r>
              <a:rPr lang="en-US" sz="1600"/>
              <a:t> </a:t>
            </a:r>
            <a:r>
              <a:rPr lang="en-US" sz="1600" err="1"/>
              <a:t>VisionEval</a:t>
            </a:r>
            <a:r>
              <a:rPr lang="en-US" sz="1600"/>
              <a:t> uses the following geographies which are perfectly nested within each other:</a:t>
            </a:r>
          </a:p>
        </p:txBody>
      </p:sp>
      <p:sp>
        <p:nvSpPr>
          <p:cNvPr id="8" name="Text Placeholder 3">
            <a:extLst>
              <a:ext uri="{FF2B5EF4-FFF2-40B4-BE49-F238E27FC236}">
                <a16:creationId xmlns:a16="http://schemas.microsoft.com/office/drawing/2014/main" id="{C180D1FC-FFB1-6251-1B65-84E895A5D753}"/>
              </a:ext>
            </a:extLst>
          </p:cNvPr>
          <p:cNvSpPr txBox="1">
            <a:spLocks/>
          </p:cNvSpPr>
          <p:nvPr/>
        </p:nvSpPr>
        <p:spPr>
          <a:xfrm>
            <a:off x="699910" y="1991172"/>
            <a:ext cx="5611990" cy="2834828"/>
          </a:xfrm>
          <a:prstGeom prst="rect">
            <a:avLst/>
          </a:prstGeom>
        </p:spPr>
        <p:txBody>
          <a:bodyPr/>
          <a:lstStyle>
            <a:lvl1pPr marL="0" indent="0" algn="l" defTabSz="182880" rtl="0" eaLnBrk="1" latinLnBrk="0" hangingPunct="1">
              <a:lnSpc>
                <a:spcPts val="1600"/>
              </a:lnSpc>
              <a:spcBef>
                <a:spcPts val="800"/>
              </a:spcBef>
              <a:buFontTx/>
              <a:buNone/>
              <a:defRPr sz="1200" b="0" kern="1200">
                <a:solidFill>
                  <a:srgbClr val="48484A"/>
                </a:solidFill>
                <a:latin typeface="+mn-lt"/>
                <a:ea typeface="+mn-ea"/>
                <a:cs typeface="+mn-cs"/>
              </a:defRPr>
            </a:lvl1pPr>
            <a:lvl2pPr marL="0" indent="0" algn="l" defTabSz="457200" rtl="0" eaLnBrk="1" latinLnBrk="0" hangingPunct="1">
              <a:lnSpc>
                <a:spcPts val="1800"/>
              </a:lnSpc>
              <a:spcBef>
                <a:spcPts val="300"/>
              </a:spcBef>
              <a:buClr>
                <a:schemeClr val="bg2"/>
              </a:buClr>
              <a:buFontTx/>
              <a:buNone/>
              <a:defRPr sz="1200" kern="1200">
                <a:solidFill>
                  <a:schemeClr val="tx1"/>
                </a:solidFill>
                <a:latin typeface="+mn-lt"/>
                <a:ea typeface="+mn-ea"/>
                <a:cs typeface="+mn-cs"/>
              </a:defRPr>
            </a:lvl2pPr>
            <a:lvl3pPr marL="0" indent="0" algn="l" defTabSz="182880" rtl="0" eaLnBrk="1" latinLnBrk="0" hangingPunct="1">
              <a:lnSpc>
                <a:spcPts val="1600"/>
              </a:lnSpc>
              <a:spcBef>
                <a:spcPts val="300"/>
              </a:spcBef>
              <a:buClr>
                <a:srgbClr val="48484A"/>
              </a:buClr>
              <a:buSzPct val="150000"/>
              <a:buFont typeface="Arial"/>
              <a:buNone/>
              <a:defRPr lang="en-US" sz="1200" kern="1200" dirty="0" smtClean="0">
                <a:solidFill>
                  <a:srgbClr val="48484A"/>
                </a:solidFill>
                <a:latin typeface="+mn-lt"/>
                <a:ea typeface="+mn-ea"/>
                <a:cs typeface="+mn-cs"/>
              </a:defRPr>
            </a:lvl3pPr>
            <a:lvl4pPr marL="0" indent="0" algn="l" defTabSz="457200" rtl="0" eaLnBrk="1" latinLnBrk="0" hangingPunct="1">
              <a:lnSpc>
                <a:spcPts val="1600"/>
              </a:lnSpc>
              <a:spcBef>
                <a:spcPts val="300"/>
              </a:spcBef>
              <a:buFont typeface="System Font Regular"/>
              <a:buNone/>
              <a:defRPr lang="en-US" sz="1200" kern="1200" dirty="0" smtClean="0">
                <a:solidFill>
                  <a:srgbClr val="48484A"/>
                </a:solidFill>
                <a:latin typeface="+mn-lt"/>
                <a:ea typeface="+mn-ea"/>
                <a:cs typeface="+mn-cs"/>
              </a:defRPr>
            </a:lvl4pPr>
            <a:lvl5pPr marL="0" indent="0" algn="l" defTabSz="457200" rtl="0" eaLnBrk="1" latinLnBrk="0" hangingPunct="1">
              <a:lnSpc>
                <a:spcPts val="1600"/>
              </a:lnSpc>
              <a:spcBef>
                <a:spcPts val="300"/>
              </a:spcBef>
              <a:buFont typeface="Courier New" panose="02070309020205020404" pitchFamily="49" charset="0"/>
              <a:buNone/>
              <a:defRPr lang="en-US" sz="1200" b="0" i="0" kern="1200" dirty="0">
                <a:solidFill>
                  <a:srgbClr val="48484A"/>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US" sz="1600" b="1">
                <a:solidFill>
                  <a:schemeClr val="tx1"/>
                </a:solidFill>
              </a:rPr>
              <a:t>Region: </a:t>
            </a:r>
            <a:r>
              <a:rPr lang="en-US" sz="1600">
                <a:solidFill>
                  <a:schemeClr val="tx1"/>
                </a:solidFill>
              </a:rPr>
              <a:t>The entire model area (8 </a:t>
            </a:r>
            <a:r>
              <a:rPr lang="en-US" sz="1600" err="1">
                <a:solidFill>
                  <a:schemeClr val="tx1"/>
                </a:solidFill>
              </a:rPr>
              <a:t>MPOs</a:t>
            </a:r>
            <a:r>
              <a:rPr lang="en-US" sz="1600">
                <a:solidFill>
                  <a:schemeClr val="tx1"/>
                </a:solidFill>
              </a:rPr>
              <a:t> + 17 bordering counties)</a:t>
            </a:r>
          </a:p>
          <a:p>
            <a:pPr marL="285750" indent="-285750">
              <a:lnSpc>
                <a:spcPct val="100000"/>
              </a:lnSpc>
              <a:buFont typeface="Arial" panose="020B0604020202020204" pitchFamily="34" charset="0"/>
              <a:buChar char="•"/>
            </a:pPr>
            <a:r>
              <a:rPr lang="en-US" sz="1600" b="1" err="1">
                <a:solidFill>
                  <a:schemeClr val="tx1"/>
                </a:solidFill>
              </a:rPr>
              <a:t>Mareas</a:t>
            </a:r>
            <a:r>
              <a:rPr lang="en-US" sz="1600" b="1">
                <a:solidFill>
                  <a:schemeClr val="tx1"/>
                </a:solidFill>
              </a:rPr>
              <a:t>: </a:t>
            </a:r>
            <a:r>
              <a:rPr lang="en-US" sz="1600">
                <a:solidFill>
                  <a:schemeClr val="tx1"/>
                </a:solidFill>
              </a:rPr>
              <a:t>Metropolitan areas within the model </a:t>
            </a:r>
            <a:r>
              <a:rPr lang="en-US" sz="1600" err="1">
                <a:solidFill>
                  <a:schemeClr val="tx1"/>
                </a:solidFill>
              </a:rPr>
              <a:t>SJV</a:t>
            </a:r>
            <a:r>
              <a:rPr lang="en-US" sz="1600">
                <a:solidFill>
                  <a:schemeClr val="tx1"/>
                </a:solidFill>
              </a:rPr>
              <a:t>, defined by the </a:t>
            </a:r>
            <a:r>
              <a:rPr lang="en-US" sz="1600" err="1">
                <a:solidFill>
                  <a:schemeClr val="tx1"/>
                </a:solidFill>
              </a:rPr>
              <a:t>MPO</a:t>
            </a:r>
            <a:r>
              <a:rPr lang="en-US" sz="1600">
                <a:solidFill>
                  <a:schemeClr val="tx1"/>
                </a:solidFill>
              </a:rPr>
              <a:t> boundaries</a:t>
            </a:r>
          </a:p>
          <a:p>
            <a:pPr marL="285750" indent="-285750">
              <a:lnSpc>
                <a:spcPct val="100000"/>
              </a:lnSpc>
              <a:buFont typeface="Arial" panose="020B0604020202020204" pitchFamily="34" charset="0"/>
              <a:buChar char="•"/>
            </a:pPr>
            <a:r>
              <a:rPr lang="en-US" sz="1600" b="1" err="1">
                <a:solidFill>
                  <a:schemeClr val="tx1"/>
                </a:solidFill>
              </a:rPr>
              <a:t>Azones</a:t>
            </a:r>
            <a:r>
              <a:rPr lang="en-US" sz="1600" b="1">
                <a:solidFill>
                  <a:schemeClr val="tx1"/>
                </a:solidFill>
              </a:rPr>
              <a:t>: </a:t>
            </a:r>
            <a:r>
              <a:rPr lang="en-US" sz="1600">
                <a:solidFill>
                  <a:schemeClr val="tx1"/>
                </a:solidFill>
              </a:rPr>
              <a:t>Larger geographic areas such as cities or tracts. </a:t>
            </a:r>
            <a:r>
              <a:rPr lang="en-US" sz="1600" err="1">
                <a:solidFill>
                  <a:schemeClr val="tx1"/>
                </a:solidFill>
              </a:rPr>
              <a:t>SJV</a:t>
            </a:r>
            <a:r>
              <a:rPr lang="en-US" sz="1600">
                <a:solidFill>
                  <a:schemeClr val="tx1"/>
                </a:solidFill>
              </a:rPr>
              <a:t> uses a combination of urbanized areas and 2020 Census Tracts.</a:t>
            </a:r>
          </a:p>
          <a:p>
            <a:pPr marL="285750" indent="-285750">
              <a:lnSpc>
                <a:spcPct val="100000"/>
              </a:lnSpc>
              <a:buFont typeface="Arial" panose="020B0604020202020204" pitchFamily="34" charset="0"/>
              <a:buChar char="•"/>
            </a:pPr>
            <a:r>
              <a:rPr lang="en-US" sz="1600" b="1" err="1">
                <a:solidFill>
                  <a:schemeClr val="tx1"/>
                </a:solidFill>
              </a:rPr>
              <a:t>Bzones</a:t>
            </a:r>
            <a:r>
              <a:rPr lang="en-US" sz="1600" b="1">
                <a:solidFill>
                  <a:schemeClr val="tx1"/>
                </a:solidFill>
              </a:rPr>
              <a:t>: </a:t>
            </a:r>
            <a:r>
              <a:rPr lang="en-US" sz="1600">
                <a:solidFill>
                  <a:schemeClr val="tx1"/>
                </a:solidFill>
              </a:rPr>
              <a:t>Subdivision of </a:t>
            </a:r>
            <a:r>
              <a:rPr lang="en-US" sz="1600" err="1">
                <a:solidFill>
                  <a:schemeClr val="tx1"/>
                </a:solidFill>
              </a:rPr>
              <a:t>Azones</a:t>
            </a:r>
            <a:r>
              <a:rPr lang="en-US" sz="1600">
                <a:solidFill>
                  <a:schemeClr val="tx1"/>
                </a:solidFill>
              </a:rPr>
              <a:t> that represent individual neighborhoods. </a:t>
            </a:r>
            <a:r>
              <a:rPr lang="en-US" sz="1600" err="1">
                <a:solidFill>
                  <a:schemeClr val="tx1"/>
                </a:solidFill>
              </a:rPr>
              <a:t>SJV</a:t>
            </a:r>
            <a:r>
              <a:rPr lang="en-US" sz="1600">
                <a:solidFill>
                  <a:schemeClr val="tx1"/>
                </a:solidFill>
              </a:rPr>
              <a:t> uses 2020 Census Block Groups</a:t>
            </a:r>
          </a:p>
        </p:txBody>
      </p:sp>
      <p:sp>
        <p:nvSpPr>
          <p:cNvPr id="6" name="TextBox 5">
            <a:extLst>
              <a:ext uri="{FF2B5EF4-FFF2-40B4-BE49-F238E27FC236}">
                <a16:creationId xmlns:a16="http://schemas.microsoft.com/office/drawing/2014/main" id="{5E380638-AAB4-F953-FD44-1CFB1E9A199D}"/>
              </a:ext>
            </a:extLst>
          </p:cNvPr>
          <p:cNvSpPr txBox="1"/>
          <p:nvPr/>
        </p:nvSpPr>
        <p:spPr>
          <a:xfrm>
            <a:off x="699910" y="4941746"/>
            <a:ext cx="5281790" cy="584775"/>
          </a:xfrm>
          <a:prstGeom prst="rect">
            <a:avLst/>
          </a:prstGeom>
          <a:noFill/>
        </p:spPr>
        <p:txBody>
          <a:bodyPr wrap="square">
            <a:spAutoFit/>
          </a:bodyPr>
          <a:lstStyle/>
          <a:p>
            <a:pPr>
              <a:lnSpc>
                <a:spcPct val="100000"/>
              </a:lnSpc>
            </a:pPr>
            <a:r>
              <a:rPr lang="en-US" sz="1600"/>
              <a:t>Additional categorical levels:</a:t>
            </a:r>
          </a:p>
          <a:p>
            <a:pPr marL="630238" lvl="1" indent="-285750">
              <a:lnSpc>
                <a:spcPct val="100000"/>
              </a:lnSpc>
              <a:buFont typeface="Arial" panose="020B0604020202020204" pitchFamily="34" charset="0"/>
              <a:buChar char="•"/>
            </a:pPr>
            <a:r>
              <a:rPr lang="en-US" sz="1600"/>
              <a:t>Location type (urban/town/rural)</a:t>
            </a:r>
          </a:p>
        </p:txBody>
      </p:sp>
      <p:sp>
        <p:nvSpPr>
          <p:cNvPr id="29" name="Text Placeholder 2">
            <a:extLst>
              <a:ext uri="{FF2B5EF4-FFF2-40B4-BE49-F238E27FC236}">
                <a16:creationId xmlns:a16="http://schemas.microsoft.com/office/drawing/2014/main" id="{C3DA981B-7787-1C1C-D31B-BAABD7E760F7}"/>
              </a:ext>
            </a:extLst>
          </p:cNvPr>
          <p:cNvSpPr txBox="1">
            <a:spLocks/>
          </p:cNvSpPr>
          <p:nvPr/>
        </p:nvSpPr>
        <p:spPr>
          <a:xfrm>
            <a:off x="6907949" y="5510537"/>
            <a:ext cx="4851400" cy="335562"/>
          </a:xfrm>
          <a:prstGeom prst="rect">
            <a:avLst/>
          </a:prstGeom>
        </p:spPr>
        <p:txBody>
          <a:bodyPr>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err="1">
                <a:solidFill>
                  <a:schemeClr val="tx1"/>
                </a:solidFill>
              </a:rPr>
              <a:t>SJCOG</a:t>
            </a:r>
            <a:r>
              <a:rPr lang="en-US" sz="1400" b="1">
                <a:solidFill>
                  <a:schemeClr val="tx1"/>
                </a:solidFill>
              </a:rPr>
              <a:t> Marea VE geography structure</a:t>
            </a:r>
          </a:p>
        </p:txBody>
      </p:sp>
      <p:sp>
        <p:nvSpPr>
          <p:cNvPr id="5" name="Rectangle: Rounded Corners 4">
            <a:extLst>
              <a:ext uri="{FF2B5EF4-FFF2-40B4-BE49-F238E27FC236}">
                <a16:creationId xmlns:a16="http://schemas.microsoft.com/office/drawing/2014/main" id="{F99D25A1-178A-F053-B83F-A9FC58F67D6C}"/>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pic>
        <p:nvPicPr>
          <p:cNvPr id="10" name="Picture 9" descr="A map of a state&#10;&#10;AI-generated content may be incorrect.">
            <a:extLst>
              <a:ext uri="{FF2B5EF4-FFF2-40B4-BE49-F238E27FC236}">
                <a16:creationId xmlns:a16="http://schemas.microsoft.com/office/drawing/2014/main" id="{1BA7BA47-D894-4ADF-57EB-64450675C56B}"/>
              </a:ext>
            </a:extLst>
          </p:cNvPr>
          <p:cNvPicPr>
            <a:picLocks noChangeAspect="1"/>
          </p:cNvPicPr>
          <p:nvPr/>
        </p:nvPicPr>
        <p:blipFill>
          <a:blip r:embed="rId2"/>
          <a:srcRect l="14849"/>
          <a:stretch>
            <a:fillRect/>
          </a:stretch>
        </p:blipFill>
        <p:spPr>
          <a:xfrm>
            <a:off x="6907949" y="1220889"/>
            <a:ext cx="4726995" cy="4289648"/>
          </a:xfrm>
          <a:prstGeom prst="rect">
            <a:avLst/>
          </a:prstGeom>
        </p:spPr>
      </p:pic>
    </p:spTree>
    <p:extLst>
      <p:ext uri="{BB962C8B-B14F-4D97-AF65-F5344CB8AC3E}">
        <p14:creationId xmlns:p14="http://schemas.microsoft.com/office/powerpoint/2010/main" val="74470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3E7209-F583-13A8-F17C-0ECDF55993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11" name="Text Placeholder 2">
            <a:extLst>
              <a:ext uri="{FF2B5EF4-FFF2-40B4-BE49-F238E27FC236}">
                <a16:creationId xmlns:a16="http://schemas.microsoft.com/office/drawing/2014/main" id="{F7F7342B-7B3B-D8EA-27B0-5296F1620904}"/>
              </a:ext>
            </a:extLst>
          </p:cNvPr>
          <p:cNvSpPr txBox="1">
            <a:spLocks/>
          </p:cNvSpPr>
          <p:nvPr/>
        </p:nvSpPr>
        <p:spPr>
          <a:xfrm>
            <a:off x="2686154" y="5104011"/>
            <a:ext cx="5968810" cy="559560"/>
          </a:xfrm>
          <a:prstGeom prst="rect">
            <a:avLst/>
          </a:prstGeom>
        </p:spPr>
        <p:txBody>
          <a:bodyPr>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a:solidFill>
                  <a:schemeClr val="tx1"/>
                </a:solidFill>
              </a:rPr>
              <a:t>Interactive Session: showing the </a:t>
            </a:r>
            <a:r>
              <a:rPr lang="en-US" sz="1400" b="1" err="1">
                <a:solidFill>
                  <a:schemeClr val="tx1"/>
                </a:solidFill>
              </a:rPr>
              <a:t>SJV</a:t>
            </a:r>
            <a:r>
              <a:rPr lang="en-US" sz="1400" b="1">
                <a:solidFill>
                  <a:schemeClr val="tx1"/>
                </a:solidFill>
              </a:rPr>
              <a:t> model geographies</a:t>
            </a:r>
          </a:p>
        </p:txBody>
      </p:sp>
      <p:pic>
        <p:nvPicPr>
          <p:cNvPr id="6" name="Picture 5">
            <a:extLst>
              <a:ext uri="{FF2B5EF4-FFF2-40B4-BE49-F238E27FC236}">
                <a16:creationId xmlns:a16="http://schemas.microsoft.com/office/drawing/2014/main" id="{BC5B899A-D430-B0EF-A2C1-856EE66C52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6614" y="1134044"/>
            <a:ext cx="5047890" cy="3899440"/>
          </a:xfrm>
          <a:prstGeom prst="rect">
            <a:avLst/>
          </a:prstGeom>
          <a:noFill/>
          <a:ln>
            <a:solidFill>
              <a:schemeClr val="tx2"/>
            </a:solidFill>
          </a:ln>
        </p:spPr>
      </p:pic>
      <p:sp>
        <p:nvSpPr>
          <p:cNvPr id="2" name="Rectangle: Rounded Corners 1">
            <a:extLst>
              <a:ext uri="{FF2B5EF4-FFF2-40B4-BE49-F238E27FC236}">
                <a16:creationId xmlns:a16="http://schemas.microsoft.com/office/drawing/2014/main" id="{A5F2C644-4479-244E-D8D2-E7B4495BD4C7}"/>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Tree>
    <p:extLst>
      <p:ext uri="{BB962C8B-B14F-4D97-AF65-F5344CB8AC3E}">
        <p14:creationId xmlns:p14="http://schemas.microsoft.com/office/powerpoint/2010/main" val="3231770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ECA45-481E-BCD9-B4F5-F786507B6BC3}"/>
              </a:ext>
            </a:extLst>
          </p:cNvPr>
          <p:cNvSpPr>
            <a:spLocks noGrp="1"/>
          </p:cNvSpPr>
          <p:nvPr>
            <p:ph type="title"/>
          </p:nvPr>
        </p:nvSpPr>
        <p:spPr/>
        <p:txBody>
          <a:bodyPr/>
          <a:lstStyle/>
          <a:p>
            <a:r>
              <a:rPr lang="en-US"/>
              <a:t>Introductions</a:t>
            </a:r>
          </a:p>
        </p:txBody>
      </p:sp>
      <p:sp>
        <p:nvSpPr>
          <p:cNvPr id="3" name="Text Placeholder 2">
            <a:extLst>
              <a:ext uri="{FF2B5EF4-FFF2-40B4-BE49-F238E27FC236}">
                <a16:creationId xmlns:a16="http://schemas.microsoft.com/office/drawing/2014/main" id="{177DFAD3-0AA5-A1C9-4318-BE8C0FCA0A24}"/>
              </a:ext>
            </a:extLst>
          </p:cNvPr>
          <p:cNvSpPr>
            <a:spLocks noGrp="1"/>
          </p:cNvSpPr>
          <p:nvPr>
            <p:ph type="body" sz="quarter" idx="13"/>
          </p:nvPr>
        </p:nvSpPr>
        <p:spPr>
          <a:xfrm>
            <a:off x="838201" y="1600200"/>
            <a:ext cx="5105399" cy="2353658"/>
          </a:xfrm>
        </p:spPr>
        <p:txBody>
          <a:bodyPr/>
          <a:lstStyle/>
          <a:p>
            <a:r>
              <a:rPr lang="en-US" sz="1600" b="0">
                <a:solidFill>
                  <a:schemeClr val="tx1"/>
                </a:solidFill>
              </a:rPr>
              <a:t> </a:t>
            </a:r>
            <a:r>
              <a:rPr lang="en-US" sz="1600" b="0" err="1">
                <a:solidFill>
                  <a:schemeClr val="tx1"/>
                </a:solidFill>
              </a:rPr>
              <a:t>RSG</a:t>
            </a:r>
            <a:r>
              <a:rPr lang="en-US" sz="1600" b="0">
                <a:solidFill>
                  <a:schemeClr val="tx1"/>
                </a:solidFill>
              </a:rPr>
              <a:t> and </a:t>
            </a:r>
            <a:r>
              <a:rPr lang="en-US" sz="1600" b="0" err="1">
                <a:solidFill>
                  <a:schemeClr val="tx1"/>
                </a:solidFill>
              </a:rPr>
              <a:t>MPO</a:t>
            </a:r>
            <a:r>
              <a:rPr lang="en-US" sz="1600" b="0">
                <a:solidFill>
                  <a:schemeClr val="tx1"/>
                </a:solidFill>
              </a:rPr>
              <a:t> Staff</a:t>
            </a:r>
          </a:p>
          <a:p>
            <a:r>
              <a:rPr lang="en-US" sz="1600" b="0">
                <a:solidFill>
                  <a:schemeClr val="tx1"/>
                </a:solidFill>
              </a:rPr>
              <a:t>Format for the session</a:t>
            </a:r>
          </a:p>
          <a:p>
            <a:pPr lvl="1"/>
            <a:r>
              <a:rPr lang="en-US" sz="1600" b="0">
                <a:solidFill>
                  <a:schemeClr val="tx1"/>
                </a:solidFill>
              </a:rPr>
              <a:t>Presentation with informal Q&amp;A throughout</a:t>
            </a:r>
          </a:p>
          <a:p>
            <a:pPr lvl="1"/>
            <a:r>
              <a:rPr lang="en-US" sz="1600" b="0">
                <a:solidFill>
                  <a:schemeClr val="tx1"/>
                </a:solidFill>
              </a:rPr>
              <a:t>Set aside Q&amp;A time</a:t>
            </a:r>
          </a:p>
          <a:p>
            <a:pPr lvl="1"/>
            <a:r>
              <a:rPr lang="en-US" sz="1600" b="0">
                <a:solidFill>
                  <a:schemeClr val="tx1"/>
                </a:solidFill>
              </a:rPr>
              <a:t>Breaks</a:t>
            </a:r>
          </a:p>
          <a:p>
            <a:pPr lvl="1"/>
            <a:r>
              <a:rPr lang="en-US" sz="1600" b="0">
                <a:solidFill>
                  <a:schemeClr val="tx1"/>
                </a:solidFill>
              </a:rPr>
              <a:t>Screen sharing for demos</a:t>
            </a:r>
          </a:p>
          <a:p>
            <a:pPr lvl="1"/>
            <a:endParaRPr lang="en-US"/>
          </a:p>
        </p:txBody>
      </p:sp>
      <p:sp>
        <p:nvSpPr>
          <p:cNvPr id="4" name="Rectangle: Rounded Corners 3">
            <a:extLst>
              <a:ext uri="{FF2B5EF4-FFF2-40B4-BE49-F238E27FC236}">
                <a16:creationId xmlns:a16="http://schemas.microsoft.com/office/drawing/2014/main" id="{4FAEC271-A555-675D-05AE-9F411AC080DD}"/>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
        <p:nvSpPr>
          <p:cNvPr id="5" name="Slide Number Placeholder 1">
            <a:extLst>
              <a:ext uri="{FF2B5EF4-FFF2-40B4-BE49-F238E27FC236}">
                <a16:creationId xmlns:a16="http://schemas.microsoft.com/office/drawing/2014/main" id="{DAE72CE8-2F3A-EE75-1BEE-AF9873402EF5}"/>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2</a:t>
            </a:fld>
            <a:endParaRPr lang="en-US"/>
          </a:p>
        </p:txBody>
      </p:sp>
    </p:spTree>
    <p:extLst>
      <p:ext uri="{BB962C8B-B14F-4D97-AF65-F5344CB8AC3E}">
        <p14:creationId xmlns:p14="http://schemas.microsoft.com/office/powerpoint/2010/main" val="3353115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C60BE-4AEF-C949-58EC-6ED090BE81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2A7EA7-D467-EB02-6D52-CEB0C4C0DE11}"/>
              </a:ext>
            </a:extLst>
          </p:cNvPr>
          <p:cNvSpPr>
            <a:spLocks noGrp="1"/>
          </p:cNvSpPr>
          <p:nvPr>
            <p:ph type="title"/>
          </p:nvPr>
        </p:nvSpPr>
        <p:spPr/>
        <p:txBody>
          <a:bodyPr/>
          <a:lstStyle/>
          <a:p>
            <a:r>
              <a:rPr lang="en-US"/>
              <a:t>External Zones</a:t>
            </a:r>
          </a:p>
        </p:txBody>
      </p:sp>
      <p:sp>
        <p:nvSpPr>
          <p:cNvPr id="3" name="Slide Number Placeholder 2">
            <a:extLst>
              <a:ext uri="{FF2B5EF4-FFF2-40B4-BE49-F238E27FC236}">
                <a16:creationId xmlns:a16="http://schemas.microsoft.com/office/drawing/2014/main" id="{96983F82-FAAB-9CEE-421D-D5509F110F2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8" name="Text Placeholder 3">
            <a:extLst>
              <a:ext uri="{FF2B5EF4-FFF2-40B4-BE49-F238E27FC236}">
                <a16:creationId xmlns:a16="http://schemas.microsoft.com/office/drawing/2014/main" id="{05E413DC-7155-B59A-070A-6AAA1086B3EA}"/>
              </a:ext>
            </a:extLst>
          </p:cNvPr>
          <p:cNvSpPr txBox="1">
            <a:spLocks/>
          </p:cNvSpPr>
          <p:nvPr/>
        </p:nvSpPr>
        <p:spPr>
          <a:xfrm>
            <a:off x="838201" y="1676420"/>
            <a:ext cx="4384613" cy="4632622"/>
          </a:xfrm>
          <a:prstGeom prst="rect">
            <a:avLst/>
          </a:prstGeom>
        </p:spPr>
        <p:txBody>
          <a:bodyPr/>
          <a:lstStyle>
            <a:lvl1pPr marL="0" indent="0" algn="l" defTabSz="182880" rtl="0" eaLnBrk="1" latinLnBrk="0" hangingPunct="1">
              <a:lnSpc>
                <a:spcPts val="1600"/>
              </a:lnSpc>
              <a:spcBef>
                <a:spcPts val="800"/>
              </a:spcBef>
              <a:buFontTx/>
              <a:buNone/>
              <a:defRPr sz="1200" b="0" kern="1200">
                <a:solidFill>
                  <a:srgbClr val="48484A"/>
                </a:solidFill>
                <a:latin typeface="+mn-lt"/>
                <a:ea typeface="+mn-ea"/>
                <a:cs typeface="+mn-cs"/>
              </a:defRPr>
            </a:lvl1pPr>
            <a:lvl2pPr marL="0" indent="0" algn="l" defTabSz="457200" rtl="0" eaLnBrk="1" latinLnBrk="0" hangingPunct="1">
              <a:lnSpc>
                <a:spcPts val="1800"/>
              </a:lnSpc>
              <a:spcBef>
                <a:spcPts val="300"/>
              </a:spcBef>
              <a:buClr>
                <a:schemeClr val="bg2"/>
              </a:buClr>
              <a:buFontTx/>
              <a:buNone/>
              <a:defRPr sz="1200" kern="1200">
                <a:solidFill>
                  <a:schemeClr val="tx1"/>
                </a:solidFill>
                <a:latin typeface="+mn-lt"/>
                <a:ea typeface="+mn-ea"/>
                <a:cs typeface="+mn-cs"/>
              </a:defRPr>
            </a:lvl2pPr>
            <a:lvl3pPr marL="0" indent="0" algn="l" defTabSz="182880" rtl="0" eaLnBrk="1" latinLnBrk="0" hangingPunct="1">
              <a:lnSpc>
                <a:spcPts val="1600"/>
              </a:lnSpc>
              <a:spcBef>
                <a:spcPts val="300"/>
              </a:spcBef>
              <a:buClr>
                <a:srgbClr val="48484A"/>
              </a:buClr>
              <a:buSzPct val="150000"/>
              <a:buFont typeface="Arial"/>
              <a:buNone/>
              <a:defRPr lang="en-US" sz="1200" kern="1200" dirty="0" smtClean="0">
                <a:solidFill>
                  <a:srgbClr val="48484A"/>
                </a:solidFill>
                <a:latin typeface="+mn-lt"/>
                <a:ea typeface="+mn-ea"/>
                <a:cs typeface="+mn-cs"/>
              </a:defRPr>
            </a:lvl3pPr>
            <a:lvl4pPr marL="0" indent="0" algn="l" defTabSz="457200" rtl="0" eaLnBrk="1" latinLnBrk="0" hangingPunct="1">
              <a:lnSpc>
                <a:spcPts val="1600"/>
              </a:lnSpc>
              <a:spcBef>
                <a:spcPts val="300"/>
              </a:spcBef>
              <a:buFont typeface="System Font Regular"/>
              <a:buNone/>
              <a:defRPr lang="en-US" sz="1200" kern="1200" dirty="0" smtClean="0">
                <a:solidFill>
                  <a:srgbClr val="48484A"/>
                </a:solidFill>
                <a:latin typeface="+mn-lt"/>
                <a:ea typeface="+mn-ea"/>
                <a:cs typeface="+mn-cs"/>
              </a:defRPr>
            </a:lvl4pPr>
            <a:lvl5pPr marL="0" indent="0" algn="l" defTabSz="457200" rtl="0" eaLnBrk="1" latinLnBrk="0" hangingPunct="1">
              <a:lnSpc>
                <a:spcPts val="1600"/>
              </a:lnSpc>
              <a:spcBef>
                <a:spcPts val="300"/>
              </a:spcBef>
              <a:buFont typeface="Courier New" panose="02070309020205020404" pitchFamily="49" charset="0"/>
              <a:buNone/>
              <a:defRPr lang="en-US" sz="1200" b="0" i="0" kern="1200" dirty="0">
                <a:solidFill>
                  <a:srgbClr val="48484A"/>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US" sz="1600" err="1">
                <a:solidFill>
                  <a:schemeClr val="tx1"/>
                </a:solidFill>
              </a:rPr>
              <a:t>SJV</a:t>
            </a:r>
            <a:r>
              <a:rPr lang="en-US" sz="1600">
                <a:solidFill>
                  <a:schemeClr val="tx1"/>
                </a:solidFill>
              </a:rPr>
              <a:t> VisionEval includes 17 external zones to represent all 17 bordering counties</a:t>
            </a:r>
          </a:p>
          <a:p>
            <a:pPr marL="285750" indent="-285750">
              <a:lnSpc>
                <a:spcPct val="100000"/>
              </a:lnSpc>
              <a:buFont typeface="Arial" panose="020B0604020202020204" pitchFamily="34" charset="0"/>
              <a:buChar char="•"/>
            </a:pPr>
            <a:r>
              <a:rPr lang="en-US" sz="1600">
                <a:solidFill>
                  <a:schemeClr val="tx1"/>
                </a:solidFill>
              </a:rPr>
              <a:t>External zones are included to capture commuter travel into/out of the model region</a:t>
            </a:r>
          </a:p>
          <a:p>
            <a:pPr marL="285750" indent="-285750">
              <a:lnSpc>
                <a:spcPct val="100000"/>
              </a:lnSpc>
              <a:buFont typeface="Arial" panose="020B0604020202020204" pitchFamily="34" charset="0"/>
              <a:buChar char="•"/>
            </a:pPr>
            <a:r>
              <a:rPr lang="en-US" sz="1600">
                <a:solidFill>
                  <a:schemeClr val="tx1"/>
                </a:solidFill>
              </a:rPr>
              <a:t>External zone inputs need to be provided to run the model</a:t>
            </a:r>
          </a:p>
          <a:p>
            <a:pPr marL="285750" indent="-285750">
              <a:lnSpc>
                <a:spcPct val="100000"/>
              </a:lnSpc>
              <a:buFont typeface="Arial" panose="020B0604020202020204" pitchFamily="34" charset="0"/>
              <a:buChar char="•"/>
            </a:pPr>
            <a:r>
              <a:rPr lang="en-US" sz="1600">
                <a:solidFill>
                  <a:schemeClr val="tx1"/>
                </a:solidFill>
              </a:rPr>
              <a:t>Households and jobs in the external zones are designed only to include sufficient numbers to capture travel effects for those who travel to jobs in </a:t>
            </a:r>
            <a:r>
              <a:rPr lang="en-US" sz="1600" err="1">
                <a:solidFill>
                  <a:schemeClr val="tx1"/>
                </a:solidFill>
              </a:rPr>
              <a:t>SJV</a:t>
            </a:r>
            <a:r>
              <a:rPr lang="en-US" sz="1600">
                <a:solidFill>
                  <a:schemeClr val="tx1"/>
                </a:solidFill>
              </a:rPr>
              <a:t> or those who travel outside the Valley. </a:t>
            </a:r>
          </a:p>
          <a:p>
            <a:pPr marL="285750" indent="-285750">
              <a:lnSpc>
                <a:spcPct val="100000"/>
              </a:lnSpc>
              <a:buFont typeface="Arial" panose="020B0604020202020204" pitchFamily="34" charset="0"/>
              <a:buChar char="•"/>
            </a:pPr>
            <a:r>
              <a:rPr lang="en-US" sz="1600">
                <a:solidFill>
                  <a:schemeClr val="tx1"/>
                </a:solidFill>
              </a:rPr>
              <a:t>These are estimated using an analysis of LEHD data.</a:t>
            </a:r>
          </a:p>
          <a:p>
            <a:pPr>
              <a:lnSpc>
                <a:spcPct val="100000"/>
              </a:lnSpc>
            </a:pPr>
            <a:endParaRPr lang="en-US" sz="1600">
              <a:solidFill>
                <a:schemeClr val="tx1"/>
              </a:solidFill>
            </a:endParaRPr>
          </a:p>
          <a:p>
            <a:pPr>
              <a:lnSpc>
                <a:spcPct val="100000"/>
              </a:lnSpc>
            </a:pPr>
            <a:endParaRPr lang="en-US" sz="1600">
              <a:solidFill>
                <a:schemeClr val="tx1"/>
              </a:solidFill>
            </a:endParaRPr>
          </a:p>
        </p:txBody>
      </p:sp>
      <p:sp>
        <p:nvSpPr>
          <p:cNvPr id="11" name="Text Placeholder 2">
            <a:extLst>
              <a:ext uri="{FF2B5EF4-FFF2-40B4-BE49-F238E27FC236}">
                <a16:creationId xmlns:a16="http://schemas.microsoft.com/office/drawing/2014/main" id="{C51D3C15-CD06-E1B7-D9E2-4BACB9BF480F}"/>
              </a:ext>
            </a:extLst>
          </p:cNvPr>
          <p:cNvSpPr txBox="1">
            <a:spLocks/>
          </p:cNvSpPr>
          <p:nvPr/>
        </p:nvSpPr>
        <p:spPr>
          <a:xfrm>
            <a:off x="5491671" y="5362268"/>
            <a:ext cx="4851400" cy="335562"/>
          </a:xfrm>
          <a:prstGeom prst="rect">
            <a:avLst/>
          </a:prstGeom>
        </p:spPr>
        <p:txBody>
          <a:bodyPr>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err="1">
                <a:solidFill>
                  <a:schemeClr val="tx1"/>
                </a:solidFill>
              </a:rPr>
              <a:t>SJV</a:t>
            </a:r>
            <a:r>
              <a:rPr lang="en-US" sz="1400" b="1">
                <a:solidFill>
                  <a:schemeClr val="tx1"/>
                </a:solidFill>
              </a:rPr>
              <a:t> </a:t>
            </a:r>
            <a:r>
              <a:rPr lang="en-US" sz="1400" b="1" err="1">
                <a:solidFill>
                  <a:schemeClr val="tx1"/>
                </a:solidFill>
              </a:rPr>
              <a:t>VE’s</a:t>
            </a:r>
            <a:r>
              <a:rPr lang="en-US" sz="1400" b="1">
                <a:solidFill>
                  <a:schemeClr val="tx1"/>
                </a:solidFill>
              </a:rPr>
              <a:t> geography includes external zones</a:t>
            </a:r>
          </a:p>
        </p:txBody>
      </p:sp>
      <p:pic>
        <p:nvPicPr>
          <p:cNvPr id="6" name="Picture 5">
            <a:extLst>
              <a:ext uri="{FF2B5EF4-FFF2-40B4-BE49-F238E27FC236}">
                <a16:creationId xmlns:a16="http://schemas.microsoft.com/office/drawing/2014/main" id="{7BC3FEAF-075A-2DF2-9070-D46275CAE7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4038" y="1462828"/>
            <a:ext cx="5047890" cy="3899440"/>
          </a:xfrm>
          <a:prstGeom prst="rect">
            <a:avLst/>
          </a:prstGeom>
          <a:noFill/>
          <a:ln>
            <a:solidFill>
              <a:schemeClr val="tx2"/>
            </a:solidFill>
          </a:ln>
        </p:spPr>
      </p:pic>
      <p:sp>
        <p:nvSpPr>
          <p:cNvPr id="4" name="Rectangle: Rounded Corners 3">
            <a:extLst>
              <a:ext uri="{FF2B5EF4-FFF2-40B4-BE49-F238E27FC236}">
                <a16:creationId xmlns:a16="http://schemas.microsoft.com/office/drawing/2014/main" id="{54552FBC-F38D-B9B5-72BD-D9C73753E269}"/>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Tree>
    <p:extLst>
      <p:ext uri="{BB962C8B-B14F-4D97-AF65-F5344CB8AC3E}">
        <p14:creationId xmlns:p14="http://schemas.microsoft.com/office/powerpoint/2010/main" val="1111997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B4F6A28F-F058-F2D8-5C88-6F92BACDCAE6}"/>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81DA6CA0-FA9A-721B-4B6E-BCBD4B39F812}"/>
              </a:ext>
            </a:extLst>
          </p:cNvPr>
          <p:cNvSpPr>
            <a:spLocks noGrp="1"/>
          </p:cNvSpPr>
          <p:nvPr>
            <p:ph type="title"/>
          </p:nvPr>
        </p:nvSpPr>
        <p:spPr/>
        <p:txBody>
          <a:bodyPr/>
          <a:lstStyle/>
          <a:p>
            <a:r>
              <a:rPr lang="en-US">
                <a:solidFill>
                  <a:schemeClr val="bg2"/>
                </a:solidFill>
              </a:rPr>
              <a:t>2.3</a:t>
            </a:r>
            <a:r>
              <a:rPr lang="en-US"/>
              <a:t> Inputs</a:t>
            </a:r>
          </a:p>
        </p:txBody>
      </p:sp>
      <p:sp>
        <p:nvSpPr>
          <p:cNvPr id="10" name="Text Placeholder 9">
            <a:extLst>
              <a:ext uri="{FF2B5EF4-FFF2-40B4-BE49-F238E27FC236}">
                <a16:creationId xmlns:a16="http://schemas.microsoft.com/office/drawing/2014/main" id="{59DE70DB-28DF-305B-099A-849B0D80E504}"/>
              </a:ext>
            </a:extLst>
          </p:cNvPr>
          <p:cNvSpPr>
            <a:spLocks noGrp="1"/>
          </p:cNvSpPr>
          <p:nvPr>
            <p:ph type="body" sz="quarter" idx="10"/>
          </p:nvPr>
        </p:nvSpPr>
        <p:spPr/>
        <p:txBody>
          <a:bodyPr/>
          <a:lstStyle/>
          <a:p>
            <a:endParaRPr lang="en-US"/>
          </a:p>
        </p:txBody>
      </p:sp>
      <p:sp>
        <p:nvSpPr>
          <p:cNvPr id="6" name="Rectangle: Rounded Corners 5">
            <a:extLst>
              <a:ext uri="{FF2B5EF4-FFF2-40B4-BE49-F238E27FC236}">
                <a16:creationId xmlns:a16="http://schemas.microsoft.com/office/drawing/2014/main" id="{D8248446-0CAC-CE18-F5D9-9C73E7E9E68B}"/>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Tree>
    <p:extLst>
      <p:ext uri="{BB962C8B-B14F-4D97-AF65-F5344CB8AC3E}">
        <p14:creationId xmlns:p14="http://schemas.microsoft.com/office/powerpoint/2010/main" val="3175345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7F560-B0B8-F9F0-D02D-9ED1F6282A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A28CA6-C459-1A89-03AD-F8C45B9FCCF2}"/>
              </a:ext>
            </a:extLst>
          </p:cNvPr>
          <p:cNvSpPr>
            <a:spLocks noGrp="1"/>
          </p:cNvSpPr>
          <p:nvPr>
            <p:ph type="title"/>
          </p:nvPr>
        </p:nvSpPr>
        <p:spPr/>
        <p:txBody>
          <a:bodyPr/>
          <a:lstStyle/>
          <a:p>
            <a:r>
              <a:rPr lang="en-US"/>
              <a:t>Inputs</a:t>
            </a:r>
          </a:p>
        </p:txBody>
      </p:sp>
      <p:sp>
        <p:nvSpPr>
          <p:cNvPr id="3" name="Slide Number Placeholder 2">
            <a:extLst>
              <a:ext uri="{FF2B5EF4-FFF2-40B4-BE49-F238E27FC236}">
                <a16:creationId xmlns:a16="http://schemas.microsoft.com/office/drawing/2014/main" id="{91D89CF6-10C5-053E-B613-8BB69AA5633B}"/>
              </a:ext>
            </a:extLst>
          </p:cNvPr>
          <p:cNvSpPr>
            <a:spLocks noGrp="1"/>
          </p:cNvSpPr>
          <p:nvPr>
            <p:ph type="sldNum" sz="quarter" idx="12"/>
          </p:nvPr>
        </p:nvSpPr>
        <p:spPr>
          <a:xfrm>
            <a:off x="8705332" y="6309042"/>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7" name="Text Placeholder 2">
            <a:extLst>
              <a:ext uri="{FF2B5EF4-FFF2-40B4-BE49-F238E27FC236}">
                <a16:creationId xmlns:a16="http://schemas.microsoft.com/office/drawing/2014/main" id="{FE232B66-F440-1D5D-0C9F-8AA77F865A79}"/>
              </a:ext>
            </a:extLst>
          </p:cNvPr>
          <p:cNvSpPr txBox="1">
            <a:spLocks/>
          </p:cNvSpPr>
          <p:nvPr/>
        </p:nvSpPr>
        <p:spPr>
          <a:xfrm>
            <a:off x="838200" y="1355214"/>
            <a:ext cx="5111751" cy="4760913"/>
          </a:xfrm>
          <a:prstGeom prst="rect">
            <a:avLst/>
          </a:prstGeom>
        </p:spPr>
        <p:txBody>
          <a:bodyPr>
            <a:no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solidFill>
              </a:rPr>
              <a:t>There are 65 inputs including ~300 input parameters, and can be classified into these general categories:</a:t>
            </a:r>
          </a:p>
          <a:p>
            <a:pPr lvl="1"/>
            <a:r>
              <a:rPr lang="en-US" sz="1400" b="1">
                <a:solidFill>
                  <a:schemeClr val="tx1"/>
                </a:solidFill>
              </a:rPr>
              <a:t>Setup files</a:t>
            </a:r>
            <a:r>
              <a:rPr lang="en-US" sz="1400">
                <a:solidFill>
                  <a:schemeClr val="tx1"/>
                </a:solidFill>
              </a:rPr>
              <a:t>: Required as basic parameters for </a:t>
            </a:r>
            <a:r>
              <a:rPr lang="en-US" sz="1400" err="1">
                <a:solidFill>
                  <a:schemeClr val="tx1"/>
                </a:solidFill>
              </a:rPr>
              <a:t>VisionEval</a:t>
            </a:r>
            <a:r>
              <a:rPr lang="en-US" sz="1400">
                <a:solidFill>
                  <a:schemeClr val="tx1"/>
                </a:solidFill>
              </a:rPr>
              <a:t>. These values do not change. </a:t>
            </a:r>
          </a:p>
          <a:p>
            <a:pPr lvl="1"/>
            <a:r>
              <a:rPr lang="en-US" sz="1400" b="1">
                <a:solidFill>
                  <a:schemeClr val="tx1"/>
                </a:solidFill>
              </a:rPr>
              <a:t>Demographics inputs</a:t>
            </a:r>
            <a:r>
              <a:rPr lang="en-US" sz="1400">
                <a:solidFill>
                  <a:schemeClr val="tx1"/>
                </a:solidFill>
              </a:rPr>
              <a:t>: Population and job demographics and composition for the model region.</a:t>
            </a:r>
          </a:p>
          <a:p>
            <a:pPr lvl="1"/>
            <a:r>
              <a:rPr lang="en-US" sz="1400" b="1">
                <a:solidFill>
                  <a:schemeClr val="tx1"/>
                </a:solidFill>
              </a:rPr>
              <a:t>Land use inputs</a:t>
            </a:r>
            <a:r>
              <a:rPr lang="en-US" sz="1400">
                <a:solidFill>
                  <a:schemeClr val="tx1"/>
                </a:solidFill>
              </a:rPr>
              <a:t>: Housing and developable land inputs to inform potential transit demand growth. </a:t>
            </a:r>
          </a:p>
          <a:p>
            <a:pPr lvl="1"/>
            <a:r>
              <a:rPr lang="en-US" sz="1400" b="1">
                <a:solidFill>
                  <a:schemeClr val="tx1"/>
                </a:solidFill>
              </a:rPr>
              <a:t>System operations/ITS inputs</a:t>
            </a:r>
            <a:r>
              <a:rPr lang="en-US" sz="1400">
                <a:solidFill>
                  <a:schemeClr val="tx1"/>
                </a:solidFill>
              </a:rPr>
              <a:t>: Inputs that define the level of system efficiencies and ITS technology deployment</a:t>
            </a:r>
          </a:p>
          <a:p>
            <a:pPr lvl="1"/>
            <a:r>
              <a:rPr lang="en-US" sz="1400" b="1">
                <a:solidFill>
                  <a:schemeClr val="tx1"/>
                </a:solidFill>
              </a:rPr>
              <a:t>Transportation options inputs</a:t>
            </a:r>
            <a:r>
              <a:rPr lang="en-US" sz="1400">
                <a:solidFill>
                  <a:schemeClr val="tx1"/>
                </a:solidFill>
              </a:rPr>
              <a:t>: Policy inputs that impact transportation option available to households </a:t>
            </a:r>
          </a:p>
          <a:p>
            <a:pPr lvl="1"/>
            <a:r>
              <a:rPr lang="en-US" sz="1400" b="1">
                <a:solidFill>
                  <a:schemeClr val="tx1"/>
                </a:solidFill>
              </a:rPr>
              <a:t>Vehicles and fuels inputs: </a:t>
            </a:r>
            <a:r>
              <a:rPr lang="en-US" sz="1400">
                <a:solidFill>
                  <a:schemeClr val="tx1"/>
                </a:solidFill>
              </a:rPr>
              <a:t>Inputs that later the vehicle fleet and fuel mix available </a:t>
            </a:r>
          </a:p>
          <a:p>
            <a:pPr lvl="1"/>
            <a:r>
              <a:rPr lang="en-US" sz="1400" b="1">
                <a:solidFill>
                  <a:schemeClr val="tx1"/>
                </a:solidFill>
              </a:rPr>
              <a:t>Pricing inputs</a:t>
            </a:r>
            <a:r>
              <a:rPr lang="en-US" sz="1400">
                <a:solidFill>
                  <a:schemeClr val="tx1"/>
                </a:solidFill>
              </a:rPr>
              <a:t>: Inputs that create additional costs for system users such as congestion charges, parking costs, or vehicle fees/taxes</a:t>
            </a:r>
          </a:p>
        </p:txBody>
      </p:sp>
      <p:sp>
        <p:nvSpPr>
          <p:cNvPr id="11" name="Text Placeholder 2">
            <a:extLst>
              <a:ext uri="{FF2B5EF4-FFF2-40B4-BE49-F238E27FC236}">
                <a16:creationId xmlns:a16="http://schemas.microsoft.com/office/drawing/2014/main" id="{7559D38B-C535-A755-CB87-61F513AC2BD8}"/>
              </a:ext>
            </a:extLst>
          </p:cNvPr>
          <p:cNvSpPr txBox="1">
            <a:spLocks/>
          </p:cNvSpPr>
          <p:nvPr/>
        </p:nvSpPr>
        <p:spPr>
          <a:xfrm>
            <a:off x="6338459" y="-3281509"/>
            <a:ext cx="4851400" cy="335562"/>
          </a:xfrm>
          <a:prstGeom prst="rect">
            <a:avLst/>
          </a:prstGeom>
        </p:spPr>
        <p:txBody>
          <a:bodyPr>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chemeClr val="tx1"/>
                </a:solidFill>
              </a:rPr>
              <a:t>azone_fuel_power_cost.csv</a:t>
            </a:r>
          </a:p>
        </p:txBody>
      </p:sp>
      <p:graphicFrame>
        <p:nvGraphicFramePr>
          <p:cNvPr id="12" name="Table 11">
            <a:extLst>
              <a:ext uri="{FF2B5EF4-FFF2-40B4-BE49-F238E27FC236}">
                <a16:creationId xmlns:a16="http://schemas.microsoft.com/office/drawing/2014/main" id="{97988BE4-58C3-258F-FFE4-13272C5714CC}"/>
              </a:ext>
            </a:extLst>
          </p:cNvPr>
          <p:cNvGraphicFramePr>
            <a:graphicFrameLocks noGrp="1"/>
          </p:cNvGraphicFramePr>
          <p:nvPr/>
        </p:nvGraphicFramePr>
        <p:xfrm>
          <a:off x="6338459" y="1926344"/>
          <a:ext cx="5372100" cy="3212270"/>
        </p:xfrm>
        <a:graphic>
          <a:graphicData uri="http://schemas.openxmlformats.org/drawingml/2006/table">
            <a:tbl>
              <a:tblPr firstRow="1" bandRow="1">
                <a:tableStyleId>{9D7B26C5-4107-4FEC-AEDC-1716B250A1EF}</a:tableStyleId>
              </a:tblPr>
              <a:tblGrid>
                <a:gridCol w="2768600">
                  <a:extLst>
                    <a:ext uri="{9D8B030D-6E8A-4147-A177-3AD203B41FA5}">
                      <a16:colId xmlns:a16="http://schemas.microsoft.com/office/drawing/2014/main" val="2226250610"/>
                    </a:ext>
                  </a:extLst>
                </a:gridCol>
                <a:gridCol w="2603500">
                  <a:extLst>
                    <a:ext uri="{9D8B030D-6E8A-4147-A177-3AD203B41FA5}">
                      <a16:colId xmlns:a16="http://schemas.microsoft.com/office/drawing/2014/main" val="3915352612"/>
                    </a:ext>
                  </a:extLst>
                </a:gridCol>
              </a:tblGrid>
              <a:tr h="256258">
                <a:tc>
                  <a:txBody>
                    <a:bodyPr/>
                    <a:lstStyle/>
                    <a:p>
                      <a:r>
                        <a:rPr lang="en-US" sz="1200" b="1">
                          <a:solidFill>
                            <a:schemeClr val="bg1"/>
                          </a:solidFill>
                          <a:latin typeface="+mn-lt"/>
                        </a:rPr>
                        <a:t>Input File</a:t>
                      </a:r>
                    </a:p>
                  </a:txBody>
                  <a:tcPr>
                    <a:solidFill>
                      <a:schemeClr val="bg2"/>
                    </a:solidFill>
                  </a:tcPr>
                </a:tc>
                <a:tc>
                  <a:txBody>
                    <a:bodyPr/>
                    <a:lstStyle/>
                    <a:p>
                      <a:r>
                        <a:rPr lang="en-US" sz="1200" b="1">
                          <a:solidFill>
                            <a:schemeClr val="bg1"/>
                          </a:solidFill>
                          <a:latin typeface="+mn-lt"/>
                        </a:rPr>
                        <a:t>Description</a:t>
                      </a:r>
                    </a:p>
                  </a:txBody>
                  <a:tcPr>
                    <a:solidFill>
                      <a:schemeClr val="bg2"/>
                    </a:solidFill>
                  </a:tcPr>
                </a:tc>
                <a:extLst>
                  <a:ext uri="{0D108BD9-81ED-4DB2-BD59-A6C34878D82A}">
                    <a16:rowId xmlns:a16="http://schemas.microsoft.com/office/drawing/2014/main" val="292880280"/>
                  </a:ext>
                </a:extLst>
              </a:tr>
              <a:tr h="856866">
                <a:tc>
                  <a:txBody>
                    <a:bodyPr/>
                    <a:lstStyle/>
                    <a:p>
                      <a:pPr algn="l"/>
                      <a:r>
                        <a:rPr lang="en-US" sz="1200" b="0">
                          <a:solidFill>
                            <a:schemeClr val="tx1"/>
                          </a:solidFill>
                          <a:latin typeface="+mn-lt"/>
                        </a:rPr>
                        <a:t>bzone_dwelling_units.csv</a:t>
                      </a:r>
                    </a:p>
                  </a:txBody>
                  <a:tcPr>
                    <a:solidFill>
                      <a:schemeClr val="bg1">
                        <a:lumMod val="85000"/>
                        <a:alpha val="20000"/>
                      </a:schemeClr>
                    </a:solidFill>
                  </a:tcPr>
                </a:tc>
                <a:tc>
                  <a:txBody>
                    <a:bodyPr/>
                    <a:lstStyle/>
                    <a:p>
                      <a:pPr marL="0" indent="0" algn="l">
                        <a:buFont typeface="Arial" panose="020B0604020202020204" pitchFamily="34" charset="0"/>
                        <a:buNone/>
                      </a:pPr>
                      <a:r>
                        <a:rPr lang="en-US" sz="1200" b="0" i="0" kern="1200">
                          <a:solidFill>
                            <a:schemeClr val="tx1"/>
                          </a:solidFill>
                          <a:effectLst/>
                          <a:latin typeface="+mn-lt"/>
                          <a:ea typeface="+mn-ea"/>
                          <a:cs typeface="+mn-cs"/>
                        </a:rPr>
                        <a:t>Number of Dwelling Units by type (SF, MF, GQ) by Year by </a:t>
                      </a:r>
                      <a:r>
                        <a:rPr lang="en-US" sz="1200" b="0" i="0" kern="1200" err="1">
                          <a:solidFill>
                            <a:schemeClr val="tx1"/>
                          </a:solidFill>
                          <a:effectLst/>
                          <a:latin typeface="+mn-lt"/>
                          <a:ea typeface="+mn-ea"/>
                          <a:cs typeface="+mn-cs"/>
                        </a:rPr>
                        <a:t>Bzone</a:t>
                      </a:r>
                      <a:endParaRPr lang="en-US" sz="1200" b="0">
                        <a:solidFill>
                          <a:schemeClr val="tx1"/>
                        </a:solidFill>
                        <a:latin typeface="+mn-lt"/>
                      </a:endParaRPr>
                    </a:p>
                  </a:txBody>
                  <a:tcPr>
                    <a:solidFill>
                      <a:schemeClr val="bg1">
                        <a:lumMod val="85000"/>
                        <a:alpha val="20000"/>
                      </a:schemeClr>
                    </a:solidFill>
                  </a:tcPr>
                </a:tc>
                <a:extLst>
                  <a:ext uri="{0D108BD9-81ED-4DB2-BD59-A6C34878D82A}">
                    <a16:rowId xmlns:a16="http://schemas.microsoft.com/office/drawing/2014/main" val="165153705"/>
                  </a:ext>
                </a:extLst>
              </a:tr>
              <a:tr h="552528">
                <a:tc>
                  <a:txBody>
                    <a:bodyPr/>
                    <a:lstStyle/>
                    <a:p>
                      <a:pPr algn="l"/>
                      <a:r>
                        <a:rPr lang="en-US" sz="1200" b="0">
                          <a:solidFill>
                            <a:schemeClr val="tx1"/>
                          </a:solidFill>
                          <a:latin typeface="+mn-lt"/>
                        </a:rPr>
                        <a:t>azone_hhsize_targets.csv</a:t>
                      </a:r>
                    </a:p>
                  </a:txBody>
                  <a:tcPr/>
                </a:tc>
                <a:tc>
                  <a:txBody>
                    <a:bodyPr/>
                    <a:lstStyle/>
                    <a:p>
                      <a:pPr marL="91440" indent="0" algn="l" fontAlgn="ctr">
                        <a:buFont typeface="Arial" panose="020B0604020202020204" pitchFamily="34" charset="0"/>
                        <a:buNone/>
                      </a:pPr>
                      <a:r>
                        <a:rPr lang="en-US" sz="1200" b="0" i="0" u="none" strike="noStrike">
                          <a:solidFill>
                            <a:schemeClr val="tx1"/>
                          </a:solidFill>
                          <a:effectLst/>
                          <a:latin typeface="+mn-lt"/>
                        </a:rPr>
                        <a:t>Average household size &amp; share of 1-person households by year by </a:t>
                      </a:r>
                      <a:r>
                        <a:rPr lang="en-US" sz="1200" b="0" i="0" u="none" strike="noStrike" err="1">
                          <a:solidFill>
                            <a:schemeClr val="tx1"/>
                          </a:solidFill>
                          <a:effectLst/>
                          <a:latin typeface="+mn-lt"/>
                        </a:rPr>
                        <a:t>Azone</a:t>
                      </a:r>
                      <a:endParaRPr lang="en-US" sz="1200" b="0" i="0" u="none" strike="noStrike">
                        <a:solidFill>
                          <a:schemeClr val="tx1"/>
                        </a:solidFill>
                        <a:effectLst/>
                        <a:latin typeface="+mn-lt"/>
                      </a:endParaRPr>
                    </a:p>
                  </a:txBody>
                  <a:tcPr marL="9525" marR="9525" marT="9525"/>
                </a:tc>
                <a:extLst>
                  <a:ext uri="{0D108BD9-81ED-4DB2-BD59-A6C34878D82A}">
                    <a16:rowId xmlns:a16="http://schemas.microsoft.com/office/drawing/2014/main" val="74574635"/>
                  </a:ext>
                </a:extLst>
              </a:tr>
              <a:tr h="877169">
                <a:tc>
                  <a:txBody>
                    <a:bodyPr/>
                    <a:lstStyle/>
                    <a:p>
                      <a:pPr algn="l"/>
                      <a:r>
                        <a:rPr lang="en-US" sz="1200" b="0">
                          <a:solidFill>
                            <a:schemeClr val="tx1"/>
                          </a:solidFill>
                          <a:latin typeface="+mn-lt"/>
                        </a:rPr>
                        <a:t>marea_congestion_charges.csv</a:t>
                      </a:r>
                    </a:p>
                  </a:txBody>
                  <a:tcPr>
                    <a:solidFill>
                      <a:schemeClr val="bg1">
                        <a:lumMod val="85000"/>
                        <a:alpha val="20000"/>
                      </a:schemeClr>
                    </a:solidFill>
                  </a:tcPr>
                </a:tc>
                <a:tc>
                  <a:txBody>
                    <a:bodyPr/>
                    <a:lstStyle/>
                    <a:p>
                      <a:pPr marL="0" indent="0" algn="l">
                        <a:buFont typeface="Arial" panose="020B0604020202020204" pitchFamily="34" charset="0"/>
                        <a:buNone/>
                      </a:pPr>
                      <a:r>
                        <a:rPr lang="en-US" sz="1200" b="0" i="0" kern="1200">
                          <a:solidFill>
                            <a:schemeClr val="tx1"/>
                          </a:solidFill>
                          <a:effectLst/>
                          <a:latin typeface="+mn-lt"/>
                          <a:ea typeface="+mn-ea"/>
                          <a:cs typeface="+mn-cs"/>
                        </a:rPr>
                        <a:t>Congestion Charges ($/mile) coverage of daily </a:t>
                      </a:r>
                      <a:r>
                        <a:rPr lang="en-US" sz="1200" b="0" i="0" kern="1200" err="1">
                          <a:solidFill>
                            <a:schemeClr val="tx1"/>
                          </a:solidFill>
                          <a:effectLst/>
                          <a:latin typeface="+mn-lt"/>
                          <a:ea typeface="+mn-ea"/>
                          <a:cs typeface="+mn-cs"/>
                        </a:rPr>
                        <a:t>VMT</a:t>
                      </a:r>
                      <a:r>
                        <a:rPr lang="en-US" sz="1200" b="0" i="0" kern="1200">
                          <a:solidFill>
                            <a:schemeClr val="tx1"/>
                          </a:solidFill>
                          <a:effectLst/>
                          <a:latin typeface="+mn-lt"/>
                          <a:ea typeface="+mn-ea"/>
                          <a:cs typeface="+mn-cs"/>
                        </a:rPr>
                        <a:t> by road type (Fwy, Arterial) by 5 congestion levels by year by Marea</a:t>
                      </a:r>
                      <a:endParaRPr lang="en-US" sz="1200" b="0">
                        <a:solidFill>
                          <a:schemeClr val="tx1"/>
                        </a:solidFill>
                        <a:latin typeface="+mn-lt"/>
                      </a:endParaRPr>
                    </a:p>
                  </a:txBody>
                  <a:tcPr>
                    <a:solidFill>
                      <a:schemeClr val="bg1">
                        <a:lumMod val="85000"/>
                        <a:alpha val="20000"/>
                      </a:schemeClr>
                    </a:solidFill>
                  </a:tcPr>
                </a:tc>
                <a:extLst>
                  <a:ext uri="{0D108BD9-81ED-4DB2-BD59-A6C34878D82A}">
                    <a16:rowId xmlns:a16="http://schemas.microsoft.com/office/drawing/2014/main" val="2150882459"/>
                  </a:ext>
                </a:extLst>
              </a:tr>
              <a:tr h="600030">
                <a:tc>
                  <a:txBody>
                    <a:bodyPr/>
                    <a:lstStyle/>
                    <a:p>
                      <a:pPr algn="l"/>
                      <a:r>
                        <a:rPr lang="en-US" sz="1200" b="0">
                          <a:solidFill>
                            <a:schemeClr val="tx1"/>
                          </a:solidFill>
                          <a:latin typeface="+mn-lt"/>
                        </a:rPr>
                        <a:t>region_hvytrk_powertrain_prop.csv</a:t>
                      </a:r>
                    </a:p>
                  </a:txBody>
                  <a:tcPr/>
                </a:tc>
                <a:tc>
                  <a:txBody>
                    <a:bodyPr/>
                    <a:lstStyle/>
                    <a:p>
                      <a:pPr marL="0" indent="0" algn="l">
                        <a:buFont typeface="Arial" panose="020B0604020202020204" pitchFamily="34" charset="0"/>
                        <a:buNone/>
                      </a:pPr>
                      <a:r>
                        <a:rPr lang="en-US" sz="1200" b="0">
                          <a:solidFill>
                            <a:schemeClr val="tx1"/>
                          </a:solidFill>
                          <a:latin typeface="+mn-lt"/>
                        </a:rPr>
                        <a:t>HD Truck powertrain (ICE, HEV, EV) shares by stock year</a:t>
                      </a:r>
                    </a:p>
                  </a:txBody>
                  <a:tcPr/>
                </a:tc>
                <a:extLst>
                  <a:ext uri="{0D108BD9-81ED-4DB2-BD59-A6C34878D82A}">
                    <a16:rowId xmlns:a16="http://schemas.microsoft.com/office/drawing/2014/main" val="4103277405"/>
                  </a:ext>
                </a:extLst>
              </a:tr>
            </a:tbl>
          </a:graphicData>
        </a:graphic>
      </p:graphicFrame>
      <p:sp>
        <p:nvSpPr>
          <p:cNvPr id="13" name="Text Placeholder 2">
            <a:extLst>
              <a:ext uri="{FF2B5EF4-FFF2-40B4-BE49-F238E27FC236}">
                <a16:creationId xmlns:a16="http://schemas.microsoft.com/office/drawing/2014/main" id="{7686C6DD-7166-D8AA-3F17-44F55088C35B}"/>
              </a:ext>
            </a:extLst>
          </p:cNvPr>
          <p:cNvSpPr txBox="1">
            <a:spLocks/>
          </p:cNvSpPr>
          <p:nvPr/>
        </p:nvSpPr>
        <p:spPr>
          <a:xfrm>
            <a:off x="6338459" y="1590781"/>
            <a:ext cx="4851400" cy="335562"/>
          </a:xfrm>
          <a:prstGeom prst="rect">
            <a:avLst/>
          </a:prstGeom>
        </p:spPr>
        <p:txBody>
          <a:bodyPr>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chemeClr val="tx1"/>
                </a:solidFill>
              </a:rPr>
              <a:t>Examples of Input Files</a:t>
            </a:r>
          </a:p>
        </p:txBody>
      </p:sp>
      <p:sp>
        <p:nvSpPr>
          <p:cNvPr id="4" name="Rectangle: Rounded Corners 3">
            <a:extLst>
              <a:ext uri="{FF2B5EF4-FFF2-40B4-BE49-F238E27FC236}">
                <a16:creationId xmlns:a16="http://schemas.microsoft.com/office/drawing/2014/main" id="{EAAC7C46-6035-93B3-E10B-DDA1C645546C}"/>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Tree>
    <p:extLst>
      <p:ext uri="{BB962C8B-B14F-4D97-AF65-F5344CB8AC3E}">
        <p14:creationId xmlns:p14="http://schemas.microsoft.com/office/powerpoint/2010/main" val="3850228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B461C-4277-FB40-AE32-129A7416F7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49DEF-674B-54D6-DABE-1A9CDE5C67E0}"/>
              </a:ext>
            </a:extLst>
          </p:cNvPr>
          <p:cNvSpPr>
            <a:spLocks noGrp="1"/>
          </p:cNvSpPr>
          <p:nvPr>
            <p:ph type="title"/>
          </p:nvPr>
        </p:nvSpPr>
        <p:spPr/>
        <p:txBody>
          <a:bodyPr/>
          <a:lstStyle/>
          <a:p>
            <a:r>
              <a:rPr lang="en-US"/>
              <a:t>Types of Inputs</a:t>
            </a:r>
          </a:p>
        </p:txBody>
      </p:sp>
      <p:sp>
        <p:nvSpPr>
          <p:cNvPr id="3" name="Slide Number Placeholder 2">
            <a:extLst>
              <a:ext uri="{FF2B5EF4-FFF2-40B4-BE49-F238E27FC236}">
                <a16:creationId xmlns:a16="http://schemas.microsoft.com/office/drawing/2014/main" id="{489C6A81-19D8-DA6D-E7E6-BCCC68A19368}"/>
              </a:ext>
            </a:extLst>
          </p:cNvPr>
          <p:cNvSpPr>
            <a:spLocks noGrp="1"/>
          </p:cNvSpPr>
          <p:nvPr>
            <p:ph type="sldNum" sz="quarter" idx="12"/>
          </p:nvPr>
        </p:nvSpPr>
        <p:spPr>
          <a:xfrm>
            <a:off x="8705332" y="6309042"/>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4" name="Text Placeholder 2">
            <a:extLst>
              <a:ext uri="{FF2B5EF4-FFF2-40B4-BE49-F238E27FC236}">
                <a16:creationId xmlns:a16="http://schemas.microsoft.com/office/drawing/2014/main" id="{A1FA9F1C-0E9E-681B-CCEE-626670B130F7}"/>
              </a:ext>
            </a:extLst>
          </p:cNvPr>
          <p:cNvSpPr txBox="1">
            <a:spLocks/>
          </p:cNvSpPr>
          <p:nvPr/>
        </p:nvSpPr>
        <p:spPr>
          <a:xfrm>
            <a:off x="838200" y="1488155"/>
            <a:ext cx="4851400" cy="4525398"/>
          </a:xfrm>
          <a:prstGeom prst="rect">
            <a:avLst/>
          </a:prstGeom>
        </p:spPr>
        <p:txBody>
          <a:bodyPr>
            <a:no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t>All inputs are defined at a geography level. The name of the input file indicates the geography level of the input data. (e.g., </a:t>
            </a:r>
            <a:r>
              <a:rPr lang="en-US" sz="1400" b="1" err="1"/>
              <a:t>azone</a:t>
            </a:r>
            <a:r>
              <a:rPr lang="en-US" sz="1400" err="1"/>
              <a:t>_hh_pop_by_age</a:t>
            </a:r>
            <a:r>
              <a:rPr lang="en-US" sz="1400"/>
              <a:t>, </a:t>
            </a:r>
            <a:r>
              <a:rPr lang="en-US" sz="1400" b="1" err="1"/>
              <a:t>marea</a:t>
            </a:r>
            <a:r>
              <a:rPr lang="en-US" sz="1400" err="1"/>
              <a:t>_lane_miles</a:t>
            </a:r>
            <a:r>
              <a:rPr lang="en-US" sz="1400"/>
              <a:t>). </a:t>
            </a:r>
          </a:p>
          <a:p>
            <a:r>
              <a:rPr lang="en-US" sz="1400">
                <a:solidFill>
                  <a:schemeClr val="tx1"/>
                </a:solidFill>
              </a:rPr>
              <a:t>The majority of input files are CSV and each input file will have:</a:t>
            </a:r>
          </a:p>
          <a:p>
            <a:pPr lvl="1"/>
            <a:r>
              <a:rPr lang="en-US" sz="1400" b="1">
                <a:solidFill>
                  <a:schemeClr val="tx1"/>
                </a:solidFill>
              </a:rPr>
              <a:t>Year</a:t>
            </a:r>
            <a:r>
              <a:rPr lang="en-US" sz="1400">
                <a:solidFill>
                  <a:schemeClr val="tx1"/>
                </a:solidFill>
              </a:rPr>
              <a:t> field when inputs vary by model year</a:t>
            </a:r>
          </a:p>
          <a:p>
            <a:pPr lvl="1"/>
            <a:r>
              <a:rPr lang="en-US" sz="1400" b="1">
                <a:solidFill>
                  <a:schemeClr val="tx1"/>
                </a:solidFill>
              </a:rPr>
              <a:t>Geo</a:t>
            </a:r>
            <a:r>
              <a:rPr lang="en-US" sz="1400">
                <a:solidFill>
                  <a:schemeClr val="tx1"/>
                </a:solidFill>
              </a:rPr>
              <a:t> field when inputs vary by geography</a:t>
            </a:r>
          </a:p>
          <a:p>
            <a:pPr lvl="1"/>
            <a:r>
              <a:rPr lang="en-US" sz="1400" b="1">
                <a:solidFill>
                  <a:schemeClr val="tx1"/>
                </a:solidFill>
              </a:rPr>
              <a:t>Field</a:t>
            </a:r>
            <a:r>
              <a:rPr lang="en-US" sz="1400">
                <a:solidFill>
                  <a:schemeClr val="tx1"/>
                </a:solidFill>
              </a:rPr>
              <a:t> names identifying dataset names</a:t>
            </a:r>
          </a:p>
          <a:p>
            <a:r>
              <a:rPr lang="en-US" sz="1400">
                <a:solidFill>
                  <a:schemeClr val="tx1"/>
                </a:solidFill>
              </a:rPr>
              <a:t>Inputs are provided for: </a:t>
            </a:r>
          </a:p>
          <a:p>
            <a:pPr lvl="1"/>
            <a:r>
              <a:rPr lang="en-US" sz="1400" b="1">
                <a:solidFill>
                  <a:schemeClr val="tx1"/>
                </a:solidFill>
              </a:rPr>
              <a:t>Base</a:t>
            </a:r>
            <a:r>
              <a:rPr lang="en-US" sz="1400">
                <a:solidFill>
                  <a:schemeClr val="tx1"/>
                </a:solidFill>
              </a:rPr>
              <a:t> </a:t>
            </a:r>
            <a:r>
              <a:rPr lang="en-US" sz="1400" b="1">
                <a:solidFill>
                  <a:schemeClr val="tx1"/>
                </a:solidFill>
              </a:rPr>
              <a:t>model</a:t>
            </a:r>
            <a:r>
              <a:rPr lang="en-US" sz="1400">
                <a:solidFill>
                  <a:schemeClr val="tx1"/>
                </a:solidFill>
              </a:rPr>
              <a:t> (Inputs included in the out-of-the-box </a:t>
            </a:r>
            <a:r>
              <a:rPr lang="en-US" sz="1400" err="1">
                <a:solidFill>
                  <a:schemeClr val="tx1"/>
                </a:solidFill>
              </a:rPr>
              <a:t>VisionEval</a:t>
            </a:r>
            <a:r>
              <a:rPr lang="en-US" sz="1400">
                <a:solidFill>
                  <a:schemeClr val="tx1"/>
                </a:solidFill>
              </a:rPr>
              <a:t> model)</a:t>
            </a:r>
            <a:endParaRPr lang="en-US" sz="1400" b="1">
              <a:solidFill>
                <a:schemeClr val="tx1"/>
              </a:solidFill>
            </a:endParaRPr>
          </a:p>
          <a:p>
            <a:pPr lvl="1"/>
            <a:r>
              <a:rPr lang="en-US" sz="1400" b="1" err="1">
                <a:solidFill>
                  <a:schemeClr val="tx1"/>
                </a:solidFill>
              </a:rPr>
              <a:t>SJV</a:t>
            </a:r>
            <a:r>
              <a:rPr lang="en-US" sz="1400" b="1">
                <a:solidFill>
                  <a:schemeClr val="tx1"/>
                </a:solidFill>
              </a:rPr>
              <a:t> model </a:t>
            </a:r>
            <a:r>
              <a:rPr lang="en-US" sz="1400">
                <a:solidFill>
                  <a:schemeClr val="tx1"/>
                </a:solidFill>
              </a:rPr>
              <a:t>(Inputs customized for the </a:t>
            </a:r>
            <a:r>
              <a:rPr lang="en-US" sz="1400" err="1">
                <a:solidFill>
                  <a:schemeClr val="tx1"/>
                </a:solidFill>
              </a:rPr>
              <a:t>SJV</a:t>
            </a:r>
            <a:r>
              <a:rPr lang="en-US" sz="1400">
                <a:solidFill>
                  <a:schemeClr val="tx1"/>
                </a:solidFill>
              </a:rPr>
              <a:t> model)</a:t>
            </a:r>
            <a:endParaRPr lang="en-US" sz="1400"/>
          </a:p>
          <a:p>
            <a:pPr lvl="1"/>
            <a:endParaRPr lang="en-US" sz="1400">
              <a:solidFill>
                <a:schemeClr val="tx1"/>
              </a:solidFill>
            </a:endParaRPr>
          </a:p>
        </p:txBody>
      </p:sp>
      <p:sp>
        <p:nvSpPr>
          <p:cNvPr id="11" name="Rectangle: Rounded Corners 10">
            <a:extLst>
              <a:ext uri="{FF2B5EF4-FFF2-40B4-BE49-F238E27FC236}">
                <a16:creationId xmlns:a16="http://schemas.microsoft.com/office/drawing/2014/main" id="{BE931EBB-DB14-4CDC-C82E-54046806B40E}"/>
              </a:ext>
            </a:extLst>
          </p:cNvPr>
          <p:cNvSpPr/>
          <p:nvPr/>
        </p:nvSpPr>
        <p:spPr>
          <a:xfrm>
            <a:off x="5902021" y="5171720"/>
            <a:ext cx="5277368" cy="746514"/>
          </a:xfrm>
          <a:prstGeom prst="roundRect">
            <a:avLst/>
          </a:prstGeom>
          <a:solidFill>
            <a:schemeClr val="bg1">
              <a:lumMod val="95000"/>
            </a:schemeClr>
          </a:solidFill>
          <a:ln w="28575">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a:solidFill>
                  <a:schemeClr val="tx1"/>
                </a:solidFill>
              </a:rPr>
              <a:t>Inputs must be provided for </a:t>
            </a:r>
            <a:r>
              <a:rPr lang="en-US" b="1" err="1">
                <a:solidFill>
                  <a:schemeClr val="tx1"/>
                </a:solidFill>
              </a:rPr>
              <a:t>SJV</a:t>
            </a:r>
            <a:r>
              <a:rPr lang="en-US" b="1">
                <a:solidFill>
                  <a:schemeClr val="tx1"/>
                </a:solidFill>
              </a:rPr>
              <a:t> counties AND external zones</a:t>
            </a:r>
          </a:p>
        </p:txBody>
      </p:sp>
      <p:pic>
        <p:nvPicPr>
          <p:cNvPr id="12" name="Picture 11">
            <a:extLst>
              <a:ext uri="{FF2B5EF4-FFF2-40B4-BE49-F238E27FC236}">
                <a16:creationId xmlns:a16="http://schemas.microsoft.com/office/drawing/2014/main" id="{73DEB281-3CD6-127E-FEAA-F91A2D514270}"/>
              </a:ext>
            </a:extLst>
          </p:cNvPr>
          <p:cNvPicPr>
            <a:picLocks noChangeAspect="1"/>
          </p:cNvPicPr>
          <p:nvPr/>
        </p:nvPicPr>
        <p:blipFill>
          <a:blip r:embed="rId3"/>
          <a:stretch>
            <a:fillRect/>
          </a:stretch>
        </p:blipFill>
        <p:spPr>
          <a:xfrm>
            <a:off x="6502400" y="1835027"/>
            <a:ext cx="4076607" cy="3059397"/>
          </a:xfrm>
          <a:prstGeom prst="rect">
            <a:avLst/>
          </a:prstGeom>
          <a:ln w="12700">
            <a:solidFill>
              <a:schemeClr val="tx1">
                <a:lumMod val="65000"/>
                <a:lumOff val="35000"/>
              </a:schemeClr>
            </a:solidFill>
          </a:ln>
        </p:spPr>
      </p:pic>
      <p:sp>
        <p:nvSpPr>
          <p:cNvPr id="13" name="Text Placeholder 2">
            <a:extLst>
              <a:ext uri="{FF2B5EF4-FFF2-40B4-BE49-F238E27FC236}">
                <a16:creationId xmlns:a16="http://schemas.microsoft.com/office/drawing/2014/main" id="{623D8F92-7634-0FED-0B64-4C6CFE1CA343}"/>
              </a:ext>
            </a:extLst>
          </p:cNvPr>
          <p:cNvSpPr txBox="1">
            <a:spLocks/>
          </p:cNvSpPr>
          <p:nvPr/>
        </p:nvSpPr>
        <p:spPr>
          <a:xfrm>
            <a:off x="6424763" y="1444219"/>
            <a:ext cx="4851400" cy="335562"/>
          </a:xfrm>
          <a:prstGeom prst="rect">
            <a:avLst/>
          </a:prstGeom>
        </p:spPr>
        <p:txBody>
          <a:bodyPr>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chemeClr val="tx1"/>
                </a:solidFill>
              </a:rPr>
              <a:t>azone_fuel_power_cost.csv</a:t>
            </a:r>
          </a:p>
        </p:txBody>
      </p:sp>
      <p:sp>
        <p:nvSpPr>
          <p:cNvPr id="5" name="Rectangle: Rounded Corners 4">
            <a:extLst>
              <a:ext uri="{FF2B5EF4-FFF2-40B4-BE49-F238E27FC236}">
                <a16:creationId xmlns:a16="http://schemas.microsoft.com/office/drawing/2014/main" id="{789992F8-AD21-D2A1-C9C3-47CA2F5A5291}"/>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Tree>
    <p:extLst>
      <p:ext uri="{BB962C8B-B14F-4D97-AF65-F5344CB8AC3E}">
        <p14:creationId xmlns:p14="http://schemas.microsoft.com/office/powerpoint/2010/main" val="3812557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8B4D5-1279-EF56-F43E-07303E58DA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3A14AB-16CA-9C0E-19B4-5A20449B73CC}"/>
              </a:ext>
            </a:extLst>
          </p:cNvPr>
          <p:cNvSpPr>
            <a:spLocks noGrp="1"/>
          </p:cNvSpPr>
          <p:nvPr>
            <p:ph type="title"/>
          </p:nvPr>
        </p:nvSpPr>
        <p:spPr/>
        <p:txBody>
          <a:bodyPr/>
          <a:lstStyle/>
          <a:p>
            <a:r>
              <a:rPr lang="en-US"/>
              <a:t>Input Sources &amp; Methodologies</a:t>
            </a:r>
          </a:p>
        </p:txBody>
      </p:sp>
      <p:sp>
        <p:nvSpPr>
          <p:cNvPr id="3" name="Slide Number Placeholder 2">
            <a:extLst>
              <a:ext uri="{FF2B5EF4-FFF2-40B4-BE49-F238E27FC236}">
                <a16:creationId xmlns:a16="http://schemas.microsoft.com/office/drawing/2014/main" id="{9B78787A-813E-8611-EBE2-B82E8DFC2150}"/>
              </a:ext>
            </a:extLst>
          </p:cNvPr>
          <p:cNvSpPr>
            <a:spLocks noGrp="1"/>
          </p:cNvSpPr>
          <p:nvPr>
            <p:ph type="sldNum" sz="quarter" idx="12"/>
          </p:nvPr>
        </p:nvSpPr>
        <p:spPr>
          <a:xfrm>
            <a:off x="8705332" y="6309042"/>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4" name="Text Placeholder 2">
            <a:extLst>
              <a:ext uri="{FF2B5EF4-FFF2-40B4-BE49-F238E27FC236}">
                <a16:creationId xmlns:a16="http://schemas.microsoft.com/office/drawing/2014/main" id="{57C05C84-2FE6-927D-6D9B-1B44AA1AFA5D}"/>
              </a:ext>
            </a:extLst>
          </p:cNvPr>
          <p:cNvSpPr txBox="1">
            <a:spLocks/>
          </p:cNvSpPr>
          <p:nvPr/>
        </p:nvSpPr>
        <p:spPr>
          <a:xfrm>
            <a:off x="838200" y="1488155"/>
            <a:ext cx="4851400" cy="4525398"/>
          </a:xfrm>
          <a:prstGeom prst="rect">
            <a:avLst/>
          </a:prstGeom>
        </p:spPr>
        <p:txBody>
          <a:bodyPr>
            <a:no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For more details on model inputs, refer to the User Guide chapter on Model Inputs (</a:t>
            </a:r>
            <a:r>
              <a:rPr lang="en-US">
                <a:hlinkClick r:id="rId3"/>
              </a:rPr>
              <a:t>https://visioneval.org/docs/model-inputs.html</a:t>
            </a:r>
            <a:r>
              <a:rPr lang="en-US"/>
              <a:t>) or search the source code for specification data for a given input</a:t>
            </a:r>
            <a:endParaRPr lang="en-US">
              <a:solidFill>
                <a:schemeClr val="tx1"/>
              </a:solidFill>
            </a:endParaRPr>
          </a:p>
          <a:p>
            <a:r>
              <a:rPr lang="en-US">
                <a:solidFill>
                  <a:schemeClr val="tx1"/>
                </a:solidFill>
              </a:rPr>
              <a:t>Common sources for inputs include:</a:t>
            </a:r>
          </a:p>
          <a:p>
            <a:pPr lvl="1"/>
            <a:r>
              <a:rPr lang="en-US" err="1">
                <a:solidFill>
                  <a:schemeClr val="tx1"/>
                </a:solidFill>
              </a:rPr>
              <a:t>MPO</a:t>
            </a:r>
            <a:r>
              <a:rPr lang="en-US">
                <a:solidFill>
                  <a:schemeClr val="tx1"/>
                </a:solidFill>
              </a:rPr>
              <a:t> travel demand model network</a:t>
            </a:r>
          </a:p>
          <a:p>
            <a:pPr lvl="1"/>
            <a:r>
              <a:rPr lang="en-US" err="1">
                <a:solidFill>
                  <a:schemeClr val="tx1"/>
                </a:solidFill>
              </a:rPr>
              <a:t>HPMS</a:t>
            </a:r>
            <a:endParaRPr lang="en-US">
              <a:solidFill>
                <a:schemeClr val="tx1"/>
              </a:solidFill>
            </a:endParaRPr>
          </a:p>
          <a:p>
            <a:pPr lvl="1"/>
            <a:r>
              <a:rPr lang="en-US">
                <a:solidFill>
                  <a:schemeClr val="tx1"/>
                </a:solidFill>
              </a:rPr>
              <a:t>EPA </a:t>
            </a:r>
            <a:r>
              <a:rPr lang="en-US" err="1">
                <a:solidFill>
                  <a:schemeClr val="tx1"/>
                </a:solidFill>
              </a:rPr>
              <a:t>SmartLocationDatabase</a:t>
            </a:r>
            <a:endParaRPr lang="en-US">
              <a:solidFill>
                <a:schemeClr val="tx1"/>
              </a:solidFill>
            </a:endParaRPr>
          </a:p>
          <a:p>
            <a:pPr lvl="1"/>
            <a:r>
              <a:rPr lang="en-US">
                <a:solidFill>
                  <a:schemeClr val="tx1"/>
                </a:solidFill>
              </a:rPr>
              <a:t>US Census</a:t>
            </a:r>
          </a:p>
          <a:p>
            <a:pPr lvl="1"/>
            <a:r>
              <a:rPr lang="en-US">
                <a:solidFill>
                  <a:schemeClr val="tx1"/>
                </a:solidFill>
              </a:rPr>
              <a:t>EPA</a:t>
            </a:r>
          </a:p>
          <a:p>
            <a:pPr lvl="1"/>
            <a:r>
              <a:rPr lang="en-US" err="1">
                <a:solidFill>
                  <a:schemeClr val="tx1"/>
                </a:solidFill>
              </a:rPr>
              <a:t>GTFS</a:t>
            </a:r>
            <a:r>
              <a:rPr lang="en-US">
                <a:solidFill>
                  <a:schemeClr val="tx1"/>
                </a:solidFill>
              </a:rPr>
              <a:t> feeds</a:t>
            </a:r>
          </a:p>
          <a:p>
            <a:pPr lvl="1"/>
            <a:r>
              <a:rPr lang="en-US">
                <a:solidFill>
                  <a:schemeClr val="tx1"/>
                </a:solidFill>
              </a:rPr>
              <a:t>Caltrans</a:t>
            </a:r>
          </a:p>
          <a:p>
            <a:pPr lvl="1"/>
            <a:r>
              <a:rPr lang="en-US">
                <a:solidFill>
                  <a:schemeClr val="tx1"/>
                </a:solidFill>
              </a:rPr>
              <a:t>CARB</a:t>
            </a:r>
          </a:p>
          <a:p>
            <a:pPr lvl="1"/>
            <a:r>
              <a:rPr lang="en-US">
                <a:solidFill>
                  <a:schemeClr val="tx1"/>
                </a:solidFill>
              </a:rPr>
              <a:t>National Transit Database</a:t>
            </a:r>
          </a:p>
          <a:p>
            <a:pPr lvl="1"/>
            <a:r>
              <a:rPr lang="en-US">
                <a:solidFill>
                  <a:schemeClr val="tx1"/>
                </a:solidFill>
              </a:rPr>
              <a:t>California DMV</a:t>
            </a:r>
          </a:p>
          <a:p>
            <a:pPr lvl="1"/>
            <a:r>
              <a:rPr lang="en-US">
                <a:solidFill>
                  <a:schemeClr val="tx1"/>
                </a:solidFill>
              </a:rPr>
              <a:t>Federal, state, and county regulation websites</a:t>
            </a:r>
          </a:p>
          <a:p>
            <a:r>
              <a:rPr lang="en-US">
                <a:solidFill>
                  <a:schemeClr val="tx1"/>
                </a:solidFill>
              </a:rPr>
              <a:t>The full list of inputs with their description and sources will be provided in the model documentation</a:t>
            </a:r>
            <a:endParaRPr lang="en-US" i="1">
              <a:solidFill>
                <a:schemeClr val="tx1"/>
              </a:solidFill>
            </a:endParaRPr>
          </a:p>
        </p:txBody>
      </p:sp>
      <p:graphicFrame>
        <p:nvGraphicFramePr>
          <p:cNvPr id="5" name="Table 4">
            <a:extLst>
              <a:ext uri="{FF2B5EF4-FFF2-40B4-BE49-F238E27FC236}">
                <a16:creationId xmlns:a16="http://schemas.microsoft.com/office/drawing/2014/main" id="{6B1572E4-04B8-6DE5-87D0-8AFFCBEE5087}"/>
              </a:ext>
            </a:extLst>
          </p:cNvPr>
          <p:cNvGraphicFramePr>
            <a:graphicFrameLocks noGrp="1"/>
          </p:cNvGraphicFramePr>
          <p:nvPr>
            <p:extLst>
              <p:ext uri="{D42A27DB-BD31-4B8C-83A1-F6EECF244321}">
                <p14:modId xmlns:p14="http://schemas.microsoft.com/office/powerpoint/2010/main" val="3184756116"/>
              </p:ext>
            </p:extLst>
          </p:nvPr>
        </p:nvGraphicFramePr>
        <p:xfrm>
          <a:off x="6076432" y="1727530"/>
          <a:ext cx="5372100" cy="4681454"/>
        </p:xfrm>
        <a:graphic>
          <a:graphicData uri="http://schemas.openxmlformats.org/drawingml/2006/table">
            <a:tbl>
              <a:tblPr firstRow="1" bandRow="1">
                <a:tableStyleId>{9D7B26C5-4107-4FEC-AEDC-1716B250A1EF}</a:tableStyleId>
              </a:tblPr>
              <a:tblGrid>
                <a:gridCol w="2768600">
                  <a:extLst>
                    <a:ext uri="{9D8B030D-6E8A-4147-A177-3AD203B41FA5}">
                      <a16:colId xmlns:a16="http://schemas.microsoft.com/office/drawing/2014/main" val="2226250610"/>
                    </a:ext>
                  </a:extLst>
                </a:gridCol>
                <a:gridCol w="2603500">
                  <a:extLst>
                    <a:ext uri="{9D8B030D-6E8A-4147-A177-3AD203B41FA5}">
                      <a16:colId xmlns:a16="http://schemas.microsoft.com/office/drawing/2014/main" val="3915352612"/>
                    </a:ext>
                  </a:extLst>
                </a:gridCol>
              </a:tblGrid>
              <a:tr h="256258">
                <a:tc>
                  <a:txBody>
                    <a:bodyPr/>
                    <a:lstStyle/>
                    <a:p>
                      <a:r>
                        <a:rPr lang="en-US" sz="1200" b="1">
                          <a:solidFill>
                            <a:schemeClr val="bg1"/>
                          </a:solidFill>
                          <a:latin typeface="+mn-lt"/>
                        </a:rPr>
                        <a:t>Input File</a:t>
                      </a:r>
                    </a:p>
                  </a:txBody>
                  <a:tcPr>
                    <a:solidFill>
                      <a:schemeClr val="bg2"/>
                    </a:solidFill>
                  </a:tcPr>
                </a:tc>
                <a:tc>
                  <a:txBody>
                    <a:bodyPr/>
                    <a:lstStyle/>
                    <a:p>
                      <a:r>
                        <a:rPr lang="en-US" sz="1200" b="1">
                          <a:solidFill>
                            <a:schemeClr val="bg1"/>
                          </a:solidFill>
                          <a:latin typeface="+mn-lt"/>
                        </a:rPr>
                        <a:t>Methodology</a:t>
                      </a:r>
                    </a:p>
                  </a:txBody>
                  <a:tcPr>
                    <a:solidFill>
                      <a:schemeClr val="bg2"/>
                    </a:solidFill>
                  </a:tcPr>
                </a:tc>
                <a:extLst>
                  <a:ext uri="{0D108BD9-81ED-4DB2-BD59-A6C34878D82A}">
                    <a16:rowId xmlns:a16="http://schemas.microsoft.com/office/drawing/2014/main" val="292880280"/>
                  </a:ext>
                </a:extLst>
              </a:tr>
              <a:tr h="856866">
                <a:tc>
                  <a:txBody>
                    <a:bodyPr/>
                    <a:lstStyle/>
                    <a:p>
                      <a:pPr algn="l"/>
                      <a:r>
                        <a:rPr lang="en-US" sz="1200" b="0">
                          <a:solidFill>
                            <a:schemeClr val="tx1"/>
                          </a:solidFill>
                          <a:latin typeface="+mn-lt"/>
                        </a:rPr>
                        <a:t>bzone_dwelling_units.csv</a:t>
                      </a:r>
                    </a:p>
                  </a:txBody>
                  <a:tcPr>
                    <a:solidFill>
                      <a:schemeClr val="bg1">
                        <a:lumMod val="85000"/>
                        <a:alpha val="20000"/>
                      </a:schemeClr>
                    </a:solidFill>
                  </a:tcPr>
                </a:tc>
                <a:tc>
                  <a:txBody>
                    <a:bodyPr/>
                    <a:lstStyle/>
                    <a:p>
                      <a:pPr marL="0" indent="0" algn="l">
                        <a:buFont typeface="Arial" panose="020B0604020202020204" pitchFamily="34" charset="0"/>
                        <a:buNone/>
                      </a:pPr>
                      <a:r>
                        <a:rPr lang="en-US" sz="1200" b="0" i="0" kern="1200">
                          <a:solidFill>
                            <a:schemeClr val="tx1"/>
                          </a:solidFill>
                          <a:effectLst/>
                          <a:latin typeface="+mn-lt"/>
                          <a:ea typeface="+mn-ea"/>
                          <a:cs typeface="+mn-cs"/>
                        </a:rPr>
                        <a:t>Travel model data was used to calculate total dwelling units by type. Travel model data was used as a distribution of households by type for and official household forecast numbers were applied to the distribution</a:t>
                      </a:r>
                      <a:endParaRPr lang="en-US" sz="1200" b="0">
                        <a:solidFill>
                          <a:schemeClr val="tx1"/>
                        </a:solidFill>
                        <a:latin typeface="+mn-lt"/>
                      </a:endParaRPr>
                    </a:p>
                  </a:txBody>
                  <a:tcPr>
                    <a:solidFill>
                      <a:schemeClr val="bg1">
                        <a:lumMod val="85000"/>
                        <a:alpha val="20000"/>
                      </a:schemeClr>
                    </a:solidFill>
                  </a:tcPr>
                </a:tc>
                <a:extLst>
                  <a:ext uri="{0D108BD9-81ED-4DB2-BD59-A6C34878D82A}">
                    <a16:rowId xmlns:a16="http://schemas.microsoft.com/office/drawing/2014/main" val="165153705"/>
                  </a:ext>
                </a:extLst>
              </a:tr>
              <a:tr h="552528">
                <a:tc>
                  <a:txBody>
                    <a:bodyPr/>
                    <a:lstStyle/>
                    <a:p>
                      <a:pPr algn="l"/>
                      <a:r>
                        <a:rPr lang="en-US" sz="1200" b="0">
                          <a:solidFill>
                            <a:schemeClr val="tx1"/>
                          </a:solidFill>
                          <a:latin typeface="+mn-lt"/>
                        </a:rPr>
                        <a:t>azone_hhsize_targets.csv</a:t>
                      </a:r>
                    </a:p>
                  </a:txBody>
                  <a:tcPr/>
                </a:tc>
                <a:tc>
                  <a:txBody>
                    <a:bodyPr/>
                    <a:lstStyle/>
                    <a:p>
                      <a:pPr marL="91440" indent="0" algn="l" fontAlgn="ctr">
                        <a:buFont typeface="Arial" panose="020B0604020202020204" pitchFamily="34" charset="0"/>
                        <a:buNone/>
                      </a:pPr>
                      <a:r>
                        <a:rPr lang="en-US" sz="1200" b="0" i="0" u="none" strike="noStrike">
                          <a:solidFill>
                            <a:schemeClr val="tx1"/>
                          </a:solidFill>
                          <a:effectLst/>
                          <a:latin typeface="+mn-lt"/>
                        </a:rPr>
                        <a:t>Used </a:t>
                      </a:r>
                      <a:r>
                        <a:rPr lang="en-US" sz="1200" b="0" i="0" kern="1200">
                          <a:solidFill>
                            <a:schemeClr val="tx1"/>
                          </a:solidFill>
                          <a:effectLst/>
                          <a:latin typeface="+mn-lt"/>
                          <a:ea typeface="+mn-ea"/>
                          <a:cs typeface="+mn-cs"/>
                        </a:rPr>
                        <a:t>synthetic household and population data provided to determine the average household size and the number of single-person households.</a:t>
                      </a:r>
                      <a:endParaRPr lang="en-US" sz="1200" b="0" i="0" u="none" strike="noStrike">
                        <a:solidFill>
                          <a:schemeClr val="tx1"/>
                        </a:solidFill>
                        <a:effectLst/>
                        <a:latin typeface="+mn-lt"/>
                      </a:endParaRPr>
                    </a:p>
                  </a:txBody>
                  <a:tcPr marL="9525" marR="9525" marT="9525"/>
                </a:tc>
                <a:extLst>
                  <a:ext uri="{0D108BD9-81ED-4DB2-BD59-A6C34878D82A}">
                    <a16:rowId xmlns:a16="http://schemas.microsoft.com/office/drawing/2014/main" val="74574635"/>
                  </a:ext>
                </a:extLst>
              </a:tr>
              <a:tr h="877169">
                <a:tc>
                  <a:txBody>
                    <a:bodyPr/>
                    <a:lstStyle/>
                    <a:p>
                      <a:pPr algn="l"/>
                      <a:r>
                        <a:rPr lang="en-US" sz="1200" b="0">
                          <a:solidFill>
                            <a:schemeClr val="tx1"/>
                          </a:solidFill>
                          <a:latin typeface="+mn-lt"/>
                        </a:rPr>
                        <a:t>marea_congestion_charges.csv</a:t>
                      </a:r>
                    </a:p>
                  </a:txBody>
                  <a:tcPr>
                    <a:solidFill>
                      <a:schemeClr val="bg1">
                        <a:lumMod val="85000"/>
                        <a:alpha val="20000"/>
                      </a:schemeClr>
                    </a:solidFill>
                  </a:tcPr>
                </a:tc>
                <a:tc>
                  <a:txBody>
                    <a:bodyPr/>
                    <a:lstStyle/>
                    <a:p>
                      <a:pPr marL="0" indent="0" algn="l">
                        <a:buFont typeface="Arial" panose="020B0604020202020204" pitchFamily="34" charset="0"/>
                        <a:buNone/>
                      </a:pPr>
                      <a:r>
                        <a:rPr lang="en-US" sz="1200" b="0">
                          <a:solidFill>
                            <a:schemeClr val="tx1"/>
                          </a:solidFill>
                          <a:latin typeface="+mn-lt"/>
                        </a:rPr>
                        <a:t>No congestion charges were assigned to the San Joaquin Valley </a:t>
                      </a:r>
                      <a:r>
                        <a:rPr lang="en-US" sz="1200" b="0" err="1">
                          <a:solidFill>
                            <a:schemeClr val="tx1"/>
                          </a:solidFill>
                          <a:latin typeface="+mn-lt"/>
                        </a:rPr>
                        <a:t>Mareas</a:t>
                      </a:r>
                      <a:r>
                        <a:rPr lang="en-US" sz="1200" b="0">
                          <a:solidFill>
                            <a:schemeClr val="tx1"/>
                          </a:solidFill>
                          <a:latin typeface="+mn-lt"/>
                        </a:rPr>
                        <a:t>. </a:t>
                      </a:r>
                    </a:p>
                  </a:txBody>
                  <a:tcPr>
                    <a:solidFill>
                      <a:schemeClr val="bg1">
                        <a:lumMod val="85000"/>
                        <a:alpha val="20000"/>
                      </a:schemeClr>
                    </a:solidFill>
                  </a:tcPr>
                </a:tc>
                <a:extLst>
                  <a:ext uri="{0D108BD9-81ED-4DB2-BD59-A6C34878D82A}">
                    <a16:rowId xmlns:a16="http://schemas.microsoft.com/office/drawing/2014/main" val="2150882459"/>
                  </a:ext>
                </a:extLst>
              </a:tr>
              <a:tr h="600030">
                <a:tc>
                  <a:txBody>
                    <a:bodyPr/>
                    <a:lstStyle/>
                    <a:p>
                      <a:pPr algn="l"/>
                      <a:r>
                        <a:rPr lang="en-US" sz="1200" b="0">
                          <a:solidFill>
                            <a:schemeClr val="tx1"/>
                          </a:solidFill>
                          <a:latin typeface="+mn-lt"/>
                        </a:rPr>
                        <a:t>region_hvytrk_powertrain_prop.csv</a:t>
                      </a:r>
                    </a:p>
                  </a:txBody>
                  <a:tcPr/>
                </a:tc>
                <a:tc>
                  <a:txBody>
                    <a:bodyPr/>
                    <a:lstStyle/>
                    <a:p>
                      <a:pPr marL="0" indent="0" algn="l">
                        <a:buFont typeface="Arial" panose="020B0604020202020204" pitchFamily="34" charset="0"/>
                        <a:buNone/>
                      </a:pPr>
                      <a:r>
                        <a:rPr lang="en-US" sz="1200" b="0" i="0" kern="1200">
                          <a:solidFill>
                            <a:schemeClr val="tx1"/>
                          </a:solidFill>
                          <a:effectLst/>
                          <a:latin typeface="+mn-lt"/>
                          <a:ea typeface="+mn-ea"/>
                          <a:cs typeface="+mn-cs"/>
                        </a:rPr>
                        <a:t>This input was developed using California vehicle registration data, and matches the heavy truck powertrain goals set in </a:t>
                      </a:r>
                      <a:r>
                        <a:rPr lang="en-US" sz="1200" b="0" i="0" kern="1200" err="1">
                          <a:solidFill>
                            <a:schemeClr val="tx1"/>
                          </a:solidFill>
                          <a:effectLst/>
                          <a:latin typeface="+mn-lt"/>
                          <a:ea typeface="+mn-ea"/>
                          <a:cs typeface="+mn-cs"/>
                        </a:rPr>
                        <a:t>CARB’s</a:t>
                      </a:r>
                      <a:r>
                        <a:rPr lang="en-US" sz="1200" b="0" i="0" kern="1200">
                          <a:solidFill>
                            <a:schemeClr val="tx1"/>
                          </a:solidFill>
                          <a:effectLst/>
                          <a:latin typeface="+mn-lt"/>
                          <a:ea typeface="+mn-ea"/>
                          <a:cs typeface="+mn-cs"/>
                        </a:rPr>
                        <a:t> Advanced Clean Trucks and Advanced Clean Fleets goals</a:t>
                      </a:r>
                      <a:endParaRPr lang="en-US" sz="1200" b="0">
                        <a:solidFill>
                          <a:schemeClr val="tx1"/>
                        </a:solidFill>
                        <a:latin typeface="+mn-lt"/>
                      </a:endParaRPr>
                    </a:p>
                  </a:txBody>
                  <a:tcPr/>
                </a:tc>
                <a:extLst>
                  <a:ext uri="{0D108BD9-81ED-4DB2-BD59-A6C34878D82A}">
                    <a16:rowId xmlns:a16="http://schemas.microsoft.com/office/drawing/2014/main" val="4103277405"/>
                  </a:ext>
                </a:extLst>
              </a:tr>
            </a:tbl>
          </a:graphicData>
        </a:graphic>
      </p:graphicFrame>
      <p:sp>
        <p:nvSpPr>
          <p:cNvPr id="6" name="Text Placeholder 2">
            <a:extLst>
              <a:ext uri="{FF2B5EF4-FFF2-40B4-BE49-F238E27FC236}">
                <a16:creationId xmlns:a16="http://schemas.microsoft.com/office/drawing/2014/main" id="{16C37CB4-CE95-E2B5-95F4-B61C1AD3DED1}"/>
              </a:ext>
            </a:extLst>
          </p:cNvPr>
          <p:cNvSpPr txBox="1">
            <a:spLocks/>
          </p:cNvSpPr>
          <p:nvPr/>
        </p:nvSpPr>
        <p:spPr>
          <a:xfrm>
            <a:off x="6076432" y="1357525"/>
            <a:ext cx="4851400" cy="335562"/>
          </a:xfrm>
          <a:prstGeom prst="rect">
            <a:avLst/>
          </a:prstGeom>
        </p:spPr>
        <p:txBody>
          <a:bodyPr>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chemeClr val="tx1"/>
                </a:solidFill>
              </a:rPr>
              <a:t>Methodology examples</a:t>
            </a:r>
          </a:p>
        </p:txBody>
      </p:sp>
      <p:sp>
        <p:nvSpPr>
          <p:cNvPr id="7" name="Rectangle: Rounded Corners 6">
            <a:extLst>
              <a:ext uri="{FF2B5EF4-FFF2-40B4-BE49-F238E27FC236}">
                <a16:creationId xmlns:a16="http://schemas.microsoft.com/office/drawing/2014/main" id="{48897BBC-1E14-0F19-D3AC-407F4EDCCDAE}"/>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Tree>
    <p:extLst>
      <p:ext uri="{BB962C8B-B14F-4D97-AF65-F5344CB8AC3E}">
        <p14:creationId xmlns:p14="http://schemas.microsoft.com/office/powerpoint/2010/main" val="2375030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B4949-B27A-BA99-82C1-EF4439AAAFEC}"/>
              </a:ext>
            </a:extLst>
          </p:cNvPr>
          <p:cNvSpPr>
            <a:spLocks noGrp="1"/>
          </p:cNvSpPr>
          <p:nvPr>
            <p:ph type="title"/>
          </p:nvPr>
        </p:nvSpPr>
        <p:spPr/>
        <p:txBody>
          <a:bodyPr/>
          <a:lstStyle/>
          <a:p>
            <a:r>
              <a:rPr lang="en-US"/>
              <a:t>Example input: marea_transit_service.csv</a:t>
            </a:r>
          </a:p>
        </p:txBody>
      </p:sp>
      <p:sp>
        <p:nvSpPr>
          <p:cNvPr id="3" name="Text Placeholder 2">
            <a:extLst>
              <a:ext uri="{FF2B5EF4-FFF2-40B4-BE49-F238E27FC236}">
                <a16:creationId xmlns:a16="http://schemas.microsoft.com/office/drawing/2014/main" id="{A2544E0B-5261-AECD-12E1-FB1A4DEE0015}"/>
              </a:ext>
            </a:extLst>
          </p:cNvPr>
          <p:cNvSpPr>
            <a:spLocks noGrp="1"/>
          </p:cNvSpPr>
          <p:nvPr>
            <p:ph type="body" sz="quarter" idx="13"/>
          </p:nvPr>
        </p:nvSpPr>
        <p:spPr>
          <a:xfrm>
            <a:off x="838201" y="1600201"/>
            <a:ext cx="10515600" cy="1474076"/>
          </a:xfrm>
        </p:spPr>
        <p:txBody>
          <a:bodyPr>
            <a:normAutofit/>
          </a:bodyPr>
          <a:lstStyle/>
          <a:p>
            <a:r>
              <a:rPr lang="en-US" sz="1600" b="1"/>
              <a:t>Definition</a:t>
            </a:r>
            <a:r>
              <a:rPr lang="en-US" sz="1600"/>
              <a:t>: The file contains the annual revenue-miles for different transportation modes in the Marea, including demand response, van-pool, rapid bus/BRT, commuter rail, monorail, streetcar, and heavy and light rail. </a:t>
            </a:r>
          </a:p>
          <a:p>
            <a:r>
              <a:rPr lang="en-US" sz="1600" b="1"/>
              <a:t>Methodology</a:t>
            </a:r>
            <a:r>
              <a:rPr lang="en-US" sz="1600"/>
              <a:t>: Revenue miles were calculated from the National Transit Database for 2024, accounting for all service providers within each respective </a:t>
            </a:r>
            <a:r>
              <a:rPr lang="en-US" sz="1600" err="1"/>
              <a:t>MPO</a:t>
            </a:r>
            <a:r>
              <a:rPr lang="en-US" sz="1600"/>
              <a:t> region. No changes were assumed for 2046. </a:t>
            </a:r>
          </a:p>
        </p:txBody>
      </p:sp>
      <p:pic>
        <p:nvPicPr>
          <p:cNvPr id="7" name="Picture 6">
            <a:extLst>
              <a:ext uri="{FF2B5EF4-FFF2-40B4-BE49-F238E27FC236}">
                <a16:creationId xmlns:a16="http://schemas.microsoft.com/office/drawing/2014/main" id="{15B54367-2C5A-692D-840A-6EC3E6F5486D}"/>
              </a:ext>
            </a:extLst>
          </p:cNvPr>
          <p:cNvPicPr>
            <a:picLocks noChangeAspect="1"/>
          </p:cNvPicPr>
          <p:nvPr/>
        </p:nvPicPr>
        <p:blipFill>
          <a:blip r:embed="rId3"/>
          <a:stretch>
            <a:fillRect/>
          </a:stretch>
        </p:blipFill>
        <p:spPr>
          <a:xfrm>
            <a:off x="3038048" y="3074277"/>
            <a:ext cx="6115904" cy="3248478"/>
          </a:xfrm>
          <a:prstGeom prst="rect">
            <a:avLst/>
          </a:prstGeom>
          <a:ln>
            <a:solidFill>
              <a:schemeClr val="tx1"/>
            </a:solidFill>
          </a:ln>
        </p:spPr>
      </p:pic>
      <p:sp>
        <p:nvSpPr>
          <p:cNvPr id="4" name="Rectangle: Rounded Corners 3">
            <a:extLst>
              <a:ext uri="{FF2B5EF4-FFF2-40B4-BE49-F238E27FC236}">
                <a16:creationId xmlns:a16="http://schemas.microsoft.com/office/drawing/2014/main" id="{5354AAB2-8642-BF75-28FC-DC3F44F46417}"/>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
        <p:nvSpPr>
          <p:cNvPr id="8" name="Slide Number Placeholder 1">
            <a:extLst>
              <a:ext uri="{FF2B5EF4-FFF2-40B4-BE49-F238E27FC236}">
                <a16:creationId xmlns:a16="http://schemas.microsoft.com/office/drawing/2014/main" id="{FDFFDC21-D92D-99A7-79EF-D19EF652EF14}"/>
              </a:ext>
            </a:extLst>
          </p:cNvPr>
          <p:cNvSpPr>
            <a:spLocks noGrp="1"/>
          </p:cNvSpPr>
          <p:nvPr>
            <p:ph type="sldNum" sz="quarter" idx="10"/>
          </p:nvPr>
        </p:nvSpPr>
        <p:spPr>
          <a:xfrm>
            <a:off x="8667232" y="6376375"/>
            <a:ext cx="2743200" cy="365125"/>
          </a:xfrm>
        </p:spPr>
        <p:txBody>
          <a:bodyPr/>
          <a:lstStyle/>
          <a:p>
            <a:fld id="{F4510120-A876-4642-B753-556A5424CAF0}" type="slidenum">
              <a:rPr lang="en-US" smtClean="0"/>
              <a:pPr/>
              <a:t>25</a:t>
            </a:fld>
            <a:endParaRPr lang="en-US"/>
          </a:p>
        </p:txBody>
      </p:sp>
    </p:spTree>
    <p:extLst>
      <p:ext uri="{BB962C8B-B14F-4D97-AF65-F5344CB8AC3E}">
        <p14:creationId xmlns:p14="http://schemas.microsoft.com/office/powerpoint/2010/main" val="721099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9971A-59B9-3A85-072B-430BE37022EB}"/>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AB84B724-6ED8-5302-CA5F-620BB8A2C92D}"/>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066D4D4-9E31-9C1A-D438-B3F447C26D46}"/>
              </a:ext>
            </a:extLst>
          </p:cNvPr>
          <p:cNvSpPr>
            <a:spLocks noGrp="1"/>
          </p:cNvSpPr>
          <p:nvPr>
            <p:ph type="title"/>
          </p:nvPr>
        </p:nvSpPr>
        <p:spPr>
          <a:xfrm>
            <a:off x="848945" y="2121406"/>
            <a:ext cx="6567132" cy="615553"/>
          </a:xfrm>
        </p:spPr>
        <p:txBody>
          <a:bodyPr/>
          <a:lstStyle/>
          <a:p>
            <a:r>
              <a:rPr lang="en-US">
                <a:solidFill>
                  <a:schemeClr val="bg2"/>
                </a:solidFill>
              </a:rPr>
              <a:t>2.4</a:t>
            </a:r>
            <a:r>
              <a:rPr lang="en-US"/>
              <a:t> Packages &amp;</a:t>
            </a:r>
            <a:br>
              <a:rPr lang="en-US"/>
            </a:br>
            <a:r>
              <a:rPr lang="en-US"/>
              <a:t>Modules</a:t>
            </a:r>
          </a:p>
        </p:txBody>
      </p:sp>
      <p:sp>
        <p:nvSpPr>
          <p:cNvPr id="7" name="Text Placeholder 6">
            <a:extLst>
              <a:ext uri="{FF2B5EF4-FFF2-40B4-BE49-F238E27FC236}">
                <a16:creationId xmlns:a16="http://schemas.microsoft.com/office/drawing/2014/main" id="{841C55A6-20CE-1C67-255A-1505DD80B316}"/>
              </a:ext>
            </a:extLst>
          </p:cNvPr>
          <p:cNvSpPr>
            <a:spLocks noGrp="1"/>
          </p:cNvSpPr>
          <p:nvPr>
            <p:ph type="body" sz="quarter" idx="10"/>
          </p:nvPr>
        </p:nvSpPr>
        <p:spPr/>
        <p:txBody>
          <a:bodyPr/>
          <a:lstStyle/>
          <a:p>
            <a:endParaRPr lang="en-US"/>
          </a:p>
        </p:txBody>
      </p:sp>
      <p:sp>
        <p:nvSpPr>
          <p:cNvPr id="2" name="Rectangle: Rounded Corners 1">
            <a:extLst>
              <a:ext uri="{FF2B5EF4-FFF2-40B4-BE49-F238E27FC236}">
                <a16:creationId xmlns:a16="http://schemas.microsoft.com/office/drawing/2014/main" id="{500ABF0A-96E6-93B8-64CE-A6C892266BD2}"/>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919313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3E743-A56C-7194-6556-6612A1A12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CBDA08-D3EA-A357-1BAA-CD11914345BA}"/>
              </a:ext>
            </a:extLst>
          </p:cNvPr>
          <p:cNvSpPr>
            <a:spLocks noGrp="1"/>
          </p:cNvSpPr>
          <p:nvPr>
            <p:ph type="title"/>
          </p:nvPr>
        </p:nvSpPr>
        <p:spPr/>
        <p:txBody>
          <a:bodyPr/>
          <a:lstStyle/>
          <a:p>
            <a:r>
              <a:rPr lang="en-US"/>
              <a:t>Elements Considered in the Strategic Model</a:t>
            </a:r>
          </a:p>
        </p:txBody>
      </p:sp>
      <p:sp>
        <p:nvSpPr>
          <p:cNvPr id="3" name="Slide Number Placeholder 2">
            <a:extLst>
              <a:ext uri="{FF2B5EF4-FFF2-40B4-BE49-F238E27FC236}">
                <a16:creationId xmlns:a16="http://schemas.microsoft.com/office/drawing/2014/main" id="{F037C3B9-A08E-B467-2C19-42F4ECFF5A1A}"/>
              </a:ext>
            </a:extLst>
          </p:cNvPr>
          <p:cNvSpPr>
            <a:spLocks noGrp="1"/>
          </p:cNvSpPr>
          <p:nvPr>
            <p:ph type="sldNum" sz="quarter" idx="12"/>
          </p:nvPr>
        </p:nvSpPr>
        <p:spPr>
          <a:xfrm>
            <a:off x="8705332" y="6309042"/>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4" name="Text Placeholder 2">
            <a:extLst>
              <a:ext uri="{FF2B5EF4-FFF2-40B4-BE49-F238E27FC236}">
                <a16:creationId xmlns:a16="http://schemas.microsoft.com/office/drawing/2014/main" id="{015693F9-CD98-D556-67DF-1EC37284C11A}"/>
              </a:ext>
            </a:extLst>
          </p:cNvPr>
          <p:cNvSpPr txBox="1">
            <a:spLocks/>
          </p:cNvSpPr>
          <p:nvPr/>
        </p:nvSpPr>
        <p:spPr>
          <a:xfrm>
            <a:off x="838201" y="1636042"/>
            <a:ext cx="4683888" cy="4673000"/>
          </a:xfrm>
          <a:prstGeom prst="rect">
            <a:avLst/>
          </a:prstGeom>
        </p:spPr>
        <p:txBody>
          <a:bodyPr/>
          <a:lstStyle>
            <a:defPPr>
              <a:defRPr lang="en-US"/>
            </a:defPPr>
            <a:lvl1pPr marL="0" indent="0" algn="l" defTabSz="182880" rtl="0" eaLnBrk="1" latinLnBrk="0" hangingPunct="1">
              <a:lnSpc>
                <a:spcPts val="1600"/>
              </a:lnSpc>
              <a:spcBef>
                <a:spcPts val="800"/>
              </a:spcBef>
              <a:buFontTx/>
              <a:buNone/>
              <a:defRPr sz="1200" b="0" kern="1200">
                <a:solidFill>
                  <a:srgbClr val="48484A"/>
                </a:solidFill>
                <a:latin typeface="+mn-lt"/>
                <a:ea typeface="+mn-ea"/>
                <a:cs typeface="+mn-cs"/>
              </a:defRPr>
            </a:lvl1pPr>
            <a:lvl2pPr marL="0" indent="0" algn="l" defTabSz="457200" rtl="0" eaLnBrk="1" latinLnBrk="0" hangingPunct="1">
              <a:lnSpc>
                <a:spcPts val="1800"/>
              </a:lnSpc>
              <a:spcBef>
                <a:spcPts val="300"/>
              </a:spcBef>
              <a:buClr>
                <a:schemeClr val="bg2"/>
              </a:buClr>
              <a:buFontTx/>
              <a:buNone/>
              <a:defRPr sz="1200" kern="1200">
                <a:solidFill>
                  <a:schemeClr val="tx1"/>
                </a:solidFill>
                <a:latin typeface="+mn-lt"/>
                <a:ea typeface="+mn-ea"/>
                <a:cs typeface="+mn-cs"/>
              </a:defRPr>
            </a:lvl2pPr>
            <a:lvl3pPr marL="0" indent="0" algn="l" defTabSz="182880" rtl="0" eaLnBrk="1" latinLnBrk="0" hangingPunct="1">
              <a:lnSpc>
                <a:spcPts val="1600"/>
              </a:lnSpc>
              <a:spcBef>
                <a:spcPts val="300"/>
              </a:spcBef>
              <a:buClr>
                <a:srgbClr val="48484A"/>
              </a:buClr>
              <a:buSzPct val="150000"/>
              <a:buFont typeface="Arial"/>
              <a:buNone/>
              <a:defRPr lang="en-US" sz="1200" kern="1200" dirty="0" smtClean="0">
                <a:solidFill>
                  <a:srgbClr val="48484A"/>
                </a:solidFill>
                <a:latin typeface="+mn-lt"/>
                <a:ea typeface="+mn-ea"/>
                <a:cs typeface="+mn-cs"/>
              </a:defRPr>
            </a:lvl3pPr>
            <a:lvl4pPr marL="0" indent="0" algn="l" defTabSz="457200" rtl="0" eaLnBrk="1" latinLnBrk="0" hangingPunct="1">
              <a:lnSpc>
                <a:spcPts val="1600"/>
              </a:lnSpc>
              <a:spcBef>
                <a:spcPts val="300"/>
              </a:spcBef>
              <a:buFont typeface="System Font Regular"/>
              <a:buNone/>
              <a:defRPr lang="en-US" sz="1200" kern="1200" dirty="0" smtClean="0">
                <a:solidFill>
                  <a:srgbClr val="48484A"/>
                </a:solidFill>
                <a:latin typeface="+mn-lt"/>
                <a:ea typeface="+mn-ea"/>
                <a:cs typeface="+mn-cs"/>
              </a:defRPr>
            </a:lvl4pPr>
            <a:lvl5pPr marL="0" indent="0" algn="l" defTabSz="457200" rtl="0" eaLnBrk="1" latinLnBrk="0" hangingPunct="1">
              <a:lnSpc>
                <a:spcPts val="1600"/>
              </a:lnSpc>
              <a:spcBef>
                <a:spcPts val="300"/>
              </a:spcBef>
              <a:buFont typeface="Courier New" panose="02070309020205020404" pitchFamily="49" charset="0"/>
              <a:buNone/>
              <a:defRPr lang="en-US" sz="1200" b="0" i="0" kern="1200" dirty="0">
                <a:solidFill>
                  <a:srgbClr val="48484A"/>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fr-FR" sz="1600"/>
          </a:p>
        </p:txBody>
      </p:sp>
      <p:sp>
        <p:nvSpPr>
          <p:cNvPr id="5" name="Rectangle: Rounded Corners 4">
            <a:extLst>
              <a:ext uri="{FF2B5EF4-FFF2-40B4-BE49-F238E27FC236}">
                <a16:creationId xmlns:a16="http://schemas.microsoft.com/office/drawing/2014/main" id="{31714697-1409-24FF-D4EE-A9195EEF9B61}"/>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pic>
        <p:nvPicPr>
          <p:cNvPr id="10" name="Picture 9" descr="A picture containing screenshot&#10;&#10;Description automatically generated">
            <a:extLst>
              <a:ext uri="{FF2B5EF4-FFF2-40B4-BE49-F238E27FC236}">
                <a16:creationId xmlns:a16="http://schemas.microsoft.com/office/drawing/2014/main" id="{2D466102-2974-2786-7AF3-2CBB52F5EEDD}"/>
              </a:ext>
            </a:extLst>
          </p:cNvPr>
          <p:cNvPicPr>
            <a:picLocks noChangeAspect="1"/>
          </p:cNvPicPr>
          <p:nvPr/>
        </p:nvPicPr>
        <p:blipFill rotWithShape="1">
          <a:blip r:embed="rId2"/>
          <a:srcRect l="6822" t="8106" r="10506" b="11522"/>
          <a:stretch/>
        </p:blipFill>
        <p:spPr>
          <a:xfrm>
            <a:off x="417976" y="1345040"/>
            <a:ext cx="11356047" cy="4357249"/>
          </a:xfrm>
          <a:prstGeom prst="rect">
            <a:avLst/>
          </a:prstGeom>
        </p:spPr>
      </p:pic>
      <p:sp>
        <p:nvSpPr>
          <p:cNvPr id="11" name="TextBox 10">
            <a:extLst>
              <a:ext uri="{FF2B5EF4-FFF2-40B4-BE49-F238E27FC236}">
                <a16:creationId xmlns:a16="http://schemas.microsoft.com/office/drawing/2014/main" id="{ABCDE22D-F587-C657-61CF-1F6086AD3F9A}"/>
              </a:ext>
            </a:extLst>
          </p:cNvPr>
          <p:cNvSpPr txBox="1"/>
          <p:nvPr/>
        </p:nvSpPr>
        <p:spPr>
          <a:xfrm>
            <a:off x="417976" y="5702290"/>
            <a:ext cx="1584088" cy="223138"/>
          </a:xfrm>
          <a:prstGeom prst="rect">
            <a:avLst/>
          </a:prstGeom>
          <a:noFill/>
        </p:spPr>
        <p:txBody>
          <a:bodyPr wrap="none" rtlCol="0" anchor="t">
            <a:spAutoFit/>
          </a:bodyPr>
          <a:lstStyle/>
          <a:p>
            <a:r>
              <a:rPr lang="en-US" sz="850" i="1">
                <a:latin typeface="Avenir Next" panose="020B0503020202020204" pitchFamily="34" charset="0"/>
              </a:rPr>
              <a:t>Source: ODOT (adapted by RSG)</a:t>
            </a:r>
          </a:p>
        </p:txBody>
      </p:sp>
    </p:spTree>
    <p:extLst>
      <p:ext uri="{BB962C8B-B14F-4D97-AF65-F5344CB8AC3E}">
        <p14:creationId xmlns:p14="http://schemas.microsoft.com/office/powerpoint/2010/main" val="829694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CB32B9-9DB0-3FF9-5B6C-7F59B5E20F58}"/>
              </a:ext>
            </a:extLst>
          </p:cNvPr>
          <p:cNvSpPr>
            <a:spLocks noGrp="1"/>
          </p:cNvSpPr>
          <p:nvPr>
            <p:ph type="sldNum" sz="quarter" idx="12"/>
          </p:nvPr>
        </p:nvSpPr>
        <p:spPr>
          <a:xfrm>
            <a:off x="8667232" y="63502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pic>
        <p:nvPicPr>
          <p:cNvPr id="11" name="Graphic 10" descr="City with solid fill">
            <a:extLst>
              <a:ext uri="{FF2B5EF4-FFF2-40B4-BE49-F238E27FC236}">
                <a16:creationId xmlns:a16="http://schemas.microsoft.com/office/drawing/2014/main" id="{794071F4-18A5-0690-3764-6B6B50E7B8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3146" y="3399611"/>
            <a:ext cx="591657" cy="591657"/>
          </a:xfrm>
          <a:prstGeom prst="rect">
            <a:avLst/>
          </a:prstGeom>
        </p:spPr>
      </p:pic>
      <p:pic>
        <p:nvPicPr>
          <p:cNvPr id="12" name="Graphic 11" descr="Electric car with solid fill">
            <a:extLst>
              <a:ext uri="{FF2B5EF4-FFF2-40B4-BE49-F238E27FC236}">
                <a16:creationId xmlns:a16="http://schemas.microsoft.com/office/drawing/2014/main" id="{888F6EE0-1666-80AE-A4C7-193467F9C4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19443" y="3285184"/>
            <a:ext cx="742835" cy="742835"/>
          </a:xfrm>
          <a:prstGeom prst="rect">
            <a:avLst/>
          </a:prstGeom>
        </p:spPr>
      </p:pic>
      <p:pic>
        <p:nvPicPr>
          <p:cNvPr id="13" name="Graphic 12" descr="Car with solid fill">
            <a:extLst>
              <a:ext uri="{FF2B5EF4-FFF2-40B4-BE49-F238E27FC236}">
                <a16:creationId xmlns:a16="http://schemas.microsoft.com/office/drawing/2014/main" id="{46261441-41A0-3D57-531F-9F585E213E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3436" y="3424578"/>
            <a:ext cx="914400" cy="914400"/>
          </a:xfrm>
          <a:prstGeom prst="rect">
            <a:avLst/>
          </a:prstGeom>
        </p:spPr>
      </p:pic>
      <p:sp>
        <p:nvSpPr>
          <p:cNvPr id="14" name="TextBox 13">
            <a:extLst>
              <a:ext uri="{FF2B5EF4-FFF2-40B4-BE49-F238E27FC236}">
                <a16:creationId xmlns:a16="http://schemas.microsoft.com/office/drawing/2014/main" id="{DF18E8E5-8B72-009A-27C4-41F451FE25A9}"/>
              </a:ext>
            </a:extLst>
          </p:cNvPr>
          <p:cNvSpPr txBox="1"/>
          <p:nvPr/>
        </p:nvSpPr>
        <p:spPr>
          <a:xfrm>
            <a:off x="910056" y="2734013"/>
            <a:ext cx="1217054" cy="553998"/>
          </a:xfrm>
          <a:prstGeom prst="rect">
            <a:avLst/>
          </a:prstGeom>
          <a:noFill/>
        </p:spPr>
        <p:txBody>
          <a:bodyPr wrap="square" lIns="0" tIns="0" rIns="0" bIns="0" rtlCol="0">
            <a:spAutoFit/>
          </a:bodyPr>
          <a:lstStyle/>
          <a:p>
            <a:pPr algn="ctr"/>
            <a:r>
              <a:rPr lang="en-US" b="1">
                <a:solidFill>
                  <a:schemeClr val="bg2"/>
                </a:solidFill>
              </a:rPr>
              <a:t>Travel Demand</a:t>
            </a:r>
          </a:p>
        </p:txBody>
      </p:sp>
      <p:sp>
        <p:nvSpPr>
          <p:cNvPr id="15" name="Equals 14">
            <a:extLst>
              <a:ext uri="{FF2B5EF4-FFF2-40B4-BE49-F238E27FC236}">
                <a16:creationId xmlns:a16="http://schemas.microsoft.com/office/drawing/2014/main" id="{7174BE37-B415-E1E1-0F2F-1D9E340168BD}"/>
              </a:ext>
            </a:extLst>
          </p:cNvPr>
          <p:cNvSpPr/>
          <p:nvPr/>
        </p:nvSpPr>
        <p:spPr>
          <a:xfrm>
            <a:off x="2105426" y="3665728"/>
            <a:ext cx="608765" cy="393493"/>
          </a:xfrm>
          <a:prstGeom prst="mathEqual">
            <a:avLst/>
          </a:prstGeom>
          <a:solidFill>
            <a:schemeClr val="tx1">
              <a:lumMod val="40000"/>
              <a:lumOff val="6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err="1">
              <a:solidFill>
                <a:schemeClr val="tx1"/>
              </a:solidFill>
            </a:endParaRPr>
          </a:p>
        </p:txBody>
      </p:sp>
      <p:pic>
        <p:nvPicPr>
          <p:cNvPr id="16" name="Graphic 15" descr="House with solid fill">
            <a:extLst>
              <a:ext uri="{FF2B5EF4-FFF2-40B4-BE49-F238E27FC236}">
                <a16:creationId xmlns:a16="http://schemas.microsoft.com/office/drawing/2014/main" id="{44F97563-66D2-8271-241F-06CD7F34F0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45602" y="3425412"/>
            <a:ext cx="914400" cy="914400"/>
          </a:xfrm>
          <a:prstGeom prst="rect">
            <a:avLst/>
          </a:prstGeom>
        </p:spPr>
      </p:pic>
      <p:pic>
        <p:nvPicPr>
          <p:cNvPr id="17" name="Graphic 16" descr="Group with solid fill">
            <a:extLst>
              <a:ext uri="{FF2B5EF4-FFF2-40B4-BE49-F238E27FC236}">
                <a16:creationId xmlns:a16="http://schemas.microsoft.com/office/drawing/2014/main" id="{7CCD46D4-5D2D-9D76-A3A0-48502C6E81C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44028" y="3864542"/>
            <a:ext cx="479323" cy="479323"/>
          </a:xfrm>
          <a:prstGeom prst="rect">
            <a:avLst/>
          </a:prstGeom>
        </p:spPr>
      </p:pic>
      <p:sp>
        <p:nvSpPr>
          <p:cNvPr id="19" name="TextBox 18">
            <a:extLst>
              <a:ext uri="{FF2B5EF4-FFF2-40B4-BE49-F238E27FC236}">
                <a16:creationId xmlns:a16="http://schemas.microsoft.com/office/drawing/2014/main" id="{3368C9AA-DF0B-42E9-640D-3B2B4302E3AB}"/>
              </a:ext>
            </a:extLst>
          </p:cNvPr>
          <p:cNvSpPr txBox="1"/>
          <p:nvPr/>
        </p:nvSpPr>
        <p:spPr>
          <a:xfrm>
            <a:off x="2772956" y="2739280"/>
            <a:ext cx="1606347" cy="553998"/>
          </a:xfrm>
          <a:prstGeom prst="rect">
            <a:avLst/>
          </a:prstGeom>
          <a:noFill/>
        </p:spPr>
        <p:txBody>
          <a:bodyPr wrap="square" lIns="0" tIns="0" rIns="0" bIns="0" rtlCol="0">
            <a:spAutoFit/>
          </a:bodyPr>
          <a:lstStyle/>
          <a:p>
            <a:pPr algn="ctr"/>
            <a:r>
              <a:rPr lang="en-US" b="1">
                <a:solidFill>
                  <a:schemeClr val="bg2"/>
                </a:solidFill>
              </a:rPr>
              <a:t>Household Composition</a:t>
            </a:r>
          </a:p>
        </p:txBody>
      </p:sp>
      <p:sp>
        <p:nvSpPr>
          <p:cNvPr id="20" name="TextBox 19">
            <a:extLst>
              <a:ext uri="{FF2B5EF4-FFF2-40B4-BE49-F238E27FC236}">
                <a16:creationId xmlns:a16="http://schemas.microsoft.com/office/drawing/2014/main" id="{CA5F589B-CF46-4B05-AEC6-7D395A71C94D}"/>
              </a:ext>
            </a:extLst>
          </p:cNvPr>
          <p:cNvSpPr txBox="1"/>
          <p:nvPr/>
        </p:nvSpPr>
        <p:spPr>
          <a:xfrm>
            <a:off x="5048601" y="2728788"/>
            <a:ext cx="1696903" cy="553998"/>
          </a:xfrm>
          <a:prstGeom prst="rect">
            <a:avLst/>
          </a:prstGeom>
          <a:noFill/>
        </p:spPr>
        <p:txBody>
          <a:bodyPr wrap="square" lIns="0" tIns="0" rIns="0" bIns="0" rtlCol="0">
            <a:spAutoFit/>
          </a:bodyPr>
          <a:lstStyle/>
          <a:p>
            <a:pPr algn="ctr"/>
            <a:r>
              <a:rPr lang="en-US" b="1">
                <a:solidFill>
                  <a:schemeClr val="bg2"/>
                </a:solidFill>
              </a:rPr>
              <a:t>Built Form Factors (“D’s”)</a:t>
            </a:r>
          </a:p>
        </p:txBody>
      </p:sp>
      <p:sp>
        <p:nvSpPr>
          <p:cNvPr id="21" name="TextBox 20">
            <a:extLst>
              <a:ext uri="{FF2B5EF4-FFF2-40B4-BE49-F238E27FC236}">
                <a16:creationId xmlns:a16="http://schemas.microsoft.com/office/drawing/2014/main" id="{F72A22CA-C857-BFAC-8A05-24276430D44A}"/>
              </a:ext>
            </a:extLst>
          </p:cNvPr>
          <p:cNvSpPr txBox="1"/>
          <p:nvPr/>
        </p:nvSpPr>
        <p:spPr>
          <a:xfrm>
            <a:off x="7591679" y="2728788"/>
            <a:ext cx="1696903" cy="553998"/>
          </a:xfrm>
          <a:prstGeom prst="rect">
            <a:avLst/>
          </a:prstGeom>
          <a:noFill/>
        </p:spPr>
        <p:txBody>
          <a:bodyPr wrap="square" lIns="0" tIns="0" rIns="0" bIns="0" rtlCol="0">
            <a:spAutoFit/>
          </a:bodyPr>
          <a:lstStyle/>
          <a:p>
            <a:pPr algn="ctr"/>
            <a:r>
              <a:rPr lang="en-US" b="1">
                <a:solidFill>
                  <a:schemeClr val="bg2"/>
                </a:solidFill>
              </a:rPr>
              <a:t>Vehicles &amp; Drivers &amp; Fuels</a:t>
            </a:r>
          </a:p>
        </p:txBody>
      </p:sp>
      <p:pic>
        <p:nvPicPr>
          <p:cNvPr id="22" name="Graphic 21" descr="No Driving with solid fill">
            <a:extLst>
              <a:ext uri="{FF2B5EF4-FFF2-40B4-BE49-F238E27FC236}">
                <a16:creationId xmlns:a16="http://schemas.microsoft.com/office/drawing/2014/main" id="{557544FA-D6E9-E436-0B30-E233C836FC8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085920" y="3798419"/>
            <a:ext cx="682350" cy="682350"/>
          </a:xfrm>
          <a:prstGeom prst="rect">
            <a:avLst/>
          </a:prstGeom>
        </p:spPr>
      </p:pic>
      <p:pic>
        <p:nvPicPr>
          <p:cNvPr id="23" name="Graphic 22" descr="Convertible with solid fill">
            <a:extLst>
              <a:ext uri="{FF2B5EF4-FFF2-40B4-BE49-F238E27FC236}">
                <a16:creationId xmlns:a16="http://schemas.microsoft.com/office/drawing/2014/main" id="{696EB9DA-E9E9-A88D-21B3-829F829097D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488422" y="3330732"/>
            <a:ext cx="742836" cy="742836"/>
          </a:xfrm>
          <a:prstGeom prst="rect">
            <a:avLst/>
          </a:prstGeom>
        </p:spPr>
      </p:pic>
      <p:pic>
        <p:nvPicPr>
          <p:cNvPr id="24" name="Graphic 23" descr="Dollar with solid fill">
            <a:extLst>
              <a:ext uri="{FF2B5EF4-FFF2-40B4-BE49-F238E27FC236}">
                <a16:creationId xmlns:a16="http://schemas.microsoft.com/office/drawing/2014/main" id="{4930AF60-616F-E4EF-5068-94FABC6000A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844027" y="3473717"/>
            <a:ext cx="457200" cy="457200"/>
          </a:xfrm>
          <a:prstGeom prst="rect">
            <a:avLst/>
          </a:prstGeom>
        </p:spPr>
      </p:pic>
      <p:sp>
        <p:nvSpPr>
          <p:cNvPr id="25" name="TextBox 24">
            <a:extLst>
              <a:ext uri="{FF2B5EF4-FFF2-40B4-BE49-F238E27FC236}">
                <a16:creationId xmlns:a16="http://schemas.microsoft.com/office/drawing/2014/main" id="{D4FE4D86-89F6-5F22-921E-498755943A43}"/>
              </a:ext>
            </a:extLst>
          </p:cNvPr>
          <p:cNvSpPr txBox="1"/>
          <p:nvPr/>
        </p:nvSpPr>
        <p:spPr>
          <a:xfrm>
            <a:off x="9952204" y="2728788"/>
            <a:ext cx="1458228" cy="553998"/>
          </a:xfrm>
          <a:prstGeom prst="rect">
            <a:avLst/>
          </a:prstGeom>
          <a:noFill/>
        </p:spPr>
        <p:txBody>
          <a:bodyPr wrap="square" lIns="0" tIns="0" rIns="0" bIns="0" rtlCol="0">
            <a:spAutoFit/>
          </a:bodyPr>
          <a:lstStyle/>
          <a:p>
            <a:pPr algn="ctr"/>
            <a:r>
              <a:rPr lang="en-US" b="1">
                <a:solidFill>
                  <a:schemeClr val="bg2"/>
                </a:solidFill>
              </a:rPr>
              <a:t>Inputs - Policies</a:t>
            </a:r>
          </a:p>
        </p:txBody>
      </p:sp>
      <p:sp>
        <p:nvSpPr>
          <p:cNvPr id="4" name="Title 1">
            <a:extLst>
              <a:ext uri="{FF2B5EF4-FFF2-40B4-BE49-F238E27FC236}">
                <a16:creationId xmlns:a16="http://schemas.microsoft.com/office/drawing/2014/main" id="{34E3592D-4CBA-5658-EA3C-0CEA43031674}"/>
              </a:ext>
            </a:extLst>
          </p:cNvPr>
          <p:cNvSpPr txBox="1">
            <a:spLocks/>
          </p:cNvSpPr>
          <p:nvPr/>
        </p:nvSpPr>
        <p:spPr>
          <a:xfrm>
            <a:off x="838200" y="548958"/>
            <a:ext cx="10515600" cy="864349"/>
          </a:xfrm>
          <a:prstGeom prst="rect">
            <a:avLst/>
          </a:prstGeom>
        </p:spPr>
        <p:txBody>
          <a:bodyPr/>
          <a:lstStyle>
            <a:lvl1pPr algn="l" defTabSz="457200" rtl="0" eaLnBrk="1" latinLnBrk="0" hangingPunct="1">
              <a:lnSpc>
                <a:spcPct val="114000"/>
              </a:lnSpc>
              <a:spcBef>
                <a:spcPct val="0"/>
              </a:spcBef>
              <a:buNone/>
              <a:defRPr sz="2800" b="1" kern="1200" baseline="0">
                <a:solidFill>
                  <a:schemeClr val="tx2"/>
                </a:solidFill>
                <a:latin typeface="+mj-lt"/>
                <a:ea typeface="+mj-ea"/>
                <a:cs typeface="+mj-cs"/>
              </a:defRPr>
            </a:lvl1pPr>
          </a:lstStyle>
          <a:p>
            <a:pPr defTabSz="914400">
              <a:lnSpc>
                <a:spcPct val="90000"/>
              </a:lnSpc>
            </a:pPr>
            <a:r>
              <a:rPr lang="en-US">
                <a:solidFill>
                  <a:srgbClr val="48484A"/>
                </a:solidFill>
                <a:latin typeface="Arial" panose="020B0604020202020204" pitchFamily="34" charset="0"/>
                <a:cs typeface="Arial" panose="020B0604020202020204" pitchFamily="34" charset="0"/>
              </a:rPr>
              <a:t>Fundamental Design of the Econometric Demand Model</a:t>
            </a:r>
            <a:endParaRPr lang="en-US">
              <a:solidFill>
                <a:schemeClr val="bg2"/>
              </a:solidFill>
              <a:latin typeface="Arial" panose="020B0604020202020204" pitchFamily="34" charset="0"/>
              <a:cs typeface="Arial" panose="020B0604020202020204" pitchFamily="34" charset="0"/>
            </a:endParaRPr>
          </a:p>
        </p:txBody>
      </p:sp>
      <p:pic>
        <p:nvPicPr>
          <p:cNvPr id="30" name="Graphic 29" descr="Road with solid fill">
            <a:extLst>
              <a:ext uri="{FF2B5EF4-FFF2-40B4-BE49-F238E27FC236}">
                <a16:creationId xmlns:a16="http://schemas.microsoft.com/office/drawing/2014/main" id="{EE14DA3D-9174-F201-94C4-51D0823E859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48055" y="3425412"/>
            <a:ext cx="914400" cy="914400"/>
          </a:xfrm>
          <a:prstGeom prst="rect">
            <a:avLst/>
          </a:prstGeom>
        </p:spPr>
      </p:pic>
      <p:pic>
        <p:nvPicPr>
          <p:cNvPr id="32" name="Graphic 31" descr="Badge Follow with solid fill">
            <a:extLst>
              <a:ext uri="{FF2B5EF4-FFF2-40B4-BE49-F238E27FC236}">
                <a16:creationId xmlns:a16="http://schemas.microsoft.com/office/drawing/2014/main" id="{EA0212C9-D78E-4DB2-8B20-4CA76E3EB38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362143" y="3689619"/>
            <a:ext cx="457200" cy="457200"/>
          </a:xfrm>
          <a:prstGeom prst="rect">
            <a:avLst/>
          </a:prstGeom>
        </p:spPr>
      </p:pic>
      <p:pic>
        <p:nvPicPr>
          <p:cNvPr id="34" name="Graphic 33" descr="Cycling with solid fill">
            <a:extLst>
              <a:ext uri="{FF2B5EF4-FFF2-40B4-BE49-F238E27FC236}">
                <a16:creationId xmlns:a16="http://schemas.microsoft.com/office/drawing/2014/main" id="{E600F5BD-A5C7-B0BA-E084-3D0D13542D6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325779" y="3859737"/>
            <a:ext cx="429998" cy="429998"/>
          </a:xfrm>
          <a:prstGeom prst="rect">
            <a:avLst/>
          </a:prstGeom>
        </p:spPr>
      </p:pic>
      <p:pic>
        <p:nvPicPr>
          <p:cNvPr id="36" name="Graphic 35" descr="Bus with solid fill">
            <a:extLst>
              <a:ext uri="{FF2B5EF4-FFF2-40B4-BE49-F238E27FC236}">
                <a16:creationId xmlns:a16="http://schemas.microsoft.com/office/drawing/2014/main" id="{7F7FE611-7FC3-D7F1-484D-314BFF21A90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058560" y="3839971"/>
            <a:ext cx="549320" cy="549320"/>
          </a:xfrm>
          <a:prstGeom prst="rect">
            <a:avLst/>
          </a:prstGeom>
        </p:spPr>
      </p:pic>
      <p:pic>
        <p:nvPicPr>
          <p:cNvPr id="39" name="Graphic 38" descr="Badge Follow with solid fill">
            <a:extLst>
              <a:ext uri="{FF2B5EF4-FFF2-40B4-BE49-F238E27FC236}">
                <a16:creationId xmlns:a16="http://schemas.microsoft.com/office/drawing/2014/main" id="{B2B40EC8-641C-DEBB-1F19-C1888D7F412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950746" y="3688819"/>
            <a:ext cx="457200" cy="457200"/>
          </a:xfrm>
          <a:prstGeom prst="rect">
            <a:avLst/>
          </a:prstGeom>
        </p:spPr>
      </p:pic>
      <p:pic>
        <p:nvPicPr>
          <p:cNvPr id="40" name="Graphic 39" descr="Badge Follow with solid fill">
            <a:extLst>
              <a:ext uri="{FF2B5EF4-FFF2-40B4-BE49-F238E27FC236}">
                <a16:creationId xmlns:a16="http://schemas.microsoft.com/office/drawing/2014/main" id="{53AEFE7B-0245-ED3F-4D36-970025A84E8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588595" y="3688819"/>
            <a:ext cx="457200" cy="457200"/>
          </a:xfrm>
          <a:prstGeom prst="rect">
            <a:avLst/>
          </a:prstGeom>
        </p:spPr>
      </p:pic>
      <p:grpSp>
        <p:nvGrpSpPr>
          <p:cNvPr id="45" name="Group 44">
            <a:extLst>
              <a:ext uri="{FF2B5EF4-FFF2-40B4-BE49-F238E27FC236}">
                <a16:creationId xmlns:a16="http://schemas.microsoft.com/office/drawing/2014/main" id="{E0121024-F7C4-29BA-1C7E-31632C6CCDED}"/>
              </a:ext>
            </a:extLst>
          </p:cNvPr>
          <p:cNvGrpSpPr/>
          <p:nvPr/>
        </p:nvGrpSpPr>
        <p:grpSpPr>
          <a:xfrm>
            <a:off x="10282788" y="3526161"/>
            <a:ext cx="859702" cy="685015"/>
            <a:chOff x="8879117" y="4495067"/>
            <a:chExt cx="859702" cy="685015"/>
          </a:xfrm>
        </p:grpSpPr>
        <p:pic>
          <p:nvPicPr>
            <p:cNvPr id="42" name="Graphic 41" descr="Bar chart with solid fill">
              <a:extLst>
                <a:ext uri="{FF2B5EF4-FFF2-40B4-BE49-F238E27FC236}">
                  <a16:creationId xmlns:a16="http://schemas.microsoft.com/office/drawing/2014/main" id="{48F881EE-3959-56CA-2A81-1058302249F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879117" y="4495067"/>
              <a:ext cx="457200" cy="457200"/>
            </a:xfrm>
            <a:prstGeom prst="rect">
              <a:avLst/>
            </a:prstGeom>
          </p:spPr>
        </p:pic>
        <p:pic>
          <p:nvPicPr>
            <p:cNvPr id="44" name="Graphic 43" descr="Bar chart with solid fill">
              <a:extLst>
                <a:ext uri="{FF2B5EF4-FFF2-40B4-BE49-F238E27FC236}">
                  <a16:creationId xmlns:a16="http://schemas.microsoft.com/office/drawing/2014/main" id="{143C4036-76E4-486A-CFBB-DF625E061482}"/>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281619" y="4722882"/>
              <a:ext cx="457200" cy="457200"/>
            </a:xfrm>
            <a:prstGeom prst="rect">
              <a:avLst/>
            </a:prstGeom>
          </p:spPr>
        </p:pic>
      </p:grpSp>
      <p:sp>
        <p:nvSpPr>
          <p:cNvPr id="2" name="Rectangle: Rounded Corners 1">
            <a:extLst>
              <a:ext uri="{FF2B5EF4-FFF2-40B4-BE49-F238E27FC236}">
                <a16:creationId xmlns:a16="http://schemas.microsoft.com/office/drawing/2014/main" id="{8AA6FA37-DF50-787A-CDCB-C671885DDDB3}"/>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1130540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FB72E-7BD1-B909-8E05-8873246A70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D368CD-0C02-0222-A42D-7A26FF7C59CA}"/>
              </a:ext>
            </a:extLst>
          </p:cNvPr>
          <p:cNvSpPr>
            <a:spLocks noGrp="1"/>
          </p:cNvSpPr>
          <p:nvPr>
            <p:ph type="title"/>
          </p:nvPr>
        </p:nvSpPr>
        <p:spPr/>
        <p:txBody>
          <a:bodyPr/>
          <a:lstStyle/>
          <a:p>
            <a:r>
              <a:rPr lang="en-US"/>
              <a:t>Packages and Modules</a:t>
            </a:r>
          </a:p>
        </p:txBody>
      </p:sp>
      <p:sp>
        <p:nvSpPr>
          <p:cNvPr id="3" name="Slide Number Placeholder 2">
            <a:extLst>
              <a:ext uri="{FF2B5EF4-FFF2-40B4-BE49-F238E27FC236}">
                <a16:creationId xmlns:a16="http://schemas.microsoft.com/office/drawing/2014/main" id="{71E5BAAF-0610-6FA2-82E1-3C7E67787C08}"/>
              </a:ext>
            </a:extLst>
          </p:cNvPr>
          <p:cNvSpPr>
            <a:spLocks noGrp="1"/>
          </p:cNvSpPr>
          <p:nvPr>
            <p:ph type="sldNum" sz="quarter" idx="12"/>
          </p:nvPr>
        </p:nvSpPr>
        <p:spPr>
          <a:xfrm>
            <a:off x="8705332" y="6309042"/>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4" name="Text Placeholder 2">
            <a:extLst>
              <a:ext uri="{FF2B5EF4-FFF2-40B4-BE49-F238E27FC236}">
                <a16:creationId xmlns:a16="http://schemas.microsoft.com/office/drawing/2014/main" id="{342CD0E9-96A4-2530-DEBE-4304994CFC3F}"/>
              </a:ext>
            </a:extLst>
          </p:cNvPr>
          <p:cNvSpPr txBox="1">
            <a:spLocks/>
          </p:cNvSpPr>
          <p:nvPr/>
        </p:nvSpPr>
        <p:spPr>
          <a:xfrm>
            <a:off x="838201" y="1636042"/>
            <a:ext cx="4683888" cy="4673000"/>
          </a:xfrm>
          <a:prstGeom prst="rect">
            <a:avLst/>
          </a:prstGeom>
        </p:spPr>
        <p:txBody>
          <a:bodyPr/>
          <a:lstStyle>
            <a:defPPr>
              <a:defRPr lang="en-US"/>
            </a:defPPr>
            <a:lvl1pPr marL="0" indent="0" algn="l" defTabSz="182880" rtl="0" eaLnBrk="1" latinLnBrk="0" hangingPunct="1">
              <a:lnSpc>
                <a:spcPts val="1600"/>
              </a:lnSpc>
              <a:spcBef>
                <a:spcPts val="800"/>
              </a:spcBef>
              <a:buFontTx/>
              <a:buNone/>
              <a:defRPr sz="1200" b="0" kern="1200">
                <a:solidFill>
                  <a:srgbClr val="48484A"/>
                </a:solidFill>
                <a:latin typeface="+mn-lt"/>
                <a:ea typeface="+mn-ea"/>
                <a:cs typeface="+mn-cs"/>
              </a:defRPr>
            </a:lvl1pPr>
            <a:lvl2pPr marL="0" indent="0" algn="l" defTabSz="457200" rtl="0" eaLnBrk="1" latinLnBrk="0" hangingPunct="1">
              <a:lnSpc>
                <a:spcPts val="1800"/>
              </a:lnSpc>
              <a:spcBef>
                <a:spcPts val="300"/>
              </a:spcBef>
              <a:buClr>
                <a:schemeClr val="bg2"/>
              </a:buClr>
              <a:buFontTx/>
              <a:buNone/>
              <a:defRPr sz="1200" kern="1200">
                <a:solidFill>
                  <a:schemeClr val="tx1"/>
                </a:solidFill>
                <a:latin typeface="+mn-lt"/>
                <a:ea typeface="+mn-ea"/>
                <a:cs typeface="+mn-cs"/>
              </a:defRPr>
            </a:lvl2pPr>
            <a:lvl3pPr marL="0" indent="0" algn="l" defTabSz="182880" rtl="0" eaLnBrk="1" latinLnBrk="0" hangingPunct="1">
              <a:lnSpc>
                <a:spcPts val="1600"/>
              </a:lnSpc>
              <a:spcBef>
                <a:spcPts val="300"/>
              </a:spcBef>
              <a:buClr>
                <a:srgbClr val="48484A"/>
              </a:buClr>
              <a:buSzPct val="150000"/>
              <a:buFont typeface="Arial"/>
              <a:buNone/>
              <a:defRPr lang="en-US" sz="1200" kern="1200" dirty="0" smtClean="0">
                <a:solidFill>
                  <a:srgbClr val="48484A"/>
                </a:solidFill>
                <a:latin typeface="+mn-lt"/>
                <a:ea typeface="+mn-ea"/>
                <a:cs typeface="+mn-cs"/>
              </a:defRPr>
            </a:lvl3pPr>
            <a:lvl4pPr marL="0" indent="0" algn="l" defTabSz="457200" rtl="0" eaLnBrk="1" latinLnBrk="0" hangingPunct="1">
              <a:lnSpc>
                <a:spcPts val="1600"/>
              </a:lnSpc>
              <a:spcBef>
                <a:spcPts val="300"/>
              </a:spcBef>
              <a:buFont typeface="System Font Regular"/>
              <a:buNone/>
              <a:defRPr lang="en-US" sz="1200" kern="1200" dirty="0" smtClean="0">
                <a:solidFill>
                  <a:srgbClr val="48484A"/>
                </a:solidFill>
                <a:latin typeface="+mn-lt"/>
                <a:ea typeface="+mn-ea"/>
                <a:cs typeface="+mn-cs"/>
              </a:defRPr>
            </a:lvl4pPr>
            <a:lvl5pPr marL="0" indent="0" algn="l" defTabSz="457200" rtl="0" eaLnBrk="1" latinLnBrk="0" hangingPunct="1">
              <a:lnSpc>
                <a:spcPts val="1600"/>
              </a:lnSpc>
              <a:spcBef>
                <a:spcPts val="300"/>
              </a:spcBef>
              <a:buFont typeface="Courier New" panose="02070309020205020404" pitchFamily="49" charset="0"/>
              <a:buNone/>
              <a:defRPr lang="en-US" sz="1200" b="0" i="0" kern="1200" dirty="0">
                <a:solidFill>
                  <a:srgbClr val="48484A"/>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fr-FR" sz="1600"/>
          </a:p>
        </p:txBody>
      </p:sp>
      <p:sp>
        <p:nvSpPr>
          <p:cNvPr id="7" name="Text Placeholder 2">
            <a:extLst>
              <a:ext uri="{FF2B5EF4-FFF2-40B4-BE49-F238E27FC236}">
                <a16:creationId xmlns:a16="http://schemas.microsoft.com/office/drawing/2014/main" id="{43741C81-B783-9423-7203-C1F10A990F1D}"/>
              </a:ext>
            </a:extLst>
          </p:cNvPr>
          <p:cNvSpPr txBox="1">
            <a:spLocks/>
          </p:cNvSpPr>
          <p:nvPr/>
        </p:nvSpPr>
        <p:spPr>
          <a:xfrm>
            <a:off x="838200" y="1493238"/>
            <a:ext cx="4254500" cy="4221762"/>
          </a:xfrm>
          <a:prstGeom prst="rect">
            <a:avLst/>
          </a:prstGeom>
          <a:noFill/>
        </p:spPr>
        <p:txBody>
          <a:bodyPr>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600">
                <a:solidFill>
                  <a:schemeClr val="tx1"/>
                </a:solidFill>
              </a:rPr>
              <a:t>VisionEval is built from </a:t>
            </a:r>
            <a:r>
              <a:rPr lang="en-US" sz="1600" i="1">
                <a:solidFill>
                  <a:schemeClr val="tx1"/>
                </a:solidFill>
              </a:rPr>
              <a:t>packages</a:t>
            </a:r>
            <a:r>
              <a:rPr lang="en-US" sz="1600">
                <a:solidFill>
                  <a:schemeClr val="tx1"/>
                </a:solidFill>
              </a:rPr>
              <a:t>, each containing specific </a:t>
            </a:r>
            <a:r>
              <a:rPr lang="en-US" sz="1600" i="1">
                <a:solidFill>
                  <a:schemeClr val="tx1"/>
                </a:solidFill>
              </a:rPr>
              <a:t>modules</a:t>
            </a:r>
            <a:endParaRPr lang="en-US" sz="1600">
              <a:solidFill>
                <a:schemeClr val="tx1"/>
              </a:solidFill>
            </a:endParaRPr>
          </a:p>
          <a:p>
            <a:pPr marL="285750" indent="-285750"/>
            <a:r>
              <a:rPr lang="en-US" sz="1600">
                <a:solidFill>
                  <a:schemeClr val="tx1"/>
                </a:solidFill>
              </a:rPr>
              <a:t>VisionEval works by running a sequence of modules (steps) which are defined in the </a:t>
            </a:r>
            <a:r>
              <a:rPr lang="en-US" sz="1600" err="1">
                <a:solidFill>
                  <a:schemeClr val="tx1"/>
                </a:solidFill>
                <a:latin typeface="Consolas" panose="020B0609020204030204" pitchFamily="49" charset="0"/>
              </a:rPr>
              <a:t>run_model.R</a:t>
            </a:r>
            <a:r>
              <a:rPr lang="en-US" sz="1600">
                <a:solidFill>
                  <a:schemeClr val="tx1"/>
                </a:solidFill>
                <a:latin typeface="Consolas" panose="020B0609020204030204" pitchFamily="49" charset="0"/>
              </a:rPr>
              <a:t> </a:t>
            </a:r>
            <a:r>
              <a:rPr lang="en-US" sz="1600">
                <a:solidFill>
                  <a:schemeClr val="tx1"/>
                </a:solidFill>
              </a:rPr>
              <a:t>script</a:t>
            </a:r>
          </a:p>
          <a:p>
            <a:pPr marL="285750" indent="-285750"/>
            <a:r>
              <a:rPr lang="en-US" sz="1600">
                <a:solidFill>
                  <a:schemeClr val="tx1"/>
                </a:solidFill>
              </a:rPr>
              <a:t>The default VisionEval model comes with the following base packages which are run roughly in the order shown </a:t>
            </a:r>
            <a:r>
              <a:rPr lang="en-US" sz="1600">
                <a:solidFill>
                  <a:schemeClr val="tx1"/>
                </a:solidFill>
                <a:sym typeface="Wingdings" panose="05000000000000000000" pitchFamily="2" charset="2"/>
              </a:rPr>
              <a:t></a:t>
            </a:r>
          </a:p>
          <a:p>
            <a:pPr marL="285750" indent="-285750"/>
            <a:r>
              <a:rPr lang="en-US" sz="1600">
                <a:solidFill>
                  <a:schemeClr val="tx1"/>
                </a:solidFill>
                <a:sym typeface="Wingdings" panose="05000000000000000000" pitchFamily="2" charset="2"/>
              </a:rPr>
              <a:t>Information on these packages can be found at: </a:t>
            </a:r>
            <a:r>
              <a:rPr lang="en-US" sz="1600">
                <a:solidFill>
                  <a:schemeClr val="tx1"/>
                </a:solidFill>
                <a:sym typeface="Wingdings" panose="05000000000000000000" pitchFamily="2" charset="2"/>
                <a:hlinkClick r:id="rId2"/>
              </a:rPr>
              <a:t>https://visioneval.github.io/docs/ve-estimation.html#ve-estimation</a:t>
            </a:r>
            <a:r>
              <a:rPr lang="en-US" sz="1600">
                <a:solidFill>
                  <a:schemeClr val="tx1"/>
                </a:solidFill>
                <a:sym typeface="Wingdings" panose="05000000000000000000" pitchFamily="2" charset="2"/>
              </a:rPr>
              <a:t> </a:t>
            </a:r>
            <a:endParaRPr lang="en-US" sz="1600">
              <a:solidFill>
                <a:schemeClr val="tx1"/>
              </a:solidFill>
            </a:endParaRPr>
          </a:p>
          <a:p>
            <a:pPr marL="0" indent="0">
              <a:buNone/>
            </a:pPr>
            <a:endParaRPr lang="en-US" sz="1600">
              <a:solidFill>
                <a:schemeClr val="tx1"/>
              </a:solidFill>
            </a:endParaRPr>
          </a:p>
        </p:txBody>
      </p:sp>
      <p:pic>
        <p:nvPicPr>
          <p:cNvPr id="6" name="Google Shape;784;p89">
            <a:extLst>
              <a:ext uri="{FF2B5EF4-FFF2-40B4-BE49-F238E27FC236}">
                <a16:creationId xmlns:a16="http://schemas.microsoft.com/office/drawing/2014/main" id="{9D669EEB-5676-13BF-5FA4-B073922214E9}"/>
              </a:ext>
            </a:extLst>
          </p:cNvPr>
          <p:cNvPicPr preferRelativeResize="0"/>
          <p:nvPr/>
        </p:nvPicPr>
        <p:blipFill>
          <a:blip r:embed="rId3">
            <a:alphaModFix/>
          </a:blip>
          <a:stretch>
            <a:fillRect/>
          </a:stretch>
        </p:blipFill>
        <p:spPr>
          <a:xfrm>
            <a:off x="5522088" y="1885790"/>
            <a:ext cx="6137188" cy="4410552"/>
          </a:xfrm>
          <a:prstGeom prst="rect">
            <a:avLst/>
          </a:prstGeom>
          <a:noFill/>
          <a:ln>
            <a:noFill/>
          </a:ln>
        </p:spPr>
      </p:pic>
      <p:sp>
        <p:nvSpPr>
          <p:cNvPr id="8" name="Text Placeholder 2">
            <a:extLst>
              <a:ext uri="{FF2B5EF4-FFF2-40B4-BE49-F238E27FC236}">
                <a16:creationId xmlns:a16="http://schemas.microsoft.com/office/drawing/2014/main" id="{C5A28F25-543C-7633-6A6D-D3BF416037A4}"/>
              </a:ext>
            </a:extLst>
          </p:cNvPr>
          <p:cNvSpPr txBox="1">
            <a:spLocks/>
          </p:cNvSpPr>
          <p:nvPr/>
        </p:nvSpPr>
        <p:spPr>
          <a:xfrm>
            <a:off x="5492372" y="1493238"/>
            <a:ext cx="925749" cy="335562"/>
          </a:xfrm>
          <a:prstGeom prst="rect">
            <a:avLst/>
          </a:prstGeom>
        </p:spPr>
        <p:txBody>
          <a:bodyPr>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chemeClr val="tx1"/>
                </a:solidFill>
              </a:rPr>
              <a:t>Module</a:t>
            </a:r>
          </a:p>
        </p:txBody>
      </p:sp>
      <p:sp>
        <p:nvSpPr>
          <p:cNvPr id="9" name="Text Placeholder 2">
            <a:extLst>
              <a:ext uri="{FF2B5EF4-FFF2-40B4-BE49-F238E27FC236}">
                <a16:creationId xmlns:a16="http://schemas.microsoft.com/office/drawing/2014/main" id="{921BE6A4-46F7-8E60-508C-82292ABBDACA}"/>
              </a:ext>
            </a:extLst>
          </p:cNvPr>
          <p:cNvSpPr txBox="1">
            <a:spLocks/>
          </p:cNvSpPr>
          <p:nvPr/>
        </p:nvSpPr>
        <p:spPr>
          <a:xfrm>
            <a:off x="7540344" y="1468261"/>
            <a:ext cx="925749" cy="335562"/>
          </a:xfrm>
          <a:prstGeom prst="rect">
            <a:avLst/>
          </a:prstGeom>
        </p:spPr>
        <p:txBody>
          <a:bodyPr>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b="1">
                <a:solidFill>
                  <a:schemeClr val="tx1"/>
                </a:solidFill>
              </a:rPr>
              <a:t>Package</a:t>
            </a:r>
          </a:p>
        </p:txBody>
      </p:sp>
      <p:sp>
        <p:nvSpPr>
          <p:cNvPr id="12" name="Text Placeholder 2">
            <a:extLst>
              <a:ext uri="{FF2B5EF4-FFF2-40B4-BE49-F238E27FC236}">
                <a16:creationId xmlns:a16="http://schemas.microsoft.com/office/drawing/2014/main" id="{8B3BAED9-C66A-116D-6141-BEA8FD83FD97}"/>
              </a:ext>
            </a:extLst>
          </p:cNvPr>
          <p:cNvSpPr txBox="1">
            <a:spLocks/>
          </p:cNvSpPr>
          <p:nvPr/>
        </p:nvSpPr>
        <p:spPr>
          <a:xfrm>
            <a:off x="8620703" y="1468261"/>
            <a:ext cx="925749" cy="335562"/>
          </a:xfrm>
          <a:prstGeom prst="rect">
            <a:avLst/>
          </a:prstGeom>
        </p:spPr>
        <p:txBody>
          <a:bodyPr>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chemeClr val="tx1"/>
                </a:solidFill>
              </a:rPr>
              <a:t>Module</a:t>
            </a:r>
          </a:p>
        </p:txBody>
      </p:sp>
      <p:sp>
        <p:nvSpPr>
          <p:cNvPr id="13" name="Text Placeholder 2">
            <a:extLst>
              <a:ext uri="{FF2B5EF4-FFF2-40B4-BE49-F238E27FC236}">
                <a16:creationId xmlns:a16="http://schemas.microsoft.com/office/drawing/2014/main" id="{58D835B5-1707-0029-693E-343656DEEAE6}"/>
              </a:ext>
            </a:extLst>
          </p:cNvPr>
          <p:cNvSpPr txBox="1">
            <a:spLocks/>
          </p:cNvSpPr>
          <p:nvPr/>
        </p:nvSpPr>
        <p:spPr>
          <a:xfrm>
            <a:off x="10733527" y="1468261"/>
            <a:ext cx="925749" cy="335562"/>
          </a:xfrm>
          <a:prstGeom prst="rect">
            <a:avLst/>
          </a:prstGeom>
        </p:spPr>
        <p:txBody>
          <a:bodyPr>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b="1">
                <a:solidFill>
                  <a:schemeClr val="tx1"/>
                </a:solidFill>
              </a:rPr>
              <a:t>Package</a:t>
            </a:r>
          </a:p>
        </p:txBody>
      </p:sp>
      <p:sp>
        <p:nvSpPr>
          <p:cNvPr id="5" name="Rectangle: Rounded Corners 4">
            <a:extLst>
              <a:ext uri="{FF2B5EF4-FFF2-40B4-BE49-F238E27FC236}">
                <a16:creationId xmlns:a16="http://schemas.microsoft.com/office/drawing/2014/main" id="{F449F68F-03C4-F2A4-0892-FB1CAC5DAD26}"/>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2366990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A5894-1EF3-F11B-C6FF-CE7EC36BEC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24100E-3FA4-5BAD-2D25-D6A26477DE01}"/>
              </a:ext>
            </a:extLst>
          </p:cNvPr>
          <p:cNvSpPr>
            <a:spLocks noGrp="1"/>
          </p:cNvSpPr>
          <p:nvPr>
            <p:ph type="title"/>
          </p:nvPr>
        </p:nvSpPr>
        <p:spPr/>
        <p:txBody>
          <a:bodyPr/>
          <a:lstStyle/>
          <a:p>
            <a:r>
              <a:rPr lang="en-US"/>
              <a:t>Training Overview</a:t>
            </a:r>
          </a:p>
        </p:txBody>
      </p:sp>
      <p:sp>
        <p:nvSpPr>
          <p:cNvPr id="5" name="Text Placeholder 4">
            <a:extLst>
              <a:ext uri="{FF2B5EF4-FFF2-40B4-BE49-F238E27FC236}">
                <a16:creationId xmlns:a16="http://schemas.microsoft.com/office/drawing/2014/main" id="{440317A6-91FC-A614-0132-8A812E0F7ACB}"/>
              </a:ext>
            </a:extLst>
          </p:cNvPr>
          <p:cNvSpPr>
            <a:spLocks noGrp="1"/>
          </p:cNvSpPr>
          <p:nvPr>
            <p:ph type="body" sz="quarter" idx="13"/>
          </p:nvPr>
        </p:nvSpPr>
        <p:spPr>
          <a:xfrm>
            <a:off x="838201" y="1600200"/>
            <a:ext cx="3448986" cy="4370387"/>
          </a:xfrm>
          <a:ln>
            <a:noFill/>
          </a:ln>
        </p:spPr>
        <p:txBody>
          <a:bodyPr>
            <a:normAutofit/>
          </a:bodyPr>
          <a:lstStyle/>
          <a:p>
            <a:pPr marL="0" indent="0">
              <a:buNone/>
            </a:pPr>
            <a:r>
              <a:rPr lang="en-US" sz="1600" b="1" u="sng">
                <a:solidFill>
                  <a:schemeClr val="tx1"/>
                </a:solidFill>
              </a:rPr>
              <a:t>Part 1 (8:00am-10:45am)</a:t>
            </a:r>
          </a:p>
          <a:p>
            <a:r>
              <a:rPr lang="en-US" sz="1600">
                <a:solidFill>
                  <a:schemeClr val="tx1"/>
                </a:solidFill>
              </a:rPr>
              <a:t>Introduction</a:t>
            </a:r>
          </a:p>
          <a:p>
            <a:pPr lvl="1"/>
            <a:r>
              <a:rPr lang="en-US" sz="1600">
                <a:solidFill>
                  <a:schemeClr val="tx1"/>
                </a:solidFill>
              </a:rPr>
              <a:t>What is </a:t>
            </a:r>
            <a:r>
              <a:rPr lang="en-US" sz="1600" err="1">
                <a:solidFill>
                  <a:schemeClr val="tx1"/>
                </a:solidFill>
              </a:rPr>
              <a:t>VisionEval</a:t>
            </a:r>
            <a:r>
              <a:rPr lang="en-US" sz="1600">
                <a:solidFill>
                  <a:schemeClr val="tx1"/>
                </a:solidFill>
              </a:rPr>
              <a:t>?</a:t>
            </a:r>
          </a:p>
          <a:p>
            <a:pPr lvl="1"/>
            <a:r>
              <a:rPr lang="en-US" sz="1600">
                <a:solidFill>
                  <a:schemeClr val="tx1"/>
                </a:solidFill>
              </a:rPr>
              <a:t>Documentation &amp; Resources</a:t>
            </a:r>
          </a:p>
          <a:p>
            <a:r>
              <a:rPr lang="en-US" sz="1600" err="1">
                <a:solidFill>
                  <a:schemeClr val="tx1"/>
                </a:solidFill>
              </a:rPr>
              <a:t>VisionEval</a:t>
            </a:r>
            <a:r>
              <a:rPr lang="en-US" sz="1600">
                <a:solidFill>
                  <a:schemeClr val="tx1"/>
                </a:solidFill>
              </a:rPr>
              <a:t> Basics</a:t>
            </a:r>
          </a:p>
          <a:p>
            <a:pPr lvl="1"/>
            <a:r>
              <a:rPr lang="en-US" sz="1600">
                <a:solidFill>
                  <a:schemeClr val="tx1"/>
                </a:solidFill>
              </a:rPr>
              <a:t>Overall workflow </a:t>
            </a:r>
          </a:p>
          <a:p>
            <a:pPr lvl="1"/>
            <a:r>
              <a:rPr lang="en-US" sz="1600">
                <a:solidFill>
                  <a:schemeClr val="tx1"/>
                </a:solidFill>
              </a:rPr>
              <a:t>Geography structure</a:t>
            </a:r>
          </a:p>
          <a:p>
            <a:pPr lvl="1"/>
            <a:r>
              <a:rPr lang="en-US" sz="1600">
                <a:solidFill>
                  <a:schemeClr val="tx1"/>
                </a:solidFill>
              </a:rPr>
              <a:t>Inputs</a:t>
            </a:r>
          </a:p>
          <a:p>
            <a:pPr lvl="1"/>
            <a:r>
              <a:rPr lang="en-US" sz="1600">
                <a:solidFill>
                  <a:schemeClr val="tx1"/>
                </a:solidFill>
              </a:rPr>
              <a:t>Packages &amp; Modules</a:t>
            </a:r>
          </a:p>
          <a:p>
            <a:pPr lvl="1"/>
            <a:r>
              <a:rPr lang="en-US" sz="1600" err="1">
                <a:solidFill>
                  <a:schemeClr val="tx1"/>
                </a:solidFill>
              </a:rPr>
              <a:t>VisionEval</a:t>
            </a:r>
            <a:r>
              <a:rPr lang="en-US" sz="1600">
                <a:solidFill>
                  <a:schemeClr val="tx1"/>
                </a:solidFill>
              </a:rPr>
              <a:t> Model Framework</a:t>
            </a:r>
          </a:p>
          <a:p>
            <a:pPr lvl="1"/>
            <a:endParaRPr lang="en-US" sz="1600">
              <a:solidFill>
                <a:schemeClr val="tx1"/>
              </a:solidFill>
            </a:endParaRPr>
          </a:p>
          <a:p>
            <a:pPr marL="0" indent="0">
              <a:buNone/>
            </a:pPr>
            <a:r>
              <a:rPr lang="en-US" sz="1600" b="1" u="sng">
                <a:solidFill>
                  <a:schemeClr val="tx1"/>
                </a:solidFill>
              </a:rPr>
              <a:t>Break (10:45am – 11:00am)</a:t>
            </a:r>
          </a:p>
          <a:p>
            <a:endParaRPr lang="en-US" sz="1600">
              <a:solidFill>
                <a:schemeClr val="tx1"/>
              </a:solidFill>
            </a:endParaRPr>
          </a:p>
        </p:txBody>
      </p:sp>
      <p:sp>
        <p:nvSpPr>
          <p:cNvPr id="6" name="Text Placeholder 4">
            <a:extLst>
              <a:ext uri="{FF2B5EF4-FFF2-40B4-BE49-F238E27FC236}">
                <a16:creationId xmlns:a16="http://schemas.microsoft.com/office/drawing/2014/main" id="{96CCCABD-D288-B78C-15C2-D137500F6A55}"/>
              </a:ext>
            </a:extLst>
          </p:cNvPr>
          <p:cNvSpPr txBox="1">
            <a:spLocks/>
          </p:cNvSpPr>
          <p:nvPr/>
        </p:nvSpPr>
        <p:spPr>
          <a:xfrm>
            <a:off x="4618221" y="1600200"/>
            <a:ext cx="3448986" cy="4370387"/>
          </a:xfrm>
          <a:prstGeom prst="rect">
            <a:avLst/>
          </a:prstGeom>
        </p:spPr>
        <p:txBody>
          <a:bodyPr vert="horz" lIns="0" tIns="45720" rIns="0" bIns="45720" rtlCol="0">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u="sng"/>
              <a:t>Part 2 (11:00am – 12:30pm)</a:t>
            </a:r>
          </a:p>
          <a:p>
            <a:r>
              <a:rPr lang="en-US" sz="1600"/>
              <a:t>Overview of provided models</a:t>
            </a:r>
          </a:p>
          <a:p>
            <a:r>
              <a:rPr lang="en-US" sz="1600"/>
              <a:t>Model folder structure</a:t>
            </a:r>
          </a:p>
          <a:p>
            <a:r>
              <a:rPr lang="en-US" sz="1600"/>
              <a:t>How to run a base model</a:t>
            </a:r>
          </a:p>
          <a:p>
            <a:r>
              <a:rPr lang="en-US" sz="1600"/>
              <a:t>How to test a future scenario </a:t>
            </a:r>
          </a:p>
          <a:p>
            <a:pPr marL="0" indent="0">
              <a:buNone/>
            </a:pPr>
            <a:endParaRPr lang="en-US" sz="1600"/>
          </a:p>
          <a:p>
            <a:pPr marL="0" indent="0">
              <a:buNone/>
            </a:pPr>
            <a:r>
              <a:rPr lang="en-US" sz="1600" b="1" u="sng">
                <a:solidFill>
                  <a:schemeClr val="tx1"/>
                </a:solidFill>
              </a:rPr>
              <a:t>Lunch Break (12:30am – 1:00pm)</a:t>
            </a:r>
          </a:p>
          <a:p>
            <a:pPr marL="0" indent="0">
              <a:buNone/>
            </a:pPr>
            <a:endParaRPr lang="en-US" sz="1600"/>
          </a:p>
        </p:txBody>
      </p:sp>
      <p:sp>
        <p:nvSpPr>
          <p:cNvPr id="7" name="Text Placeholder 4">
            <a:extLst>
              <a:ext uri="{FF2B5EF4-FFF2-40B4-BE49-F238E27FC236}">
                <a16:creationId xmlns:a16="http://schemas.microsoft.com/office/drawing/2014/main" id="{FF09FC2E-D586-352F-3676-9E92D64FE469}"/>
              </a:ext>
            </a:extLst>
          </p:cNvPr>
          <p:cNvSpPr txBox="1">
            <a:spLocks/>
          </p:cNvSpPr>
          <p:nvPr/>
        </p:nvSpPr>
        <p:spPr>
          <a:xfrm>
            <a:off x="8398241" y="1600199"/>
            <a:ext cx="3448986" cy="4370387"/>
          </a:xfrm>
          <a:prstGeom prst="rect">
            <a:avLst/>
          </a:prstGeom>
        </p:spPr>
        <p:txBody>
          <a:bodyPr vert="horz" lIns="0" tIns="45720" rIns="0" bIns="45720" rtlCol="0">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u="sng"/>
              <a:t>Part 3 (1:00pm – 3:00pm)</a:t>
            </a:r>
          </a:p>
          <a:p>
            <a:r>
              <a:rPr lang="en-US" sz="1600"/>
              <a:t>Querying outputs</a:t>
            </a:r>
          </a:p>
          <a:p>
            <a:r>
              <a:rPr lang="en-US" sz="1600"/>
              <a:t>How to run multiple future scenarios</a:t>
            </a:r>
          </a:p>
          <a:p>
            <a:r>
              <a:rPr lang="en-US" sz="1600"/>
              <a:t>Input/output visualizer guide</a:t>
            </a:r>
          </a:p>
        </p:txBody>
      </p:sp>
      <p:sp>
        <p:nvSpPr>
          <p:cNvPr id="3" name="Rectangle: Rounded Corners 2">
            <a:extLst>
              <a:ext uri="{FF2B5EF4-FFF2-40B4-BE49-F238E27FC236}">
                <a16:creationId xmlns:a16="http://schemas.microsoft.com/office/drawing/2014/main" id="{877D8D2D-53E5-8C10-076A-DA33A8E7ACD6}"/>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
        <p:nvSpPr>
          <p:cNvPr id="4" name="Slide Number Placeholder 1">
            <a:extLst>
              <a:ext uri="{FF2B5EF4-FFF2-40B4-BE49-F238E27FC236}">
                <a16:creationId xmlns:a16="http://schemas.microsoft.com/office/drawing/2014/main" id="{A29FFC58-EF00-122C-6D53-980787900F76}"/>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3</a:t>
            </a:fld>
            <a:endParaRPr lang="en-US"/>
          </a:p>
        </p:txBody>
      </p:sp>
    </p:spTree>
    <p:extLst>
      <p:ext uri="{BB962C8B-B14F-4D97-AF65-F5344CB8AC3E}">
        <p14:creationId xmlns:p14="http://schemas.microsoft.com/office/powerpoint/2010/main" val="1785727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E0931-8CB6-402E-3644-B614A67FA745}"/>
              </a:ext>
            </a:extLst>
          </p:cNvPr>
          <p:cNvSpPr>
            <a:spLocks noGrp="1"/>
          </p:cNvSpPr>
          <p:nvPr>
            <p:ph type="title"/>
          </p:nvPr>
        </p:nvSpPr>
        <p:spPr/>
        <p:txBody>
          <a:bodyPr/>
          <a:lstStyle/>
          <a:p>
            <a:r>
              <a:rPr lang="en-US" err="1"/>
              <a:t>SJV</a:t>
            </a:r>
            <a:r>
              <a:rPr lang="en-US"/>
              <a:t> VE Packages</a:t>
            </a:r>
          </a:p>
        </p:txBody>
      </p:sp>
      <p:sp>
        <p:nvSpPr>
          <p:cNvPr id="3" name="Slide Number Placeholder 2">
            <a:extLst>
              <a:ext uri="{FF2B5EF4-FFF2-40B4-BE49-F238E27FC236}">
                <a16:creationId xmlns:a16="http://schemas.microsoft.com/office/drawing/2014/main" id="{763E7209-F583-13A8-F17C-0ECDF55993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6" name="Text Placeholder 2">
            <a:extLst>
              <a:ext uri="{FF2B5EF4-FFF2-40B4-BE49-F238E27FC236}">
                <a16:creationId xmlns:a16="http://schemas.microsoft.com/office/drawing/2014/main" id="{05941B2A-9B57-0448-0251-F4A3E96E2448}"/>
              </a:ext>
            </a:extLst>
          </p:cNvPr>
          <p:cNvSpPr txBox="1">
            <a:spLocks/>
          </p:cNvSpPr>
          <p:nvPr/>
        </p:nvSpPr>
        <p:spPr>
          <a:xfrm>
            <a:off x="838200" y="1289737"/>
            <a:ext cx="9755037" cy="1255055"/>
          </a:xfrm>
          <a:prstGeom prst="rect">
            <a:avLst/>
          </a:prstGeom>
        </p:spPr>
        <p:txBody>
          <a:bodyPr>
            <a:no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400">
                <a:solidFill>
                  <a:schemeClr val="tx1"/>
                </a:solidFill>
              </a:rPr>
              <a:t>The </a:t>
            </a:r>
            <a:r>
              <a:rPr lang="en-US" sz="1400" err="1">
                <a:solidFill>
                  <a:schemeClr val="tx1"/>
                </a:solidFill>
              </a:rPr>
              <a:t>SJV</a:t>
            </a:r>
            <a:r>
              <a:rPr lang="en-US" sz="1400">
                <a:solidFill>
                  <a:schemeClr val="tx1"/>
                </a:solidFill>
              </a:rPr>
              <a:t> VE model uses a mix of default and custom packages</a:t>
            </a:r>
          </a:p>
          <a:p>
            <a:pPr marL="285750" indent="-285750"/>
            <a:r>
              <a:rPr lang="en-US" sz="1400">
                <a:solidFill>
                  <a:schemeClr val="tx1"/>
                </a:solidFill>
              </a:rPr>
              <a:t>Custom packages are VE default packages that have been re-estimated using local data and updated to reflect the model region</a:t>
            </a:r>
          </a:p>
          <a:p>
            <a:pPr marL="285750" indent="-285750"/>
            <a:r>
              <a:rPr lang="en-US" sz="1400">
                <a:solidFill>
                  <a:schemeClr val="tx1"/>
                </a:solidFill>
              </a:rPr>
              <a:t>The following packages are used in </a:t>
            </a:r>
            <a:r>
              <a:rPr lang="en-US" sz="1400" err="1">
                <a:solidFill>
                  <a:schemeClr val="tx1"/>
                </a:solidFill>
              </a:rPr>
              <a:t>SJV</a:t>
            </a:r>
            <a:r>
              <a:rPr lang="en-US" sz="1400">
                <a:solidFill>
                  <a:schemeClr val="tx1"/>
                </a:solidFill>
              </a:rPr>
              <a:t> VE:</a:t>
            </a:r>
          </a:p>
        </p:txBody>
      </p:sp>
      <p:graphicFrame>
        <p:nvGraphicFramePr>
          <p:cNvPr id="10" name="Table 9">
            <a:extLst>
              <a:ext uri="{FF2B5EF4-FFF2-40B4-BE49-F238E27FC236}">
                <a16:creationId xmlns:a16="http://schemas.microsoft.com/office/drawing/2014/main" id="{5CF077CF-6AFD-5938-076E-9F3F7346CB49}"/>
              </a:ext>
            </a:extLst>
          </p:cNvPr>
          <p:cNvGraphicFramePr>
            <a:graphicFrameLocks noGrp="1"/>
          </p:cNvGraphicFramePr>
          <p:nvPr>
            <p:extLst>
              <p:ext uri="{D42A27DB-BD31-4B8C-83A1-F6EECF244321}">
                <p14:modId xmlns:p14="http://schemas.microsoft.com/office/powerpoint/2010/main" val="1073349904"/>
              </p:ext>
            </p:extLst>
          </p:nvPr>
        </p:nvGraphicFramePr>
        <p:xfrm>
          <a:off x="1275347" y="2846750"/>
          <a:ext cx="9755037" cy="3292981"/>
        </p:xfrm>
        <a:graphic>
          <a:graphicData uri="http://schemas.openxmlformats.org/drawingml/2006/table">
            <a:tbl>
              <a:tblPr firstRow="1" bandRow="1">
                <a:tableStyleId>{2D5ABB26-0587-4C30-8999-92F81FD0307C}</a:tableStyleId>
              </a:tblPr>
              <a:tblGrid>
                <a:gridCol w="3926151">
                  <a:extLst>
                    <a:ext uri="{9D8B030D-6E8A-4147-A177-3AD203B41FA5}">
                      <a16:colId xmlns:a16="http://schemas.microsoft.com/office/drawing/2014/main" val="1149812290"/>
                    </a:ext>
                  </a:extLst>
                </a:gridCol>
                <a:gridCol w="5828886">
                  <a:extLst>
                    <a:ext uri="{9D8B030D-6E8A-4147-A177-3AD203B41FA5}">
                      <a16:colId xmlns:a16="http://schemas.microsoft.com/office/drawing/2014/main" val="963715042"/>
                    </a:ext>
                  </a:extLst>
                </a:gridCol>
              </a:tblGrid>
              <a:tr h="264858">
                <a:tc>
                  <a:txBody>
                    <a:bodyPr/>
                    <a:lstStyle/>
                    <a:p>
                      <a:r>
                        <a:rPr lang="en-US" sz="1400" b="1">
                          <a:solidFill>
                            <a:schemeClr val="bg1"/>
                          </a:solidFill>
                        </a:rPr>
                        <a:t>Package</a:t>
                      </a:r>
                    </a:p>
                  </a:txBody>
                  <a:tcPr>
                    <a:lnB w="9525" cap="flat" cmpd="sng" algn="ctr">
                      <a:solidFill>
                        <a:schemeClr val="tx1"/>
                      </a:solidFill>
                      <a:prstDash val="solid"/>
                      <a:round/>
                      <a:headEnd type="none" w="med" len="med"/>
                      <a:tailEnd type="none" w="med" len="med"/>
                    </a:lnB>
                    <a:solidFill>
                      <a:schemeClr val="bg2"/>
                    </a:solidFill>
                  </a:tcPr>
                </a:tc>
                <a:tc>
                  <a:txBody>
                    <a:bodyPr/>
                    <a:lstStyle/>
                    <a:p>
                      <a:r>
                        <a:rPr lang="en-US" sz="1400" b="1">
                          <a:solidFill>
                            <a:schemeClr val="bg1"/>
                          </a:solidFill>
                        </a:rPr>
                        <a:t>Description</a:t>
                      </a:r>
                    </a:p>
                  </a:txBody>
                  <a:tcPr>
                    <a:lnB w="952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24322221"/>
                  </a:ext>
                </a:extLst>
              </a:tr>
              <a:tr h="522460">
                <a:tc>
                  <a:txBody>
                    <a:bodyPr/>
                    <a:lstStyle/>
                    <a:p>
                      <a:r>
                        <a:rPr lang="en-US" sz="1400"/>
                        <a:t>VEPopulationSimSJV (custom)</a:t>
                      </a:r>
                    </a:p>
                  </a:txBody>
                  <a:tcPr>
                    <a:lnT w="9525"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Uses PopulationSim to create synthetic population</a:t>
                      </a:r>
                    </a:p>
                    <a:p>
                      <a:endParaRPr lang="en-US" sz="1400"/>
                    </a:p>
                  </a:txBody>
                  <a:tcPr>
                    <a:lnT w="9525"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599865969"/>
                  </a:ext>
                </a:extLst>
              </a:tr>
              <a:tr h="370076">
                <a:tc>
                  <a:txBody>
                    <a:bodyPr/>
                    <a:lstStyle/>
                    <a:p>
                      <a:r>
                        <a:rPr lang="en-US" sz="1400" b="0">
                          <a:solidFill>
                            <a:schemeClr val="tx1"/>
                          </a:solidFill>
                        </a:rPr>
                        <a:t>VESimHouseholdsSJV (custom)</a:t>
                      </a:r>
                      <a:endParaRPr lang="en-US" sz="1400" b="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Uses VE’s household synthesizer </a:t>
                      </a:r>
                    </a:p>
                  </a:txBody>
                  <a:tcPr/>
                </a:tc>
                <a:extLst>
                  <a:ext uri="{0D108BD9-81ED-4DB2-BD59-A6C34878D82A}">
                    <a16:rowId xmlns:a16="http://schemas.microsoft.com/office/drawing/2014/main" val="1375732912"/>
                  </a:ext>
                </a:extLst>
              </a:tr>
              <a:tr h="522460">
                <a:tc>
                  <a:txBody>
                    <a:bodyPr/>
                    <a:lstStyle/>
                    <a:p>
                      <a:r>
                        <a:rPr lang="en-US" sz="1400" b="0">
                          <a:solidFill>
                            <a:schemeClr val="tx1"/>
                          </a:solidFill>
                        </a:rPr>
                        <a:t>VELandUseSVJ (custom)</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Assigns employment, households, and land use types</a:t>
                      </a:r>
                    </a:p>
                    <a:p>
                      <a:endParaRPr lang="en-US" sz="1400"/>
                    </a:p>
                  </a:txBody>
                  <a:tcPr>
                    <a:solidFill>
                      <a:schemeClr val="bg1">
                        <a:lumMod val="95000"/>
                      </a:schemeClr>
                    </a:solidFill>
                  </a:tcPr>
                </a:tc>
                <a:extLst>
                  <a:ext uri="{0D108BD9-81ED-4DB2-BD59-A6C34878D82A}">
                    <a16:rowId xmlns:a16="http://schemas.microsoft.com/office/drawing/2014/main" val="1137850076"/>
                  </a:ext>
                </a:extLst>
              </a:tr>
              <a:tr h="370076">
                <a:tc>
                  <a:txBody>
                    <a:bodyPr/>
                    <a:lstStyle/>
                    <a:p>
                      <a:r>
                        <a:rPr lang="en-US" sz="1400" b="0">
                          <a:solidFill>
                            <a:schemeClr val="tx1"/>
                          </a:solidFill>
                        </a:rPr>
                        <a:t>VEPowertrainsAndFuelsSJV (custom)</a:t>
                      </a:r>
                      <a:endParaRPr lang="en-US" sz="1400" b="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Calculates energy consumption and emissions from transportation</a:t>
                      </a:r>
                    </a:p>
                  </a:txBody>
                  <a:tcPr/>
                </a:tc>
                <a:extLst>
                  <a:ext uri="{0D108BD9-81ED-4DB2-BD59-A6C34878D82A}">
                    <a16:rowId xmlns:a16="http://schemas.microsoft.com/office/drawing/2014/main" val="2833000646"/>
                  </a:ext>
                </a:extLst>
              </a:tr>
              <a:tr h="370076">
                <a:tc>
                  <a:txBody>
                    <a:bodyPr/>
                    <a:lstStyle/>
                    <a:p>
                      <a:r>
                        <a:rPr lang="en-US" sz="1400" b="0">
                          <a:solidFill>
                            <a:schemeClr val="tx1"/>
                          </a:solidFill>
                        </a:rPr>
                        <a:t>VETransportSupply (default)</a:t>
                      </a:r>
                      <a:endParaRPr lang="en-US" sz="1400" b="0"/>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Calculates per capita roadway and transit supply</a:t>
                      </a:r>
                    </a:p>
                  </a:txBody>
                  <a:tcPr>
                    <a:solidFill>
                      <a:schemeClr val="bg1">
                        <a:lumMod val="95000"/>
                      </a:schemeClr>
                    </a:solidFill>
                  </a:tcPr>
                </a:tc>
                <a:extLst>
                  <a:ext uri="{0D108BD9-81ED-4DB2-BD59-A6C34878D82A}">
                    <a16:rowId xmlns:a16="http://schemas.microsoft.com/office/drawing/2014/main" val="2042986816"/>
                  </a:ext>
                </a:extLst>
              </a:tr>
              <a:tr h="314873">
                <a:tc>
                  <a:txBody>
                    <a:bodyPr/>
                    <a:lstStyle/>
                    <a:p>
                      <a:r>
                        <a:rPr lang="en-US" sz="1400" b="0">
                          <a:solidFill>
                            <a:schemeClr val="tx1"/>
                          </a:solidFill>
                        </a:rPr>
                        <a:t>VETravelDemandWFH (default)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Includes the Multimodal Module estimated with 2017 NHTS data</a:t>
                      </a:r>
                    </a:p>
                  </a:txBody>
                  <a:tcPr/>
                </a:tc>
                <a:extLst>
                  <a:ext uri="{0D108BD9-81ED-4DB2-BD59-A6C34878D82A}">
                    <a16:rowId xmlns:a16="http://schemas.microsoft.com/office/drawing/2014/main" val="3778041710"/>
                  </a:ext>
                </a:extLst>
              </a:tr>
              <a:tr h="370076">
                <a:tc>
                  <a:txBody>
                    <a:bodyPr/>
                    <a:lstStyle/>
                    <a:p>
                      <a:r>
                        <a:rPr lang="en-US" sz="1400" b="0">
                          <a:solidFill>
                            <a:schemeClr val="tx1"/>
                          </a:solidFill>
                        </a:rPr>
                        <a:t>VEHouseholdVehiclesDL, VELandUseDL and VETravelPerfromanceDL </a:t>
                      </a:r>
                      <a:endParaRPr lang="en-US" sz="1400" b="0"/>
                    </a:p>
                  </a:txBody>
                  <a:tcPr>
                    <a:solidFill>
                      <a:schemeClr val="bg1">
                        <a:lumMod val="95000"/>
                      </a:schemeClr>
                    </a:solidFill>
                  </a:tcPr>
                </a:tc>
                <a:tc>
                  <a:txBody>
                    <a:bodyPr/>
                    <a:lstStyle/>
                    <a:p>
                      <a:r>
                        <a:rPr lang="en-US" sz="1400">
                          <a:solidFill>
                            <a:schemeClr val="tx1"/>
                          </a:solidFill>
                        </a:rPr>
                        <a:t>Packages that reflect driverless and car service modules.</a:t>
                      </a:r>
                      <a:endParaRPr lang="en-US" sz="1400"/>
                    </a:p>
                  </a:txBody>
                  <a:tcPr>
                    <a:solidFill>
                      <a:schemeClr val="bg1">
                        <a:lumMod val="95000"/>
                      </a:schemeClr>
                    </a:solidFill>
                  </a:tcPr>
                </a:tc>
                <a:extLst>
                  <a:ext uri="{0D108BD9-81ED-4DB2-BD59-A6C34878D82A}">
                    <a16:rowId xmlns:a16="http://schemas.microsoft.com/office/drawing/2014/main" val="2640290096"/>
                  </a:ext>
                </a:extLst>
              </a:tr>
            </a:tbl>
          </a:graphicData>
        </a:graphic>
      </p:graphicFrame>
      <p:sp>
        <p:nvSpPr>
          <p:cNvPr id="4" name="Rectangle: Rounded Corners 3">
            <a:extLst>
              <a:ext uri="{FF2B5EF4-FFF2-40B4-BE49-F238E27FC236}">
                <a16:creationId xmlns:a16="http://schemas.microsoft.com/office/drawing/2014/main" id="{F1D5F01A-AF03-2489-F3C6-DC28E2A309C1}"/>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3084064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D0B44-080C-F0DF-3BF5-7AB36B0A07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FA872D-080E-0BD5-CA19-A0023378FB3B}"/>
              </a:ext>
            </a:extLst>
          </p:cNvPr>
          <p:cNvSpPr>
            <a:spLocks noGrp="1"/>
          </p:cNvSpPr>
          <p:nvPr>
            <p:ph type="title"/>
          </p:nvPr>
        </p:nvSpPr>
        <p:spPr/>
        <p:txBody>
          <a:bodyPr/>
          <a:lstStyle/>
          <a:p>
            <a:r>
              <a:rPr lang="en-US"/>
              <a:t>Custom Package: </a:t>
            </a:r>
            <a:r>
              <a:rPr lang="en-US" err="1"/>
              <a:t>VESimHouseholdsSJV</a:t>
            </a:r>
            <a:endParaRPr lang="en-US"/>
          </a:p>
        </p:txBody>
      </p:sp>
      <p:sp>
        <p:nvSpPr>
          <p:cNvPr id="3" name="Slide Number Placeholder 2">
            <a:extLst>
              <a:ext uri="{FF2B5EF4-FFF2-40B4-BE49-F238E27FC236}">
                <a16:creationId xmlns:a16="http://schemas.microsoft.com/office/drawing/2014/main" id="{975AF904-2DD7-C5BE-57F6-22118E3EAE1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6" name="Text Placeholder 2">
            <a:extLst>
              <a:ext uri="{FF2B5EF4-FFF2-40B4-BE49-F238E27FC236}">
                <a16:creationId xmlns:a16="http://schemas.microsoft.com/office/drawing/2014/main" id="{325FCC92-3184-E154-3DE8-8E772372A4B1}"/>
              </a:ext>
            </a:extLst>
          </p:cNvPr>
          <p:cNvSpPr txBox="1">
            <a:spLocks/>
          </p:cNvSpPr>
          <p:nvPr/>
        </p:nvSpPr>
        <p:spPr>
          <a:xfrm>
            <a:off x="838200" y="1493238"/>
            <a:ext cx="10515600" cy="3025600"/>
          </a:xfrm>
          <a:prstGeom prst="rect">
            <a:avLst/>
          </a:prstGeom>
        </p:spPr>
        <p:txBody>
          <a:bodyPr>
            <a:no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400">
                <a:solidFill>
                  <a:schemeClr val="tx1"/>
                </a:solidFill>
              </a:rPr>
              <a:t>Contains modules to simulate households and their characteristics within model </a:t>
            </a:r>
            <a:r>
              <a:rPr lang="en-US" sz="1400" err="1">
                <a:solidFill>
                  <a:schemeClr val="tx1"/>
                </a:solidFill>
              </a:rPr>
              <a:t>Azones</a:t>
            </a:r>
            <a:r>
              <a:rPr lang="en-US" sz="1400">
                <a:solidFill>
                  <a:schemeClr val="tx1"/>
                </a:solidFill>
              </a:rPr>
              <a:t>. Household synthesis is estimated using 2020 PUMS data.</a:t>
            </a:r>
          </a:p>
          <a:p>
            <a:pPr marL="285750" indent="-285750"/>
            <a:r>
              <a:rPr lang="en-US" sz="1400">
                <a:solidFill>
                  <a:schemeClr val="tx1"/>
                </a:solidFill>
              </a:rPr>
              <a:t>Modules include: </a:t>
            </a:r>
          </a:p>
          <a:p>
            <a:pPr marL="468630" lvl="1" indent="-285750"/>
            <a:r>
              <a:rPr lang="en-US" sz="1400" b="1" err="1">
                <a:solidFill>
                  <a:schemeClr val="tx1"/>
                </a:solidFill>
              </a:rPr>
              <a:t>CreateHouseholds</a:t>
            </a:r>
            <a:r>
              <a:rPr lang="en-US" sz="1400" b="1">
                <a:solidFill>
                  <a:schemeClr val="tx1"/>
                </a:solidFill>
              </a:rPr>
              <a:t>: </a:t>
            </a:r>
            <a:r>
              <a:rPr lang="en-US" sz="1400"/>
              <a:t>creates a Household table in the datastore and populates the table with datasets characterizing simulated households. Estimates model parameters.</a:t>
            </a:r>
            <a:endParaRPr lang="en-US" sz="1400" b="1">
              <a:solidFill>
                <a:schemeClr val="tx1"/>
              </a:solidFill>
            </a:endParaRPr>
          </a:p>
          <a:p>
            <a:pPr marL="468630" lvl="1" indent="-285750"/>
            <a:r>
              <a:rPr lang="en-US" sz="1400" b="1" err="1">
                <a:solidFill>
                  <a:schemeClr val="tx1"/>
                </a:solidFill>
              </a:rPr>
              <a:t>PredictWorkers</a:t>
            </a:r>
            <a:r>
              <a:rPr lang="en-US" sz="1400">
                <a:solidFill>
                  <a:schemeClr val="tx1"/>
                </a:solidFill>
              </a:rPr>
              <a:t>: assigns workers by age to households and to noninstitutional group quarters population. It is a simple model which predicts workers as a function of the age composition of household members. Estimates model parameters.</a:t>
            </a:r>
          </a:p>
          <a:p>
            <a:pPr marL="468630" lvl="1" indent="-285750"/>
            <a:r>
              <a:rPr lang="en-US" sz="1400" b="1">
                <a:solidFill>
                  <a:schemeClr val="tx1"/>
                </a:solidFill>
              </a:rPr>
              <a:t>AssignLifeCycle: </a:t>
            </a:r>
            <a:r>
              <a:rPr lang="en-US" sz="1400"/>
              <a:t>assigns a life cycle category to each household. The life cycle categories are similar, but not the same as, those established for the NHTS. Does not estimate model parameters.</a:t>
            </a:r>
            <a:endParaRPr lang="en-US" sz="1400" b="1">
              <a:solidFill>
                <a:schemeClr val="tx1"/>
              </a:solidFill>
            </a:endParaRPr>
          </a:p>
          <a:p>
            <a:pPr marL="468630" lvl="1" indent="-285750"/>
            <a:r>
              <a:rPr lang="en-US" sz="1400" b="1" err="1">
                <a:solidFill>
                  <a:schemeClr val="tx1"/>
                </a:solidFill>
              </a:rPr>
              <a:t>PredictIncome</a:t>
            </a:r>
            <a:r>
              <a:rPr lang="en-US" sz="1400" b="1">
                <a:solidFill>
                  <a:schemeClr val="tx1"/>
                </a:solidFill>
              </a:rPr>
              <a:t>: </a:t>
            </a:r>
            <a:r>
              <a:rPr lang="en-US" sz="1400">
                <a:solidFill>
                  <a:schemeClr val="tx1"/>
                </a:solidFill>
              </a:rPr>
              <a:t>predicts the income for each simulated household given the number of workers in each age group and the average per capita income for the </a:t>
            </a:r>
            <a:r>
              <a:rPr lang="en-US" sz="1400" err="1">
                <a:solidFill>
                  <a:schemeClr val="tx1"/>
                </a:solidFill>
              </a:rPr>
              <a:t>Azone</a:t>
            </a:r>
            <a:r>
              <a:rPr lang="en-US" sz="1400">
                <a:solidFill>
                  <a:schemeClr val="tx1"/>
                </a:solidFill>
              </a:rPr>
              <a:t> where the household resides. Estimates model parameters. </a:t>
            </a:r>
          </a:p>
          <a:p>
            <a:pPr marL="468630" lvl="1" indent="-285750"/>
            <a:endParaRPr lang="en-US" sz="1400">
              <a:solidFill>
                <a:schemeClr val="tx1"/>
              </a:solidFill>
            </a:endParaRPr>
          </a:p>
        </p:txBody>
      </p:sp>
      <p:sp>
        <p:nvSpPr>
          <p:cNvPr id="4" name="Rectangle: Rounded Corners 3">
            <a:extLst>
              <a:ext uri="{FF2B5EF4-FFF2-40B4-BE49-F238E27FC236}">
                <a16:creationId xmlns:a16="http://schemas.microsoft.com/office/drawing/2014/main" id="{F3D8D0A2-47AA-8B46-EAB9-6ED5DA18A801}"/>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3782554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B9CA1-50B4-6789-6D61-ECB3310C71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73B654-3045-4485-3FED-C009E6A8D160}"/>
              </a:ext>
            </a:extLst>
          </p:cNvPr>
          <p:cNvSpPr>
            <a:spLocks noGrp="1"/>
          </p:cNvSpPr>
          <p:nvPr>
            <p:ph type="title"/>
          </p:nvPr>
        </p:nvSpPr>
        <p:spPr/>
        <p:txBody>
          <a:bodyPr/>
          <a:lstStyle/>
          <a:p>
            <a:r>
              <a:rPr lang="en-US"/>
              <a:t>Custom Package: </a:t>
            </a:r>
            <a:r>
              <a:rPr lang="en-US" err="1"/>
              <a:t>VEPopulationSim</a:t>
            </a:r>
            <a:endParaRPr lang="en-US"/>
          </a:p>
        </p:txBody>
      </p:sp>
      <p:sp>
        <p:nvSpPr>
          <p:cNvPr id="3" name="Slide Number Placeholder 2">
            <a:extLst>
              <a:ext uri="{FF2B5EF4-FFF2-40B4-BE49-F238E27FC236}">
                <a16:creationId xmlns:a16="http://schemas.microsoft.com/office/drawing/2014/main" id="{0029A472-4FFE-EB60-92E8-34E6C328C6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6" name="Text Placeholder 2">
            <a:extLst>
              <a:ext uri="{FF2B5EF4-FFF2-40B4-BE49-F238E27FC236}">
                <a16:creationId xmlns:a16="http://schemas.microsoft.com/office/drawing/2014/main" id="{ADD8BB67-4AA4-D956-CC9E-F019D44239AD}"/>
              </a:ext>
            </a:extLst>
          </p:cNvPr>
          <p:cNvSpPr txBox="1">
            <a:spLocks/>
          </p:cNvSpPr>
          <p:nvPr/>
        </p:nvSpPr>
        <p:spPr>
          <a:xfrm>
            <a:off x="838200" y="1416073"/>
            <a:ext cx="10564761" cy="4819566"/>
          </a:xfrm>
          <a:prstGeom prst="rect">
            <a:avLst/>
          </a:prstGeom>
        </p:spPr>
        <p:txBody>
          <a:bodyPr lIns="91440" tIns="45720" rIns="91440" bIns="45720" anchor="t">
            <a:no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400">
                <a:solidFill>
                  <a:schemeClr val="tx1"/>
                </a:solidFill>
                <a:latin typeface="Arial"/>
                <a:cs typeface="Arial"/>
              </a:rPr>
              <a:t>Household synthesis is done using </a:t>
            </a:r>
            <a:r>
              <a:rPr lang="en-US" sz="1400" err="1">
                <a:solidFill>
                  <a:schemeClr val="tx1"/>
                </a:solidFill>
                <a:latin typeface="Arial"/>
                <a:cs typeface="Arial"/>
              </a:rPr>
              <a:t>PopulationSim</a:t>
            </a:r>
            <a:r>
              <a:rPr lang="en-US" sz="1400">
                <a:solidFill>
                  <a:schemeClr val="tx1"/>
                </a:solidFill>
                <a:latin typeface="Arial"/>
                <a:cs typeface="Arial"/>
              </a:rPr>
              <a:t> and is an alternative to </a:t>
            </a:r>
            <a:r>
              <a:rPr lang="en-US" sz="1400" err="1">
                <a:solidFill>
                  <a:schemeClr val="tx1"/>
                </a:solidFill>
                <a:latin typeface="Arial"/>
                <a:cs typeface="Arial"/>
              </a:rPr>
              <a:t>VESimHouseholds</a:t>
            </a:r>
            <a:r>
              <a:rPr lang="en-US" sz="1400">
                <a:solidFill>
                  <a:schemeClr val="tx1"/>
                </a:solidFill>
                <a:latin typeface="Arial"/>
                <a:cs typeface="Arial"/>
              </a:rPr>
              <a:t>. </a:t>
            </a:r>
          </a:p>
          <a:p>
            <a:pPr marL="285750" indent="-285750"/>
            <a:r>
              <a:rPr lang="en-US" sz="1400" err="1">
                <a:solidFill>
                  <a:schemeClr val="tx1"/>
                </a:solidFill>
                <a:latin typeface="Arial"/>
                <a:cs typeface="Arial"/>
              </a:rPr>
              <a:t>PopulationSim</a:t>
            </a:r>
            <a:r>
              <a:rPr lang="en-US" sz="1400">
                <a:solidFill>
                  <a:schemeClr val="tx1"/>
                </a:solidFill>
                <a:latin typeface="Arial"/>
                <a:cs typeface="Arial"/>
              </a:rPr>
              <a:t> is an open-source platform that generates synthetic populations from PUMS data and user-defined control variables.</a:t>
            </a:r>
          </a:p>
          <a:p>
            <a:pPr marL="285750" indent="-285750"/>
            <a:r>
              <a:rPr lang="en-US" sz="1400">
                <a:solidFill>
                  <a:schemeClr val="tx1"/>
                </a:solidFill>
                <a:latin typeface="Arial"/>
                <a:cs typeface="Arial"/>
              </a:rPr>
              <a:t>Control totals are flexible and can be applied at various geographic levels, e.g. household size, number of workers in household, income ranges, and age distribution bins.</a:t>
            </a:r>
          </a:p>
          <a:p>
            <a:pPr marL="285750" indent="-285750"/>
            <a:r>
              <a:rPr lang="en-US" sz="1400" err="1">
                <a:solidFill>
                  <a:schemeClr val="tx1"/>
                </a:solidFill>
                <a:latin typeface="Arial"/>
                <a:cs typeface="Arial"/>
              </a:rPr>
              <a:t>PopulationSim</a:t>
            </a:r>
            <a:r>
              <a:rPr lang="en-US" sz="1400">
                <a:solidFill>
                  <a:schemeClr val="tx1"/>
                </a:solidFill>
                <a:latin typeface="Arial"/>
                <a:cs typeface="Arial"/>
              </a:rPr>
              <a:t> documentation: </a:t>
            </a:r>
            <a:r>
              <a:rPr lang="en-US" sz="1400">
                <a:solidFill>
                  <a:schemeClr val="tx1"/>
                </a:solidFill>
                <a:latin typeface="Arial"/>
                <a:cs typeface="Arial"/>
                <a:hlinkClick r:id="rId2">
                  <a:extLst>
                    <a:ext uri="{A12FA001-AC4F-418D-AE19-62706E023703}">
                      <ahyp:hlinkClr xmlns:ahyp="http://schemas.microsoft.com/office/drawing/2018/hyperlinkcolor" val="tx"/>
                    </a:ext>
                  </a:extLst>
                </a:hlinkClick>
              </a:rPr>
              <a:t>https://activitysim.github.io/populationsim/</a:t>
            </a:r>
            <a:r>
              <a:rPr lang="en-US" sz="1400">
                <a:solidFill>
                  <a:schemeClr val="tx1"/>
                </a:solidFill>
                <a:latin typeface="Arial"/>
                <a:cs typeface="Arial"/>
              </a:rPr>
              <a:t> </a:t>
            </a:r>
          </a:p>
          <a:p>
            <a:pPr marL="285750" indent="-285750"/>
            <a:r>
              <a:rPr lang="en-US" sz="1400">
                <a:solidFill>
                  <a:schemeClr val="tx1"/>
                </a:solidFill>
                <a:latin typeface="Arial"/>
                <a:cs typeface="Arial"/>
              </a:rPr>
              <a:t>The main differences between the </a:t>
            </a:r>
            <a:r>
              <a:rPr lang="en-US" sz="1400" err="1">
                <a:solidFill>
                  <a:schemeClr val="tx1"/>
                </a:solidFill>
                <a:latin typeface="Arial"/>
                <a:cs typeface="Arial"/>
              </a:rPr>
              <a:t>PopulationSim</a:t>
            </a:r>
            <a:r>
              <a:rPr lang="en-US" sz="1400">
                <a:solidFill>
                  <a:schemeClr val="tx1"/>
                </a:solidFill>
                <a:latin typeface="Arial"/>
                <a:cs typeface="Arial"/>
              </a:rPr>
              <a:t> and </a:t>
            </a:r>
            <a:r>
              <a:rPr lang="en-US" sz="1400" err="1">
                <a:solidFill>
                  <a:schemeClr val="tx1"/>
                </a:solidFill>
                <a:latin typeface="Arial"/>
                <a:cs typeface="Arial"/>
              </a:rPr>
              <a:t>VESimHousehold</a:t>
            </a:r>
            <a:r>
              <a:rPr lang="en-US" sz="1400">
                <a:solidFill>
                  <a:schemeClr val="tx1"/>
                </a:solidFill>
                <a:latin typeface="Arial"/>
                <a:cs typeface="Arial"/>
              </a:rPr>
              <a:t> are:</a:t>
            </a:r>
          </a:p>
          <a:p>
            <a:pPr marL="468630" lvl="1" indent="-285750">
              <a:buFont typeface="Courier New" panose="020B0604020202020204" pitchFamily="34" charset="0"/>
              <a:buChar char="o"/>
            </a:pPr>
            <a:r>
              <a:rPr lang="en-US" sz="1400" b="1" err="1">
                <a:solidFill>
                  <a:schemeClr val="tx1"/>
                </a:solidFill>
                <a:latin typeface="Arial"/>
                <a:cs typeface="Arial"/>
              </a:rPr>
              <a:t>PopulationSim</a:t>
            </a:r>
            <a:r>
              <a:rPr lang="en-US" sz="1400">
                <a:solidFill>
                  <a:schemeClr val="tx1"/>
                </a:solidFill>
                <a:latin typeface="Arial"/>
                <a:cs typeface="Arial"/>
              </a:rPr>
              <a:t> uses iterative fitting (IPF/IPU) to reweight Census PUMS microdata, ensuring household and person characteristics explicitly match local demographic control totals (by geography, age, income, etc.), producing outputs that are highly sensitive to data quality and geographic inputs.</a:t>
            </a:r>
          </a:p>
          <a:p>
            <a:pPr marL="468630" lvl="1" indent="-285750">
              <a:buFont typeface="Courier New" panose="020B0604020202020204" pitchFamily="34" charset="0"/>
              <a:buChar char="o"/>
            </a:pPr>
            <a:r>
              <a:rPr lang="en-US" sz="1400" b="1" err="1">
                <a:solidFill>
                  <a:schemeClr val="tx1"/>
                </a:solidFill>
                <a:latin typeface="Arial"/>
                <a:cs typeface="Arial"/>
              </a:rPr>
              <a:t>VESimHouseholds</a:t>
            </a:r>
            <a:r>
              <a:rPr lang="en-US" sz="1400">
                <a:solidFill>
                  <a:schemeClr val="tx1"/>
                </a:solidFill>
                <a:latin typeface="Arial"/>
                <a:cs typeface="Arial"/>
              </a:rPr>
              <a:t> generates households using fixed probability tables and regression models estimated once from Census PUMS, assigning life cycle, household type, workers, and income without any iterative fitting or matching to control totals.</a:t>
            </a:r>
          </a:p>
          <a:p>
            <a:r>
              <a:rPr lang="en-US" sz="1400" err="1">
                <a:solidFill>
                  <a:schemeClr val="tx1"/>
                </a:solidFill>
                <a:latin typeface="Arial"/>
                <a:cs typeface="Arial"/>
              </a:rPr>
              <a:t>Bzone</a:t>
            </a:r>
            <a:r>
              <a:rPr lang="en-US" sz="1400">
                <a:solidFill>
                  <a:schemeClr val="tx1"/>
                </a:solidFill>
                <a:latin typeface="Arial"/>
                <a:cs typeface="Arial"/>
              </a:rPr>
              <a:t>-level control totals are used as input to </a:t>
            </a:r>
            <a:r>
              <a:rPr lang="en-US" sz="1400" err="1">
                <a:solidFill>
                  <a:schemeClr val="tx1"/>
                </a:solidFill>
                <a:latin typeface="Arial"/>
                <a:cs typeface="Arial"/>
              </a:rPr>
              <a:t>PopulationSim</a:t>
            </a:r>
            <a:r>
              <a:rPr lang="en-US" sz="1400">
                <a:solidFill>
                  <a:schemeClr val="tx1"/>
                </a:solidFill>
                <a:latin typeface="Arial"/>
                <a:cs typeface="Arial"/>
              </a:rPr>
              <a:t>, and the synthetic households and persons it generates are used in the </a:t>
            </a:r>
            <a:r>
              <a:rPr lang="en-US" sz="1400" err="1">
                <a:solidFill>
                  <a:schemeClr val="tx1"/>
                </a:solidFill>
                <a:latin typeface="Arial"/>
                <a:cs typeface="Arial"/>
              </a:rPr>
              <a:t>VEPopulationSim</a:t>
            </a:r>
            <a:r>
              <a:rPr lang="en-US" sz="1400">
                <a:solidFill>
                  <a:schemeClr val="tx1"/>
                </a:solidFill>
                <a:latin typeface="Arial"/>
                <a:cs typeface="Arial"/>
              </a:rPr>
              <a:t> model</a:t>
            </a:r>
            <a:endParaRPr lang="en-US" sz="1400">
              <a:solidFill>
                <a:schemeClr val="tx1"/>
              </a:solidFill>
            </a:endParaRPr>
          </a:p>
        </p:txBody>
      </p:sp>
      <p:sp>
        <p:nvSpPr>
          <p:cNvPr id="4" name="Rectangle: Rounded Corners 3">
            <a:extLst>
              <a:ext uri="{FF2B5EF4-FFF2-40B4-BE49-F238E27FC236}">
                <a16:creationId xmlns:a16="http://schemas.microsoft.com/office/drawing/2014/main" id="{16F7527A-73B3-DCDE-13F1-5B2FCE4A715B}"/>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2415255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5B648-FA4A-55AD-DA20-16A6C0EA43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B4C76C-319E-F265-51AB-C8B12A4B1DBC}"/>
              </a:ext>
            </a:extLst>
          </p:cNvPr>
          <p:cNvSpPr>
            <a:spLocks noGrp="1"/>
          </p:cNvSpPr>
          <p:nvPr>
            <p:ph type="title"/>
          </p:nvPr>
        </p:nvSpPr>
        <p:spPr/>
        <p:txBody>
          <a:bodyPr/>
          <a:lstStyle/>
          <a:p>
            <a:r>
              <a:rPr lang="en-US"/>
              <a:t>Custom Packages: </a:t>
            </a:r>
            <a:r>
              <a:rPr lang="en-US" err="1"/>
              <a:t>VELandUseSJV</a:t>
            </a:r>
            <a:endParaRPr lang="en-US"/>
          </a:p>
        </p:txBody>
      </p:sp>
      <p:sp>
        <p:nvSpPr>
          <p:cNvPr id="3" name="Slide Number Placeholder 2">
            <a:extLst>
              <a:ext uri="{FF2B5EF4-FFF2-40B4-BE49-F238E27FC236}">
                <a16:creationId xmlns:a16="http://schemas.microsoft.com/office/drawing/2014/main" id="{EDF2910C-D096-19ED-DB8E-EDCB4C0B4DF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6" name="Text Placeholder 2">
            <a:extLst>
              <a:ext uri="{FF2B5EF4-FFF2-40B4-BE49-F238E27FC236}">
                <a16:creationId xmlns:a16="http://schemas.microsoft.com/office/drawing/2014/main" id="{8BB21B77-92BE-5494-7AF3-509ACBA9ADDF}"/>
              </a:ext>
            </a:extLst>
          </p:cNvPr>
          <p:cNvSpPr txBox="1">
            <a:spLocks/>
          </p:cNvSpPr>
          <p:nvPr/>
        </p:nvSpPr>
        <p:spPr>
          <a:xfrm>
            <a:off x="727363" y="1179935"/>
            <a:ext cx="10515599" cy="1406247"/>
          </a:xfrm>
          <a:prstGeom prst="rect">
            <a:avLst/>
          </a:prstGeom>
        </p:spPr>
        <p:txBody>
          <a:bodyPr lIns="91440" tIns="45720" rIns="91440" bIns="45720" anchor="t">
            <a:no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chemeClr val="tx1"/>
                </a:solidFill>
                <a:latin typeface="Arial"/>
                <a:cs typeface="Arial"/>
              </a:rPr>
              <a:t>New package being used in the </a:t>
            </a:r>
            <a:r>
              <a:rPr lang="en-US" sz="1600" err="1">
                <a:solidFill>
                  <a:schemeClr val="tx1"/>
                </a:solidFill>
                <a:latin typeface="Arial"/>
                <a:cs typeface="Arial"/>
              </a:rPr>
              <a:t>SJV</a:t>
            </a:r>
            <a:r>
              <a:rPr lang="en-US" sz="1600">
                <a:solidFill>
                  <a:schemeClr val="tx1"/>
                </a:solidFill>
                <a:latin typeface="Arial"/>
                <a:cs typeface="Arial"/>
              </a:rPr>
              <a:t> VE model. Based on research on land use conducted by Portland State by Professor Liming Wang and the creator VisionEval Brian Gregor. </a:t>
            </a:r>
          </a:p>
          <a:p>
            <a:pPr marL="285750" indent="-285750"/>
            <a:r>
              <a:rPr lang="en-US" sz="1600">
                <a:solidFill>
                  <a:schemeClr val="tx1"/>
                </a:solidFill>
                <a:latin typeface="Arial"/>
                <a:cs typeface="Arial"/>
              </a:rPr>
              <a:t>This package assigns employment, households, and land use types across the model region. </a:t>
            </a:r>
          </a:p>
          <a:p>
            <a:pPr marL="285750" indent="-285750"/>
            <a:r>
              <a:rPr lang="en-US" sz="1600">
                <a:solidFill>
                  <a:schemeClr val="tx1"/>
                </a:solidFill>
                <a:latin typeface="Arial"/>
                <a:cs typeface="Arial"/>
              </a:rPr>
              <a:t>The package has two implementations:</a:t>
            </a:r>
          </a:p>
          <a:p>
            <a:pPr marL="468630" lvl="1" indent="-285750"/>
            <a:endParaRPr lang="en-US" sz="1600">
              <a:solidFill>
                <a:schemeClr val="tx1"/>
              </a:solidFill>
            </a:endParaRPr>
          </a:p>
        </p:txBody>
      </p:sp>
      <p:sp>
        <p:nvSpPr>
          <p:cNvPr id="5" name="TextBox 4">
            <a:extLst>
              <a:ext uri="{FF2B5EF4-FFF2-40B4-BE49-F238E27FC236}">
                <a16:creationId xmlns:a16="http://schemas.microsoft.com/office/drawing/2014/main" id="{660F57DF-7904-4E5A-DF70-F5940C8B81B3}"/>
              </a:ext>
            </a:extLst>
          </p:cNvPr>
          <p:cNvSpPr txBox="1"/>
          <p:nvPr/>
        </p:nvSpPr>
        <p:spPr>
          <a:xfrm>
            <a:off x="6493164" y="2840564"/>
            <a:ext cx="4720988" cy="2554545"/>
          </a:xfrm>
          <a:prstGeom prst="rect">
            <a:avLst/>
          </a:prstGeom>
          <a:solidFill>
            <a:schemeClr val="accent2">
              <a:lumMod val="20000"/>
              <a:lumOff val="80000"/>
            </a:schemeClr>
          </a:solidFill>
        </p:spPr>
        <p:txBody>
          <a:bodyPr wrap="square">
            <a:spAutoFit/>
          </a:bodyPr>
          <a:lstStyle/>
          <a:p>
            <a:pPr marL="468630" lvl="1" indent="-285750"/>
            <a:r>
              <a:rPr lang="en-US" sz="1600">
                <a:solidFill>
                  <a:schemeClr val="tx1"/>
                </a:solidFill>
                <a:latin typeface="Arial"/>
                <a:cs typeface="Arial"/>
              </a:rPr>
              <a:t>Where </a:t>
            </a:r>
            <a:r>
              <a:rPr lang="en-US" sz="1600" b="1">
                <a:solidFill>
                  <a:schemeClr val="tx1"/>
                </a:solidFill>
                <a:latin typeface="Arial"/>
                <a:cs typeface="Arial"/>
              </a:rPr>
              <a:t>land use type controls </a:t>
            </a:r>
            <a:r>
              <a:rPr lang="en-US" sz="1600">
                <a:solidFill>
                  <a:schemeClr val="tx1"/>
                </a:solidFill>
                <a:latin typeface="Arial"/>
                <a:cs typeface="Arial"/>
              </a:rPr>
              <a:t>are provided:</a:t>
            </a:r>
          </a:p>
          <a:p>
            <a:pPr marL="651510" lvl="2" indent="-285750"/>
            <a:r>
              <a:rPr lang="en-US" sz="1600">
                <a:solidFill>
                  <a:schemeClr val="tx1"/>
                </a:solidFill>
                <a:latin typeface="Arial"/>
                <a:cs typeface="Arial"/>
              </a:rPr>
              <a:t>New implementation approach</a:t>
            </a:r>
          </a:p>
          <a:p>
            <a:pPr marL="651510" lvl="2" indent="-285750"/>
            <a:endParaRPr lang="en-US" sz="1600">
              <a:solidFill>
                <a:schemeClr val="tx1"/>
              </a:solidFill>
              <a:latin typeface="Arial"/>
              <a:cs typeface="Arial"/>
            </a:endParaRPr>
          </a:p>
          <a:p>
            <a:pPr marL="651510" lvl="2" indent="-285750"/>
            <a:r>
              <a:rPr lang="en-US" sz="1600">
                <a:solidFill>
                  <a:schemeClr val="tx1"/>
                </a:solidFill>
                <a:latin typeface="Arial"/>
                <a:cs typeface="Arial"/>
              </a:rPr>
              <a:t>Uses simpler, more aggregate dwelling and employment targets which are then allocated to </a:t>
            </a:r>
            <a:r>
              <a:rPr lang="en-US" sz="1600" err="1">
                <a:solidFill>
                  <a:schemeClr val="tx1"/>
                </a:solidFill>
                <a:latin typeface="Arial"/>
                <a:cs typeface="Arial"/>
              </a:rPr>
              <a:t>Bzones</a:t>
            </a:r>
            <a:endParaRPr lang="en-US" sz="1600">
              <a:solidFill>
                <a:schemeClr val="tx1"/>
              </a:solidFill>
              <a:latin typeface="Arial"/>
              <a:cs typeface="Arial"/>
            </a:endParaRPr>
          </a:p>
          <a:p>
            <a:pPr marL="651510" lvl="2" indent="-285750"/>
            <a:endParaRPr lang="en-US" sz="1600">
              <a:solidFill>
                <a:schemeClr val="tx1"/>
              </a:solidFill>
              <a:latin typeface="Arial"/>
              <a:cs typeface="Arial"/>
            </a:endParaRPr>
          </a:p>
          <a:p>
            <a:pPr marL="651510" lvl="2" indent="-285750"/>
            <a:r>
              <a:rPr lang="en-US" sz="1600">
                <a:solidFill>
                  <a:schemeClr val="tx1"/>
                </a:solidFill>
                <a:latin typeface="Arial"/>
                <a:cs typeface="Arial"/>
              </a:rPr>
              <a:t>Dwelling unit and employment targets are described in terms of land use types.</a:t>
            </a:r>
          </a:p>
          <a:p>
            <a:pPr marL="651510" lvl="2" indent="-285750"/>
            <a:endParaRPr lang="en-US" sz="1600">
              <a:solidFill>
                <a:schemeClr val="tx1"/>
              </a:solidFill>
              <a:latin typeface="Arial"/>
              <a:cs typeface="Arial"/>
            </a:endParaRPr>
          </a:p>
        </p:txBody>
      </p:sp>
      <p:sp>
        <p:nvSpPr>
          <p:cNvPr id="8" name="TextBox 7">
            <a:extLst>
              <a:ext uri="{FF2B5EF4-FFF2-40B4-BE49-F238E27FC236}">
                <a16:creationId xmlns:a16="http://schemas.microsoft.com/office/drawing/2014/main" id="{B4C86B55-B454-97EC-3DB7-503C0E162D61}"/>
              </a:ext>
            </a:extLst>
          </p:cNvPr>
          <p:cNvSpPr txBox="1"/>
          <p:nvPr/>
        </p:nvSpPr>
        <p:spPr>
          <a:xfrm>
            <a:off x="838200" y="2840564"/>
            <a:ext cx="5331692" cy="2554545"/>
          </a:xfrm>
          <a:prstGeom prst="rect">
            <a:avLst/>
          </a:prstGeom>
          <a:solidFill>
            <a:schemeClr val="accent2">
              <a:lumMod val="20000"/>
              <a:lumOff val="80000"/>
            </a:schemeClr>
          </a:solidFill>
        </p:spPr>
        <p:txBody>
          <a:bodyPr wrap="square">
            <a:spAutoFit/>
          </a:bodyPr>
          <a:lstStyle/>
          <a:p>
            <a:pPr marL="468630" lvl="1" indent="-285750"/>
            <a:r>
              <a:rPr lang="en-US" sz="1600">
                <a:solidFill>
                  <a:schemeClr val="tx1"/>
                </a:solidFill>
                <a:latin typeface="Arial"/>
                <a:cs typeface="Arial"/>
              </a:rPr>
              <a:t>Where </a:t>
            </a:r>
            <a:r>
              <a:rPr lang="en-US" sz="1600" b="1" err="1">
                <a:solidFill>
                  <a:schemeClr val="tx1"/>
                </a:solidFill>
                <a:latin typeface="Arial"/>
                <a:cs typeface="Arial"/>
              </a:rPr>
              <a:t>Bzone</a:t>
            </a:r>
            <a:r>
              <a:rPr lang="en-US" sz="1600" b="1">
                <a:solidFill>
                  <a:schemeClr val="tx1"/>
                </a:solidFill>
                <a:latin typeface="Arial"/>
                <a:cs typeface="Arial"/>
              </a:rPr>
              <a:t> controls </a:t>
            </a:r>
            <a:r>
              <a:rPr lang="en-US" sz="1600">
                <a:solidFill>
                  <a:schemeClr val="tx1"/>
                </a:solidFill>
                <a:latin typeface="Arial"/>
                <a:cs typeface="Arial"/>
              </a:rPr>
              <a:t>are provided:</a:t>
            </a:r>
          </a:p>
          <a:p>
            <a:pPr marL="651510" lvl="2" indent="-285750"/>
            <a:r>
              <a:rPr lang="en-US" sz="1600">
                <a:solidFill>
                  <a:schemeClr val="tx1"/>
                </a:solidFill>
                <a:latin typeface="Arial"/>
                <a:cs typeface="Arial"/>
              </a:rPr>
              <a:t>Default VE </a:t>
            </a:r>
            <a:r>
              <a:rPr lang="en-US" sz="1600">
                <a:latin typeface="Arial"/>
                <a:cs typeface="Arial"/>
              </a:rPr>
              <a:t>method.</a:t>
            </a:r>
          </a:p>
          <a:p>
            <a:pPr marL="651510" lvl="2" indent="-285750"/>
            <a:endParaRPr lang="en-US" sz="1600">
              <a:solidFill>
                <a:schemeClr val="tx1"/>
              </a:solidFill>
              <a:latin typeface="Arial"/>
              <a:cs typeface="Arial"/>
            </a:endParaRPr>
          </a:p>
          <a:p>
            <a:pPr marL="651510" lvl="2" indent="-285750"/>
            <a:r>
              <a:rPr lang="en-US" sz="1600">
                <a:solidFill>
                  <a:schemeClr val="tx1"/>
                </a:solidFill>
                <a:latin typeface="Arial"/>
                <a:cs typeface="Arial"/>
              </a:rPr>
              <a:t>Uses asserted targets based on number of single- and multi-family dwelling units and number of jobs in each </a:t>
            </a:r>
            <a:r>
              <a:rPr lang="en-US" sz="1600" err="1">
                <a:solidFill>
                  <a:schemeClr val="tx1"/>
                </a:solidFill>
                <a:latin typeface="Arial"/>
                <a:cs typeface="Arial"/>
              </a:rPr>
              <a:t>Bzone</a:t>
            </a:r>
            <a:endParaRPr lang="en-US" sz="1600">
              <a:solidFill>
                <a:schemeClr val="tx1"/>
              </a:solidFill>
              <a:latin typeface="Arial"/>
              <a:cs typeface="Arial"/>
            </a:endParaRPr>
          </a:p>
          <a:p>
            <a:pPr marL="651510" lvl="2" indent="-285750"/>
            <a:endParaRPr lang="en-US" sz="1600">
              <a:solidFill>
                <a:schemeClr val="tx1"/>
              </a:solidFill>
              <a:latin typeface="Arial"/>
              <a:cs typeface="Arial"/>
            </a:endParaRPr>
          </a:p>
          <a:p>
            <a:pPr marL="651510" lvl="2" indent="-285750"/>
            <a:r>
              <a:rPr lang="en-US" sz="1600">
                <a:solidFill>
                  <a:schemeClr val="tx1"/>
                </a:solidFill>
                <a:latin typeface="Arial"/>
                <a:cs typeface="Arial"/>
              </a:rPr>
              <a:t>Households are allocated to housing types and </a:t>
            </a:r>
            <a:r>
              <a:rPr lang="en-US" sz="1600" err="1">
                <a:solidFill>
                  <a:schemeClr val="tx1"/>
                </a:solidFill>
                <a:latin typeface="Arial"/>
                <a:cs typeface="Arial"/>
              </a:rPr>
              <a:t>Bzones</a:t>
            </a:r>
            <a:r>
              <a:rPr lang="en-US" sz="1600">
                <a:solidFill>
                  <a:schemeClr val="tx1"/>
                </a:solidFill>
                <a:latin typeface="Arial"/>
                <a:cs typeface="Arial"/>
              </a:rPr>
              <a:t> based on their characteristics, e.g. income</a:t>
            </a:r>
          </a:p>
        </p:txBody>
      </p:sp>
      <p:sp>
        <p:nvSpPr>
          <p:cNvPr id="4" name="Rectangle: Rounded Corners 3">
            <a:extLst>
              <a:ext uri="{FF2B5EF4-FFF2-40B4-BE49-F238E27FC236}">
                <a16:creationId xmlns:a16="http://schemas.microsoft.com/office/drawing/2014/main" id="{79319879-7980-4337-4ED0-0E58D8A471F8}"/>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1876390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78240-0D1C-14F9-2FBC-2F8D4B925F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12B499-29B1-313A-F8D8-E270728C30F1}"/>
              </a:ext>
            </a:extLst>
          </p:cNvPr>
          <p:cNvSpPr>
            <a:spLocks noGrp="1"/>
          </p:cNvSpPr>
          <p:nvPr>
            <p:ph type="title"/>
          </p:nvPr>
        </p:nvSpPr>
        <p:spPr/>
        <p:txBody>
          <a:bodyPr/>
          <a:lstStyle/>
          <a:p>
            <a:r>
              <a:rPr lang="en-US"/>
              <a:t>Custom Packages: </a:t>
            </a:r>
            <a:r>
              <a:rPr lang="en-US" err="1"/>
              <a:t>VELandUseSJV</a:t>
            </a:r>
            <a:endParaRPr lang="en-US"/>
          </a:p>
        </p:txBody>
      </p:sp>
      <p:sp>
        <p:nvSpPr>
          <p:cNvPr id="3" name="Slide Number Placeholder 2">
            <a:extLst>
              <a:ext uri="{FF2B5EF4-FFF2-40B4-BE49-F238E27FC236}">
                <a16:creationId xmlns:a16="http://schemas.microsoft.com/office/drawing/2014/main" id="{7C87BAD9-E12C-52CE-4ADE-C03EDC8FDAB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4" name="TextBox 3">
            <a:extLst>
              <a:ext uri="{FF2B5EF4-FFF2-40B4-BE49-F238E27FC236}">
                <a16:creationId xmlns:a16="http://schemas.microsoft.com/office/drawing/2014/main" id="{E5165BDD-CB92-DB32-3A7D-B56CB339C296}"/>
              </a:ext>
            </a:extLst>
          </p:cNvPr>
          <p:cNvSpPr txBox="1"/>
          <p:nvPr/>
        </p:nvSpPr>
        <p:spPr>
          <a:xfrm>
            <a:off x="887201" y="1786717"/>
            <a:ext cx="2742705" cy="861774"/>
          </a:xfrm>
          <a:prstGeom prst="rect">
            <a:avLst/>
          </a:prstGeom>
          <a:solidFill>
            <a:schemeClr val="bg2">
              <a:lumMod val="20000"/>
              <a:lumOff val="80000"/>
            </a:schemeClr>
          </a:solidFill>
        </p:spPr>
        <p:txBody>
          <a:bodyPr spcFirstLastPara="1" vert="horz" wrap="square" lIns="0" tIns="0" rIns="0" bIns="0" rtlCol="0" anchor="t" anchorCtr="0">
            <a:spAutoFit/>
          </a:bodyPr>
          <a:lstStyle/>
          <a:p>
            <a:r>
              <a:rPr lang="en-US" sz="1400" b="1"/>
              <a:t>Population</a:t>
            </a:r>
          </a:p>
          <a:p>
            <a:r>
              <a:rPr lang="en-US" sz="1400"/>
              <a:t>Household synthesized by </a:t>
            </a:r>
            <a:r>
              <a:rPr lang="en-US" sz="1400" b="1" err="1"/>
              <a:t>Azone</a:t>
            </a:r>
            <a:r>
              <a:rPr lang="en-US" sz="1400" b="1"/>
              <a:t> </a:t>
            </a:r>
            <a:r>
              <a:rPr lang="en-US" sz="1400"/>
              <a:t>based on forecasts of People by Age Group</a:t>
            </a:r>
          </a:p>
        </p:txBody>
      </p:sp>
      <p:sp>
        <p:nvSpPr>
          <p:cNvPr id="5" name="TextBox 4">
            <a:extLst>
              <a:ext uri="{FF2B5EF4-FFF2-40B4-BE49-F238E27FC236}">
                <a16:creationId xmlns:a16="http://schemas.microsoft.com/office/drawing/2014/main" id="{DDC249A4-0394-F038-F36F-1E72BB0A1908}"/>
              </a:ext>
            </a:extLst>
          </p:cNvPr>
          <p:cNvSpPr txBox="1"/>
          <p:nvPr/>
        </p:nvSpPr>
        <p:spPr>
          <a:xfrm>
            <a:off x="7410981" y="1708780"/>
            <a:ext cx="4604299" cy="1077218"/>
          </a:xfrm>
          <a:prstGeom prst="rect">
            <a:avLst/>
          </a:prstGeom>
          <a:solidFill>
            <a:schemeClr val="accent2">
              <a:lumMod val="20000"/>
              <a:lumOff val="80000"/>
            </a:schemeClr>
          </a:solidFill>
        </p:spPr>
        <p:txBody>
          <a:bodyPr spcFirstLastPara="1" vert="horz" wrap="square" lIns="0" tIns="0" rIns="0" bIns="0" rtlCol="0" anchor="t" anchorCtr="0">
            <a:spAutoFit/>
          </a:bodyPr>
          <a:lstStyle/>
          <a:p>
            <a:r>
              <a:rPr lang="en-US" sz="1400" b="1"/>
              <a:t>Employment</a:t>
            </a:r>
          </a:p>
          <a:p>
            <a:r>
              <a:rPr lang="en-US" sz="1400"/>
              <a:t>Predict workers by </a:t>
            </a:r>
            <a:r>
              <a:rPr lang="en-US" sz="1400" b="1" err="1"/>
              <a:t>Bzone</a:t>
            </a:r>
            <a:r>
              <a:rPr lang="en-US" sz="1400" b="1"/>
              <a:t> </a:t>
            </a:r>
            <a:r>
              <a:rPr lang="en-US" sz="1400"/>
              <a:t>based</a:t>
            </a:r>
            <a:r>
              <a:rPr lang="en-US" sz="1400" b="1"/>
              <a:t> on f</a:t>
            </a:r>
            <a:r>
              <a:rPr lang="en-US" sz="1400"/>
              <a:t>orecasts of Total Employment, Retail Employment and Service Employment</a:t>
            </a:r>
          </a:p>
          <a:p>
            <a:r>
              <a:rPr lang="en-US" sz="1400"/>
              <a:t>Connect workers to households</a:t>
            </a:r>
          </a:p>
          <a:p>
            <a:pPr marL="285750" indent="-285750">
              <a:buFont typeface="Arial" panose="020B0604020202020204" pitchFamily="34" charset="0"/>
              <a:buChar char="•"/>
            </a:pPr>
            <a:endParaRPr lang="en-US" sz="1400"/>
          </a:p>
        </p:txBody>
      </p:sp>
      <p:sp>
        <p:nvSpPr>
          <p:cNvPr id="7" name="TextBox 6">
            <a:extLst>
              <a:ext uri="{FF2B5EF4-FFF2-40B4-BE49-F238E27FC236}">
                <a16:creationId xmlns:a16="http://schemas.microsoft.com/office/drawing/2014/main" id="{EAD01E7C-5AE8-D95E-413C-7665B797397B}"/>
              </a:ext>
            </a:extLst>
          </p:cNvPr>
          <p:cNvSpPr txBox="1"/>
          <p:nvPr/>
        </p:nvSpPr>
        <p:spPr>
          <a:xfrm>
            <a:off x="3802018" y="1778267"/>
            <a:ext cx="3436852" cy="861774"/>
          </a:xfrm>
          <a:prstGeom prst="rect">
            <a:avLst/>
          </a:prstGeom>
          <a:solidFill>
            <a:schemeClr val="accent3">
              <a:lumMod val="20000"/>
              <a:lumOff val="80000"/>
            </a:schemeClr>
          </a:solidFill>
        </p:spPr>
        <p:txBody>
          <a:bodyPr spcFirstLastPara="1" vert="horz" wrap="square" lIns="0" tIns="0" rIns="0" bIns="0" rtlCol="0" anchor="t" anchorCtr="0">
            <a:spAutoFit/>
          </a:bodyPr>
          <a:lstStyle/>
          <a:p>
            <a:r>
              <a:rPr lang="en-US" sz="1400" b="1"/>
              <a:t>Dwelling Units</a:t>
            </a:r>
          </a:p>
          <a:p>
            <a:r>
              <a:rPr lang="en-US" sz="1400"/>
              <a:t>Allocation households to Single Family, Multi Family and Group Quarters Dwelling Units By </a:t>
            </a:r>
            <a:r>
              <a:rPr lang="en-US" sz="1400" b="1" err="1"/>
              <a:t>Bzone</a:t>
            </a:r>
            <a:endParaRPr lang="en-US" sz="1400"/>
          </a:p>
        </p:txBody>
      </p:sp>
      <p:sp>
        <p:nvSpPr>
          <p:cNvPr id="8" name="TextBox 7">
            <a:extLst>
              <a:ext uri="{FF2B5EF4-FFF2-40B4-BE49-F238E27FC236}">
                <a16:creationId xmlns:a16="http://schemas.microsoft.com/office/drawing/2014/main" id="{31D4DC9C-7068-E7EE-E3F2-F307B7656315}"/>
              </a:ext>
            </a:extLst>
          </p:cNvPr>
          <p:cNvSpPr txBox="1"/>
          <p:nvPr/>
        </p:nvSpPr>
        <p:spPr>
          <a:xfrm rot="16200000">
            <a:off x="-326404" y="2177998"/>
            <a:ext cx="1744432" cy="338554"/>
          </a:xfrm>
          <a:prstGeom prst="rect">
            <a:avLst/>
          </a:prstGeom>
          <a:noFill/>
        </p:spPr>
        <p:txBody>
          <a:bodyPr wrap="square" rtlCol="0">
            <a:spAutoFit/>
          </a:bodyPr>
          <a:lstStyle/>
          <a:p>
            <a:r>
              <a:rPr lang="en-US" sz="1600" b="1" err="1"/>
              <a:t>Bzone</a:t>
            </a:r>
            <a:r>
              <a:rPr lang="en-US" sz="1600" b="1"/>
              <a:t> Controls</a:t>
            </a:r>
          </a:p>
        </p:txBody>
      </p:sp>
      <p:sp>
        <p:nvSpPr>
          <p:cNvPr id="9" name="TextBox 8">
            <a:extLst>
              <a:ext uri="{FF2B5EF4-FFF2-40B4-BE49-F238E27FC236}">
                <a16:creationId xmlns:a16="http://schemas.microsoft.com/office/drawing/2014/main" id="{3C68DDEB-E303-362D-DACD-9F973399FF07}"/>
              </a:ext>
            </a:extLst>
          </p:cNvPr>
          <p:cNvSpPr txBox="1"/>
          <p:nvPr/>
        </p:nvSpPr>
        <p:spPr>
          <a:xfrm>
            <a:off x="3768854" y="4248153"/>
            <a:ext cx="3470016" cy="1508105"/>
          </a:xfrm>
          <a:prstGeom prst="rect">
            <a:avLst/>
          </a:prstGeom>
          <a:solidFill>
            <a:schemeClr val="accent6">
              <a:lumMod val="20000"/>
              <a:lumOff val="80000"/>
            </a:schemeClr>
          </a:solidFill>
        </p:spPr>
        <p:txBody>
          <a:bodyPr spcFirstLastPara="1" vert="horz" wrap="square" lIns="0" tIns="0" rIns="0" bIns="0" rtlCol="0" anchor="t" anchorCtr="0">
            <a:spAutoFit/>
          </a:bodyPr>
          <a:lstStyle/>
          <a:p>
            <a:r>
              <a:rPr lang="en-US" sz="1400" b="1"/>
              <a:t>Land Use Types</a:t>
            </a:r>
          </a:p>
          <a:p>
            <a:r>
              <a:rPr lang="en-US" sz="1400"/>
              <a:t>Set employment and dwelling type controls by land use types: area type (fringe, outer, inner, center), diversity type (residential, mixed, or employment), and location type (urban, rural)</a:t>
            </a:r>
          </a:p>
          <a:p>
            <a:pPr marL="285750" indent="-285750">
              <a:buFont typeface="Arial" panose="020B0604020202020204" pitchFamily="34" charset="0"/>
              <a:buChar char="•"/>
            </a:pPr>
            <a:endParaRPr lang="en-US" sz="1400"/>
          </a:p>
        </p:txBody>
      </p:sp>
      <p:sp>
        <p:nvSpPr>
          <p:cNvPr id="10" name="TextBox 9">
            <a:extLst>
              <a:ext uri="{FF2B5EF4-FFF2-40B4-BE49-F238E27FC236}">
                <a16:creationId xmlns:a16="http://schemas.microsoft.com/office/drawing/2014/main" id="{CD57F56D-27B2-CC59-291F-5045CDEAA303}"/>
              </a:ext>
            </a:extLst>
          </p:cNvPr>
          <p:cNvSpPr txBox="1"/>
          <p:nvPr/>
        </p:nvSpPr>
        <p:spPr>
          <a:xfrm>
            <a:off x="887201" y="4248153"/>
            <a:ext cx="2742705" cy="1077218"/>
          </a:xfrm>
          <a:prstGeom prst="rect">
            <a:avLst/>
          </a:prstGeom>
          <a:solidFill>
            <a:schemeClr val="bg2">
              <a:lumMod val="20000"/>
              <a:lumOff val="80000"/>
            </a:schemeClr>
          </a:solidFill>
        </p:spPr>
        <p:txBody>
          <a:bodyPr spcFirstLastPara="1" vert="horz" wrap="square" lIns="0" tIns="0" rIns="0" bIns="0" rtlCol="0" anchor="t" anchorCtr="0">
            <a:spAutoFit/>
          </a:bodyPr>
          <a:lstStyle/>
          <a:p>
            <a:r>
              <a:rPr lang="en-US" sz="1400" b="1"/>
              <a:t>Population</a:t>
            </a:r>
          </a:p>
          <a:p>
            <a:r>
              <a:rPr lang="en-US" sz="1400"/>
              <a:t>Household synthesized by </a:t>
            </a:r>
            <a:r>
              <a:rPr lang="en-US" sz="1400" b="1" err="1"/>
              <a:t>Azone</a:t>
            </a:r>
            <a:r>
              <a:rPr lang="en-US" sz="1400" b="1"/>
              <a:t> </a:t>
            </a:r>
            <a:r>
              <a:rPr lang="en-US" sz="1400"/>
              <a:t>based on forecasts of People by Age Group</a:t>
            </a:r>
          </a:p>
          <a:p>
            <a:pPr marL="285750" indent="-285750">
              <a:buFont typeface="Arial" panose="020B0604020202020204" pitchFamily="34" charset="0"/>
              <a:buChar char="•"/>
            </a:pPr>
            <a:endParaRPr lang="en-US" sz="1400"/>
          </a:p>
        </p:txBody>
      </p:sp>
      <p:sp>
        <p:nvSpPr>
          <p:cNvPr id="11" name="TextBox 10">
            <a:extLst>
              <a:ext uri="{FF2B5EF4-FFF2-40B4-BE49-F238E27FC236}">
                <a16:creationId xmlns:a16="http://schemas.microsoft.com/office/drawing/2014/main" id="{A56DEB77-D264-B23E-46DA-5C107B7B4C50}"/>
              </a:ext>
            </a:extLst>
          </p:cNvPr>
          <p:cNvSpPr txBox="1"/>
          <p:nvPr/>
        </p:nvSpPr>
        <p:spPr>
          <a:xfrm>
            <a:off x="7377816" y="5080527"/>
            <a:ext cx="4637463" cy="1077218"/>
          </a:xfrm>
          <a:prstGeom prst="rect">
            <a:avLst/>
          </a:prstGeom>
          <a:solidFill>
            <a:schemeClr val="accent2">
              <a:lumMod val="20000"/>
              <a:lumOff val="80000"/>
            </a:schemeClr>
          </a:solidFill>
        </p:spPr>
        <p:txBody>
          <a:bodyPr spcFirstLastPara="1" vert="horz" wrap="square" lIns="0" tIns="0" rIns="0" bIns="0" rtlCol="0" anchor="t" anchorCtr="0">
            <a:spAutoFit/>
          </a:bodyPr>
          <a:lstStyle/>
          <a:p>
            <a:r>
              <a:rPr lang="en-US" sz="1400" b="1"/>
              <a:t>Employment</a:t>
            </a:r>
          </a:p>
          <a:p>
            <a:r>
              <a:rPr lang="en-US" sz="1400"/>
              <a:t>Predict workers by </a:t>
            </a:r>
            <a:r>
              <a:rPr lang="en-US" sz="1400" b="1" err="1"/>
              <a:t>Bzone</a:t>
            </a:r>
            <a:r>
              <a:rPr lang="en-US" sz="1400" b="1"/>
              <a:t> </a:t>
            </a:r>
            <a:r>
              <a:rPr lang="en-US" sz="1400"/>
              <a:t>based</a:t>
            </a:r>
            <a:r>
              <a:rPr lang="en-US" sz="1400" b="1"/>
              <a:t> </a:t>
            </a:r>
            <a:r>
              <a:rPr lang="en-US" sz="1400"/>
              <a:t>on</a:t>
            </a:r>
            <a:r>
              <a:rPr lang="en-US" sz="1400" b="1"/>
              <a:t> f</a:t>
            </a:r>
            <a:r>
              <a:rPr lang="en-US" sz="1400"/>
              <a:t>orecasts of Total Employment, Retail Employment and Service Employment and Land use type controls </a:t>
            </a:r>
            <a:r>
              <a:rPr lang="en-US" sz="1400">
                <a:solidFill>
                  <a:srgbClr val="FF0000"/>
                </a:solidFill>
              </a:rPr>
              <a:t>and transportation accessibility</a:t>
            </a:r>
          </a:p>
          <a:p>
            <a:r>
              <a:rPr lang="en-US" sz="1400"/>
              <a:t>Connect workers to households</a:t>
            </a:r>
          </a:p>
        </p:txBody>
      </p:sp>
      <p:sp>
        <p:nvSpPr>
          <p:cNvPr id="12" name="TextBox 11">
            <a:extLst>
              <a:ext uri="{FF2B5EF4-FFF2-40B4-BE49-F238E27FC236}">
                <a16:creationId xmlns:a16="http://schemas.microsoft.com/office/drawing/2014/main" id="{37FDDFD3-20F0-7972-5A09-913692B89D9C}"/>
              </a:ext>
            </a:extLst>
          </p:cNvPr>
          <p:cNvSpPr txBox="1"/>
          <p:nvPr/>
        </p:nvSpPr>
        <p:spPr>
          <a:xfrm>
            <a:off x="7377817" y="4011395"/>
            <a:ext cx="4637463" cy="861774"/>
          </a:xfrm>
          <a:prstGeom prst="rect">
            <a:avLst/>
          </a:prstGeom>
          <a:solidFill>
            <a:schemeClr val="accent3">
              <a:lumMod val="20000"/>
              <a:lumOff val="80000"/>
            </a:schemeClr>
          </a:solidFill>
        </p:spPr>
        <p:txBody>
          <a:bodyPr spcFirstLastPara="1" vert="horz" wrap="square" lIns="0" tIns="0" rIns="0" bIns="0" rtlCol="0" anchor="t" anchorCtr="0">
            <a:spAutoFit/>
          </a:bodyPr>
          <a:lstStyle/>
          <a:p>
            <a:r>
              <a:rPr lang="en-US" sz="1400" b="1"/>
              <a:t>Dwelling Units</a:t>
            </a:r>
          </a:p>
          <a:p>
            <a:r>
              <a:rPr lang="en-US" sz="1400"/>
              <a:t>Allocation households to Single Family, Multi Family and Group Quarters Dwelling Units By </a:t>
            </a:r>
            <a:r>
              <a:rPr lang="en-US" sz="1400" b="1" err="1"/>
              <a:t>Bzone</a:t>
            </a:r>
            <a:r>
              <a:rPr lang="en-US" sz="1400" b="1"/>
              <a:t> </a:t>
            </a:r>
            <a:r>
              <a:rPr lang="en-US" sz="1400"/>
              <a:t>based on land use type controls </a:t>
            </a:r>
            <a:r>
              <a:rPr lang="en-US" sz="1400">
                <a:solidFill>
                  <a:srgbClr val="FF0000"/>
                </a:solidFill>
              </a:rPr>
              <a:t>and transportation accessibility</a:t>
            </a:r>
          </a:p>
        </p:txBody>
      </p:sp>
      <p:sp>
        <p:nvSpPr>
          <p:cNvPr id="13" name="TextBox 12">
            <a:extLst>
              <a:ext uri="{FF2B5EF4-FFF2-40B4-BE49-F238E27FC236}">
                <a16:creationId xmlns:a16="http://schemas.microsoft.com/office/drawing/2014/main" id="{D09B79BA-7177-0415-6121-0501683319F3}"/>
              </a:ext>
            </a:extLst>
          </p:cNvPr>
          <p:cNvSpPr txBox="1"/>
          <p:nvPr/>
        </p:nvSpPr>
        <p:spPr>
          <a:xfrm rot="16200000">
            <a:off x="-448877" y="4580781"/>
            <a:ext cx="1948433" cy="584775"/>
          </a:xfrm>
          <a:prstGeom prst="rect">
            <a:avLst/>
          </a:prstGeom>
          <a:noFill/>
        </p:spPr>
        <p:txBody>
          <a:bodyPr wrap="square" rtlCol="0">
            <a:spAutoFit/>
          </a:bodyPr>
          <a:lstStyle/>
          <a:p>
            <a:pPr algn="ctr"/>
            <a:r>
              <a:rPr lang="en-US" sz="1600" b="1"/>
              <a:t>Land Use Type </a:t>
            </a:r>
          </a:p>
          <a:p>
            <a:pPr algn="ctr"/>
            <a:r>
              <a:rPr lang="en-US" sz="1600" b="1"/>
              <a:t>Controls</a:t>
            </a:r>
          </a:p>
        </p:txBody>
      </p:sp>
      <p:cxnSp>
        <p:nvCxnSpPr>
          <p:cNvPr id="14" name="Straight Connector 13">
            <a:extLst>
              <a:ext uri="{FF2B5EF4-FFF2-40B4-BE49-F238E27FC236}">
                <a16:creationId xmlns:a16="http://schemas.microsoft.com/office/drawing/2014/main" id="{1CA67C96-A6FE-D25F-403B-6A6DCDB94F52}"/>
              </a:ext>
            </a:extLst>
          </p:cNvPr>
          <p:cNvCxnSpPr>
            <a:cxnSpLocks/>
          </p:cNvCxnSpPr>
          <p:nvPr/>
        </p:nvCxnSpPr>
        <p:spPr>
          <a:xfrm>
            <a:off x="176719" y="3406015"/>
            <a:ext cx="11838562"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8331AE9E-5870-81F7-A090-F78AB7B12A44}"/>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3763020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F9D9F-FB96-7E9A-D593-B683C1C66F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955563-34C3-4F60-5EE9-7101458A7DB8}"/>
              </a:ext>
            </a:extLst>
          </p:cNvPr>
          <p:cNvSpPr>
            <a:spLocks noGrp="1"/>
          </p:cNvSpPr>
          <p:nvPr>
            <p:ph type="title"/>
          </p:nvPr>
        </p:nvSpPr>
        <p:spPr/>
        <p:txBody>
          <a:bodyPr/>
          <a:lstStyle/>
          <a:p>
            <a:r>
              <a:rPr lang="en-US"/>
              <a:t>Custom Package: </a:t>
            </a:r>
            <a:r>
              <a:rPr lang="en-US" err="1"/>
              <a:t>VEPowertrainsAndFuelsSJV</a:t>
            </a:r>
            <a:endParaRPr lang="en-US"/>
          </a:p>
        </p:txBody>
      </p:sp>
      <p:sp>
        <p:nvSpPr>
          <p:cNvPr id="3" name="Slide Number Placeholder 2">
            <a:extLst>
              <a:ext uri="{FF2B5EF4-FFF2-40B4-BE49-F238E27FC236}">
                <a16:creationId xmlns:a16="http://schemas.microsoft.com/office/drawing/2014/main" id="{015DF7CE-44C3-18E3-E9EB-9B68E68BFA3C}"/>
              </a:ext>
            </a:extLst>
          </p:cNvPr>
          <p:cNvSpPr>
            <a:spLocks noGrp="1"/>
          </p:cNvSpPr>
          <p:nvPr>
            <p:ph type="sldNum" sz="quarter" idx="12"/>
          </p:nvPr>
        </p:nvSpPr>
        <p:spPr>
          <a:xfrm>
            <a:off x="8610598" y="6309042"/>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6" name="Text Placeholder 2">
            <a:extLst>
              <a:ext uri="{FF2B5EF4-FFF2-40B4-BE49-F238E27FC236}">
                <a16:creationId xmlns:a16="http://schemas.microsoft.com/office/drawing/2014/main" id="{EA72D75D-8228-4A70-7D98-9B7243B67B7F}"/>
              </a:ext>
            </a:extLst>
          </p:cNvPr>
          <p:cNvSpPr txBox="1">
            <a:spLocks/>
          </p:cNvSpPr>
          <p:nvPr/>
        </p:nvSpPr>
        <p:spPr>
          <a:xfrm>
            <a:off x="838200" y="1493236"/>
            <a:ext cx="4932872" cy="4295089"/>
          </a:xfrm>
          <a:prstGeom prst="rect">
            <a:avLst/>
          </a:prstGeom>
        </p:spPr>
        <p:txBody>
          <a:bodyPr>
            <a:no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400">
                <a:solidFill>
                  <a:schemeClr val="tx1"/>
                </a:solidFill>
              </a:rPr>
              <a:t>This package calculates energy consumption and emissions from transportation. </a:t>
            </a:r>
          </a:p>
          <a:p>
            <a:pPr marL="285750" indent="-285750"/>
            <a:r>
              <a:rPr lang="en-US" sz="1400">
                <a:solidFill>
                  <a:schemeClr val="tx1"/>
                </a:solidFill>
              </a:rPr>
              <a:t>It adjusts the proportion of household vehicle sales by powertrain (internal combustion, hybrid, battery electric, and plug-in hybrids) and fuel type (gasoline, diesel, and </a:t>
            </a:r>
            <a:r>
              <a:rPr lang="en-US" sz="1400" err="1">
                <a:solidFill>
                  <a:schemeClr val="tx1"/>
                </a:solidFill>
              </a:rPr>
              <a:t>CNG</a:t>
            </a:r>
            <a:r>
              <a:rPr lang="en-US" sz="1400">
                <a:solidFill>
                  <a:schemeClr val="tx1"/>
                </a:solidFill>
              </a:rPr>
              <a:t>) for household vehicles, commercial vehicles, car service or ride-hailing, and heavy trucks.</a:t>
            </a:r>
          </a:p>
          <a:p>
            <a:pPr marL="285750" indent="-285750"/>
            <a:r>
              <a:rPr lang="en-US" sz="1400">
                <a:solidFill>
                  <a:schemeClr val="tx1"/>
                </a:solidFill>
              </a:rPr>
              <a:t>It includes modules for inputting energy consumption characteristics of different vehicle technologies, carbon intensities of different fuels, functions for calculating energy consumption and emissions from household, commercial and public travel.</a:t>
            </a:r>
          </a:p>
          <a:p>
            <a:pPr marL="285750" indent="-285750"/>
            <a:r>
              <a:rPr lang="en-US" sz="1400">
                <a:solidFill>
                  <a:schemeClr val="tx1"/>
                </a:solidFill>
              </a:rPr>
              <a:t>This package was customized for </a:t>
            </a:r>
            <a:r>
              <a:rPr lang="en-US" sz="1400" err="1">
                <a:solidFill>
                  <a:schemeClr val="tx1"/>
                </a:solidFill>
              </a:rPr>
              <a:t>SJV</a:t>
            </a:r>
            <a:r>
              <a:rPr lang="en-US" sz="1400">
                <a:solidFill>
                  <a:schemeClr val="tx1"/>
                </a:solidFill>
              </a:rPr>
              <a:t> VE using California DMV vehicle registration data and CARB zero-emission sales goals for 2046.</a:t>
            </a:r>
          </a:p>
        </p:txBody>
      </p:sp>
      <p:graphicFrame>
        <p:nvGraphicFramePr>
          <p:cNvPr id="4" name="Chart 3">
            <a:extLst>
              <a:ext uri="{FF2B5EF4-FFF2-40B4-BE49-F238E27FC236}">
                <a16:creationId xmlns:a16="http://schemas.microsoft.com/office/drawing/2014/main" id="{B1A6383D-0464-E687-9CFD-F4F90A02DCBA}"/>
              </a:ext>
            </a:extLst>
          </p:cNvPr>
          <p:cNvGraphicFramePr/>
          <p:nvPr>
            <p:extLst>
              <p:ext uri="{D42A27DB-BD31-4B8C-83A1-F6EECF244321}">
                <p14:modId xmlns:p14="http://schemas.microsoft.com/office/powerpoint/2010/main" val="3061917118"/>
              </p:ext>
            </p:extLst>
          </p:nvPr>
        </p:nvGraphicFramePr>
        <p:xfrm>
          <a:off x="6012611" y="1925369"/>
          <a:ext cx="5819953" cy="3215974"/>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Rounded Corners 4">
            <a:extLst>
              <a:ext uri="{FF2B5EF4-FFF2-40B4-BE49-F238E27FC236}">
                <a16:creationId xmlns:a16="http://schemas.microsoft.com/office/drawing/2014/main" id="{14C7217B-3FD1-4311-06C2-A846383158F6}"/>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graphicFrame>
        <p:nvGraphicFramePr>
          <p:cNvPr id="7" name="Table 6">
            <a:extLst>
              <a:ext uri="{FF2B5EF4-FFF2-40B4-BE49-F238E27FC236}">
                <a16:creationId xmlns:a16="http://schemas.microsoft.com/office/drawing/2014/main" id="{54768407-0538-F72D-9E1D-A7ABA62A201C}"/>
              </a:ext>
            </a:extLst>
          </p:cNvPr>
          <p:cNvGraphicFramePr>
            <a:graphicFrameLocks noGrp="1"/>
          </p:cNvGraphicFramePr>
          <p:nvPr>
            <p:extLst>
              <p:ext uri="{D42A27DB-BD31-4B8C-83A1-F6EECF244321}">
                <p14:modId xmlns:p14="http://schemas.microsoft.com/office/powerpoint/2010/main" val="3697895852"/>
              </p:ext>
            </p:extLst>
          </p:nvPr>
        </p:nvGraphicFramePr>
        <p:xfrm>
          <a:off x="15049500" y="3794919"/>
          <a:ext cx="4857752" cy="1714500"/>
        </p:xfrm>
        <a:graphic>
          <a:graphicData uri="http://schemas.openxmlformats.org/drawingml/2006/table">
            <a:tbl>
              <a:tblPr/>
              <a:tblGrid>
                <a:gridCol w="1214438">
                  <a:extLst>
                    <a:ext uri="{9D8B030D-6E8A-4147-A177-3AD203B41FA5}">
                      <a16:colId xmlns:a16="http://schemas.microsoft.com/office/drawing/2014/main" val="4062528482"/>
                    </a:ext>
                  </a:extLst>
                </a:gridCol>
                <a:gridCol w="1214438">
                  <a:extLst>
                    <a:ext uri="{9D8B030D-6E8A-4147-A177-3AD203B41FA5}">
                      <a16:colId xmlns:a16="http://schemas.microsoft.com/office/drawing/2014/main" val="4086630854"/>
                    </a:ext>
                  </a:extLst>
                </a:gridCol>
                <a:gridCol w="1214438">
                  <a:extLst>
                    <a:ext uri="{9D8B030D-6E8A-4147-A177-3AD203B41FA5}">
                      <a16:colId xmlns:a16="http://schemas.microsoft.com/office/drawing/2014/main" val="3293159531"/>
                    </a:ext>
                  </a:extLst>
                </a:gridCol>
                <a:gridCol w="1214438">
                  <a:extLst>
                    <a:ext uri="{9D8B030D-6E8A-4147-A177-3AD203B41FA5}">
                      <a16:colId xmlns:a16="http://schemas.microsoft.com/office/drawing/2014/main" val="1987460531"/>
                    </a:ext>
                  </a:extLst>
                </a:gridCol>
              </a:tblGrid>
              <a:tr h="0">
                <a:tc>
                  <a:txBody>
                    <a:bodyPr/>
                    <a:lstStyle/>
                    <a:p>
                      <a:pPr algn="l">
                        <a:buNone/>
                      </a:pPr>
                      <a:r>
                        <a:rPr lang="en-US" sz="1000" b="0" i="0">
                          <a:solidFill>
                            <a:srgbClr val="000000"/>
                          </a:solidFill>
                          <a:effectLst/>
                          <a:latin typeface="Courier New" panose="02070309020205020404" pitchFamily="49" charset="0"/>
                        </a:rPr>
                        <a:t>Year 2046</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Total Veh</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BEV Vehicles</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Share (%)</a:t>
                      </a: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val="2298786832"/>
                  </a:ext>
                </a:extLst>
              </a:tr>
              <a:tr h="0">
                <a:tc>
                  <a:txBody>
                    <a:bodyPr/>
                    <a:lstStyle/>
                    <a:p>
                      <a:pPr algn="l">
                        <a:buNone/>
                      </a:pPr>
                      <a:r>
                        <a:rPr lang="en-US" sz="1000" b="0" i="0">
                          <a:solidFill>
                            <a:srgbClr val="000000"/>
                          </a:solidFill>
                          <a:effectLst/>
                          <a:latin typeface="Courier New" panose="02070309020205020404" pitchFamily="49" charset="0"/>
                        </a:rPr>
                        <a:t>MCTC</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144162</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95567</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66.29</a:t>
                      </a: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val="2135805737"/>
                  </a:ext>
                </a:extLst>
              </a:tr>
              <a:tr h="0">
                <a:tc>
                  <a:txBody>
                    <a:bodyPr/>
                    <a:lstStyle/>
                    <a:p>
                      <a:pPr algn="l">
                        <a:buNone/>
                      </a:pPr>
                      <a:r>
                        <a:rPr lang="en-US" sz="1000" b="0" i="0">
                          <a:solidFill>
                            <a:srgbClr val="000000"/>
                          </a:solidFill>
                          <a:effectLst/>
                          <a:latin typeface="Courier New" panose="02070309020205020404" pitchFamily="49" charset="0"/>
                        </a:rPr>
                        <a:t>KCAG</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128225</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76444</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59.62</a:t>
                      </a: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val="2747871077"/>
                  </a:ext>
                </a:extLst>
              </a:tr>
              <a:tr h="0">
                <a:tc>
                  <a:txBody>
                    <a:bodyPr/>
                    <a:lstStyle/>
                    <a:p>
                      <a:pPr algn="l">
                        <a:buNone/>
                      </a:pPr>
                      <a:r>
                        <a:rPr lang="en-US" sz="1000" b="0" i="0">
                          <a:solidFill>
                            <a:srgbClr val="000000"/>
                          </a:solidFill>
                          <a:effectLst/>
                          <a:latin typeface="Courier New" panose="02070309020205020404" pitchFamily="49" charset="0"/>
                        </a:rPr>
                        <a:t>StanCOG</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493717</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288036</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58.34</a:t>
                      </a: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val="2325055272"/>
                  </a:ext>
                </a:extLst>
              </a:tr>
              <a:tr h="0">
                <a:tc>
                  <a:txBody>
                    <a:bodyPr/>
                    <a:lstStyle/>
                    <a:p>
                      <a:pPr algn="l">
                        <a:buNone/>
                      </a:pPr>
                      <a:r>
                        <a:rPr lang="en-US" sz="1000" b="0" i="0">
                          <a:solidFill>
                            <a:srgbClr val="000000"/>
                          </a:solidFill>
                          <a:effectLst/>
                          <a:latin typeface="Courier New" panose="02070309020205020404" pitchFamily="49" charset="0"/>
                        </a:rPr>
                        <a:t>MCAG</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283326</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157783</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55.69</a:t>
                      </a: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val="2132425486"/>
                  </a:ext>
                </a:extLst>
              </a:tr>
              <a:tr h="0">
                <a:tc>
                  <a:txBody>
                    <a:bodyPr/>
                    <a:lstStyle/>
                    <a:p>
                      <a:pPr algn="l">
                        <a:buNone/>
                      </a:pPr>
                      <a:r>
                        <a:rPr lang="en-US" sz="1000" b="0" i="0">
                          <a:solidFill>
                            <a:srgbClr val="000000"/>
                          </a:solidFill>
                          <a:effectLst/>
                          <a:latin typeface="Courier New" panose="02070309020205020404" pitchFamily="49" charset="0"/>
                        </a:rPr>
                        <a:t>KCOG</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856408</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476249</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55.61</a:t>
                      </a: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val="2059252405"/>
                  </a:ext>
                </a:extLst>
              </a:tr>
              <a:tr h="0">
                <a:tc>
                  <a:txBody>
                    <a:bodyPr/>
                    <a:lstStyle/>
                    <a:p>
                      <a:pPr algn="l">
                        <a:buNone/>
                      </a:pPr>
                      <a:r>
                        <a:rPr lang="en-US" sz="1000" b="0" i="0">
                          <a:solidFill>
                            <a:srgbClr val="000000"/>
                          </a:solidFill>
                          <a:effectLst/>
                          <a:latin typeface="Courier New" panose="02070309020205020404" pitchFamily="49" charset="0"/>
                        </a:rPr>
                        <a:t>TCAG</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410326</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226206</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55.13</a:t>
                      </a: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val="731607054"/>
                  </a:ext>
                </a:extLst>
              </a:tr>
              <a:tr h="0">
                <a:tc>
                  <a:txBody>
                    <a:bodyPr/>
                    <a:lstStyle/>
                    <a:p>
                      <a:pPr algn="l">
                        <a:buNone/>
                      </a:pPr>
                      <a:r>
                        <a:rPr lang="en-US" sz="1000" b="0" i="0">
                          <a:solidFill>
                            <a:srgbClr val="000000"/>
                          </a:solidFill>
                          <a:effectLst/>
                          <a:latin typeface="Courier New" panose="02070309020205020404" pitchFamily="49" charset="0"/>
                        </a:rPr>
                        <a:t>FCOG</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913668</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473034</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51.77</a:t>
                      </a: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val="3932874620"/>
                  </a:ext>
                </a:extLst>
              </a:tr>
              <a:tr h="0">
                <a:tc>
                  <a:txBody>
                    <a:bodyPr/>
                    <a:lstStyle/>
                    <a:p>
                      <a:pPr algn="l">
                        <a:buNone/>
                      </a:pPr>
                      <a:r>
                        <a:rPr lang="en-US" sz="1000" b="0" i="0">
                          <a:solidFill>
                            <a:srgbClr val="000000"/>
                          </a:solidFill>
                          <a:effectLst/>
                          <a:latin typeface="Courier New" panose="02070309020205020404" pitchFamily="49" charset="0"/>
                        </a:rPr>
                        <a:t>SJCOG</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836360</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374387</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44.76</a:t>
                      </a: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val="959318180"/>
                  </a:ext>
                </a:extLst>
              </a:tr>
            </a:tbl>
          </a:graphicData>
        </a:graphic>
      </p:graphicFrame>
      <p:graphicFrame>
        <p:nvGraphicFramePr>
          <p:cNvPr id="8" name="Table 7">
            <a:extLst>
              <a:ext uri="{FF2B5EF4-FFF2-40B4-BE49-F238E27FC236}">
                <a16:creationId xmlns:a16="http://schemas.microsoft.com/office/drawing/2014/main" id="{A0FCE0B1-5E85-D46E-2229-980A289268CD}"/>
              </a:ext>
            </a:extLst>
          </p:cNvPr>
          <p:cNvGraphicFramePr>
            <a:graphicFrameLocks noGrp="1"/>
          </p:cNvGraphicFramePr>
          <p:nvPr>
            <p:extLst>
              <p:ext uri="{D42A27DB-BD31-4B8C-83A1-F6EECF244321}">
                <p14:modId xmlns:p14="http://schemas.microsoft.com/office/powerpoint/2010/main" val="3714365243"/>
              </p:ext>
            </p:extLst>
          </p:nvPr>
        </p:nvGraphicFramePr>
        <p:xfrm>
          <a:off x="15049500" y="1905000"/>
          <a:ext cx="4932872" cy="1714500"/>
        </p:xfrm>
        <a:graphic>
          <a:graphicData uri="http://schemas.openxmlformats.org/drawingml/2006/table">
            <a:tbl>
              <a:tblPr/>
              <a:tblGrid>
                <a:gridCol w="1233218">
                  <a:extLst>
                    <a:ext uri="{9D8B030D-6E8A-4147-A177-3AD203B41FA5}">
                      <a16:colId xmlns:a16="http://schemas.microsoft.com/office/drawing/2014/main" val="2915099339"/>
                    </a:ext>
                  </a:extLst>
                </a:gridCol>
                <a:gridCol w="1233218">
                  <a:extLst>
                    <a:ext uri="{9D8B030D-6E8A-4147-A177-3AD203B41FA5}">
                      <a16:colId xmlns:a16="http://schemas.microsoft.com/office/drawing/2014/main" val="2281991475"/>
                    </a:ext>
                  </a:extLst>
                </a:gridCol>
                <a:gridCol w="1233218">
                  <a:extLst>
                    <a:ext uri="{9D8B030D-6E8A-4147-A177-3AD203B41FA5}">
                      <a16:colId xmlns:a16="http://schemas.microsoft.com/office/drawing/2014/main" val="115479041"/>
                    </a:ext>
                  </a:extLst>
                </a:gridCol>
                <a:gridCol w="1233218">
                  <a:extLst>
                    <a:ext uri="{9D8B030D-6E8A-4147-A177-3AD203B41FA5}">
                      <a16:colId xmlns:a16="http://schemas.microsoft.com/office/drawing/2014/main" val="3419634555"/>
                    </a:ext>
                  </a:extLst>
                </a:gridCol>
              </a:tblGrid>
              <a:tr h="0">
                <a:tc>
                  <a:txBody>
                    <a:bodyPr/>
                    <a:lstStyle/>
                    <a:p>
                      <a:pPr algn="l">
                        <a:buNone/>
                      </a:pPr>
                      <a:r>
                        <a:rPr lang="en-US" sz="1000" b="0" i="0">
                          <a:solidFill>
                            <a:srgbClr val="000000"/>
                          </a:solidFill>
                          <a:effectLst/>
                          <a:latin typeface="Courier New" panose="02070309020205020404" pitchFamily="49" charset="0"/>
                        </a:rPr>
                        <a:t>Year 2022</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Total Veh</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BEV Vehicles</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Share (%)</a:t>
                      </a: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val="914547086"/>
                  </a:ext>
                </a:extLst>
              </a:tr>
              <a:tr h="0">
                <a:tc>
                  <a:txBody>
                    <a:bodyPr/>
                    <a:lstStyle/>
                    <a:p>
                      <a:pPr algn="l">
                        <a:buNone/>
                      </a:pPr>
                      <a:r>
                        <a:rPr lang="en-US" sz="1000" b="0" i="0">
                          <a:solidFill>
                            <a:srgbClr val="000000"/>
                          </a:solidFill>
                          <a:effectLst/>
                          <a:latin typeface="Courier New" panose="02070309020205020404" pitchFamily="49" charset="0"/>
                        </a:rPr>
                        <a:t>KCAG</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104153</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849</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0.82</a:t>
                      </a: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val="3909297865"/>
                  </a:ext>
                </a:extLst>
              </a:tr>
              <a:tr h="0">
                <a:tc>
                  <a:txBody>
                    <a:bodyPr/>
                    <a:lstStyle/>
                    <a:p>
                      <a:pPr algn="l">
                        <a:buNone/>
                      </a:pPr>
                      <a:r>
                        <a:rPr lang="en-US" sz="1000" b="0" i="0">
                          <a:solidFill>
                            <a:srgbClr val="000000"/>
                          </a:solidFill>
                          <a:effectLst/>
                          <a:latin typeface="Courier New" panose="02070309020205020404" pitchFamily="49" charset="0"/>
                        </a:rPr>
                        <a:t>MCTC</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125986</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1001</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0.79</a:t>
                      </a: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val="783430407"/>
                  </a:ext>
                </a:extLst>
              </a:tr>
              <a:tr h="0">
                <a:tc>
                  <a:txBody>
                    <a:bodyPr/>
                    <a:lstStyle/>
                    <a:p>
                      <a:pPr algn="l">
                        <a:buNone/>
                      </a:pPr>
                      <a:r>
                        <a:rPr lang="en-US" sz="1000" b="0" i="0">
                          <a:solidFill>
                            <a:srgbClr val="000000"/>
                          </a:solidFill>
                          <a:effectLst/>
                          <a:latin typeface="Courier New" panose="02070309020205020404" pitchFamily="49" charset="0"/>
                        </a:rPr>
                        <a:t>StanCOG</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449514</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3247</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0.72</a:t>
                      </a: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val="1783884592"/>
                  </a:ext>
                </a:extLst>
              </a:tr>
              <a:tr h="0">
                <a:tc>
                  <a:txBody>
                    <a:bodyPr/>
                    <a:lstStyle/>
                    <a:p>
                      <a:pPr algn="l">
                        <a:buNone/>
                      </a:pPr>
                      <a:r>
                        <a:rPr lang="en-US" sz="1000" b="0" i="0">
                          <a:solidFill>
                            <a:srgbClr val="000000"/>
                          </a:solidFill>
                          <a:effectLst/>
                          <a:latin typeface="Courier New" panose="02070309020205020404" pitchFamily="49" charset="0"/>
                        </a:rPr>
                        <a:t>TCAG</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376771</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2479</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0.66</a:t>
                      </a: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val="622021738"/>
                  </a:ext>
                </a:extLst>
              </a:tr>
              <a:tr h="0">
                <a:tc>
                  <a:txBody>
                    <a:bodyPr/>
                    <a:lstStyle/>
                    <a:p>
                      <a:pPr algn="l">
                        <a:buNone/>
                      </a:pPr>
                      <a:r>
                        <a:rPr lang="en-US" sz="1000" b="0" i="0">
                          <a:solidFill>
                            <a:srgbClr val="000000"/>
                          </a:solidFill>
                          <a:effectLst/>
                          <a:latin typeface="Courier New" panose="02070309020205020404" pitchFamily="49" charset="0"/>
                        </a:rPr>
                        <a:t>KCOG</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694250</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4590</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0.66</a:t>
                      </a: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val="617323867"/>
                  </a:ext>
                </a:extLst>
              </a:tr>
              <a:tr h="0">
                <a:tc>
                  <a:txBody>
                    <a:bodyPr/>
                    <a:lstStyle/>
                    <a:p>
                      <a:pPr algn="l">
                        <a:buNone/>
                      </a:pPr>
                      <a:r>
                        <a:rPr lang="en-US" sz="1000" b="0" i="0">
                          <a:solidFill>
                            <a:srgbClr val="000000"/>
                          </a:solidFill>
                          <a:effectLst/>
                          <a:latin typeface="Courier New" panose="02070309020205020404" pitchFamily="49" charset="0"/>
                        </a:rPr>
                        <a:t>MCAG</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229261</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1490</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0.65</a:t>
                      </a: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val="1612548718"/>
                  </a:ext>
                </a:extLst>
              </a:tr>
              <a:tr h="0">
                <a:tc>
                  <a:txBody>
                    <a:bodyPr/>
                    <a:lstStyle/>
                    <a:p>
                      <a:pPr algn="l">
                        <a:buNone/>
                      </a:pPr>
                      <a:r>
                        <a:rPr lang="en-US" sz="1000" b="0" i="0">
                          <a:solidFill>
                            <a:srgbClr val="000000"/>
                          </a:solidFill>
                          <a:effectLst/>
                          <a:latin typeface="Courier New" panose="02070309020205020404" pitchFamily="49" charset="0"/>
                        </a:rPr>
                        <a:t>FCOG</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830439</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5235</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0.63</a:t>
                      </a: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val="2363151162"/>
                  </a:ext>
                </a:extLst>
              </a:tr>
              <a:tr h="0">
                <a:tc>
                  <a:txBody>
                    <a:bodyPr/>
                    <a:lstStyle/>
                    <a:p>
                      <a:pPr algn="l">
                        <a:buNone/>
                      </a:pPr>
                      <a:r>
                        <a:rPr lang="en-US" sz="1000" b="0" i="0">
                          <a:solidFill>
                            <a:srgbClr val="000000"/>
                          </a:solidFill>
                          <a:effectLst/>
                          <a:latin typeface="Courier New" panose="02070309020205020404" pitchFamily="49" charset="0"/>
                        </a:rPr>
                        <a:t>SJCOG</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633092</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3663</a:t>
                      </a:r>
                    </a:p>
                  </a:txBody>
                  <a:tcPr marL="19050" marR="19050" marT="19050" marB="19050" anchor="ctr">
                    <a:lnL>
                      <a:noFill/>
                    </a:lnL>
                    <a:lnR>
                      <a:noFill/>
                    </a:lnR>
                    <a:lnT>
                      <a:noFill/>
                    </a:lnT>
                    <a:lnB>
                      <a:noFill/>
                    </a:lnB>
                    <a:solidFill>
                      <a:srgbClr val="FFFFFF"/>
                    </a:solidFill>
                  </a:tcPr>
                </a:tc>
                <a:tc>
                  <a:txBody>
                    <a:bodyPr/>
                    <a:lstStyle/>
                    <a:p>
                      <a:pPr algn="l">
                        <a:buNone/>
                      </a:pPr>
                      <a:r>
                        <a:rPr lang="en-US" sz="1000" b="0" i="0">
                          <a:solidFill>
                            <a:srgbClr val="000000"/>
                          </a:solidFill>
                          <a:effectLst/>
                          <a:latin typeface="Courier New" panose="02070309020205020404" pitchFamily="49" charset="0"/>
                        </a:rPr>
                        <a:t>0.58</a:t>
                      </a: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val="2782615704"/>
                  </a:ext>
                </a:extLst>
              </a:tr>
            </a:tbl>
          </a:graphicData>
        </a:graphic>
      </p:graphicFrame>
    </p:spTree>
    <p:extLst>
      <p:ext uri="{BB962C8B-B14F-4D97-AF65-F5344CB8AC3E}">
        <p14:creationId xmlns:p14="http://schemas.microsoft.com/office/powerpoint/2010/main" val="2597842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58FA7-5A6F-0DD1-228F-72B46250DE59}"/>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0BB72AA4-9135-E3CF-6707-F9FBF6609136}"/>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3053CBAA-93B2-AED7-25B7-6740CB78E737}"/>
              </a:ext>
            </a:extLst>
          </p:cNvPr>
          <p:cNvSpPr>
            <a:spLocks noGrp="1"/>
          </p:cNvSpPr>
          <p:nvPr>
            <p:ph type="title"/>
          </p:nvPr>
        </p:nvSpPr>
        <p:spPr>
          <a:xfrm>
            <a:off x="848945" y="2028537"/>
            <a:ext cx="6567132" cy="615553"/>
          </a:xfrm>
        </p:spPr>
        <p:txBody>
          <a:bodyPr/>
          <a:lstStyle/>
          <a:p>
            <a:r>
              <a:rPr lang="en-US">
                <a:solidFill>
                  <a:schemeClr val="bg2"/>
                </a:solidFill>
              </a:rPr>
              <a:t>2.5</a:t>
            </a:r>
            <a:r>
              <a:rPr lang="en-US"/>
              <a:t> </a:t>
            </a:r>
            <a:r>
              <a:rPr lang="en-US" err="1"/>
              <a:t>VisionEval</a:t>
            </a:r>
            <a:r>
              <a:rPr lang="en-US"/>
              <a:t> Model Framework</a:t>
            </a:r>
          </a:p>
        </p:txBody>
      </p:sp>
      <p:sp>
        <p:nvSpPr>
          <p:cNvPr id="7" name="Text Placeholder 6">
            <a:extLst>
              <a:ext uri="{FF2B5EF4-FFF2-40B4-BE49-F238E27FC236}">
                <a16:creationId xmlns:a16="http://schemas.microsoft.com/office/drawing/2014/main" id="{E2B1EEA3-1B00-87C9-B36A-31F0554B7832}"/>
              </a:ext>
            </a:extLst>
          </p:cNvPr>
          <p:cNvSpPr>
            <a:spLocks noGrp="1"/>
          </p:cNvSpPr>
          <p:nvPr>
            <p:ph type="body" sz="quarter" idx="10"/>
          </p:nvPr>
        </p:nvSpPr>
        <p:spPr/>
        <p:txBody>
          <a:bodyPr/>
          <a:lstStyle/>
          <a:p>
            <a:endParaRPr lang="en-US"/>
          </a:p>
        </p:txBody>
      </p:sp>
      <p:sp>
        <p:nvSpPr>
          <p:cNvPr id="2" name="Rectangle: Rounded Corners 1">
            <a:extLst>
              <a:ext uri="{FF2B5EF4-FFF2-40B4-BE49-F238E27FC236}">
                <a16:creationId xmlns:a16="http://schemas.microsoft.com/office/drawing/2014/main" id="{CB48DEFD-BE3A-E81F-3EF0-7B1DA0E9B051}"/>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
        <p:nvSpPr>
          <p:cNvPr id="8" name="Slide Number Placeholder 1">
            <a:extLst>
              <a:ext uri="{FF2B5EF4-FFF2-40B4-BE49-F238E27FC236}">
                <a16:creationId xmlns:a16="http://schemas.microsoft.com/office/drawing/2014/main" id="{CC5814A4-7AD2-B91D-5A98-8F6B8AC5A1E5}"/>
              </a:ext>
            </a:extLst>
          </p:cNvPr>
          <p:cNvSpPr txBox="1">
            <a:spLocks/>
          </p:cNvSpPr>
          <p:nvPr/>
        </p:nvSpPr>
        <p:spPr>
          <a:xfrm>
            <a:off x="8667232" y="6350249"/>
            <a:ext cx="2743200" cy="365125"/>
          </a:xfrm>
          <a:prstGeom prst="rect">
            <a:avLst/>
          </a:prstGeom>
        </p:spPr>
        <p:txBody>
          <a:bodyPr vert="horz" lIns="0" tIns="45720" rIns="0" bIns="45720" rtlCol="0">
            <a:noAutofit/>
          </a:bodyPr>
          <a:lstStyle>
            <a:lvl1pPr marL="0" indent="0" algn="l" defTabSz="457200" rtl="0" eaLnBrk="1" latinLnBrk="0" hangingPunct="1">
              <a:lnSpc>
                <a:spcPct val="100000"/>
              </a:lnSpc>
              <a:spcBef>
                <a:spcPts val="1000"/>
              </a:spcBef>
              <a:buFontTx/>
              <a:buNone/>
              <a:defRPr sz="2000" b="1" kern="1200">
                <a:solidFill>
                  <a:srgbClr val="EC8B1F"/>
                </a:solidFill>
                <a:latin typeface="+mn-lt"/>
                <a:ea typeface="+mn-ea"/>
                <a:cs typeface="+mn-cs"/>
              </a:defRPr>
            </a:lvl1pPr>
            <a:lvl2pPr marL="457200" indent="0" algn="l" defTabSz="457200" rtl="0" eaLnBrk="1" latinLnBrk="0" hangingPunct="1">
              <a:lnSpc>
                <a:spcPts val="1400"/>
              </a:lnSpc>
              <a:spcBef>
                <a:spcPts val="500"/>
              </a:spcBef>
              <a:buFontTx/>
              <a:buNone/>
              <a:defRPr sz="2400" kern="1200">
                <a:solidFill>
                  <a:schemeClr val="tx2"/>
                </a:solidFill>
                <a:latin typeface="+mn-lt"/>
                <a:ea typeface="+mn-ea"/>
                <a:cs typeface="+mn-cs"/>
              </a:defRPr>
            </a:lvl2pPr>
            <a:lvl3pPr marL="914400" indent="0" algn="l" defTabSz="457200" rtl="0" eaLnBrk="1" latinLnBrk="0" hangingPunct="1">
              <a:lnSpc>
                <a:spcPts val="1400"/>
              </a:lnSpc>
              <a:spcBef>
                <a:spcPts val="500"/>
              </a:spcBef>
              <a:buFontTx/>
              <a:buNone/>
              <a:defRPr sz="2400" kern="1200">
                <a:solidFill>
                  <a:schemeClr val="bg1">
                    <a:lumMod val="50000"/>
                  </a:schemeClr>
                </a:solidFill>
                <a:latin typeface="+mn-lt"/>
                <a:ea typeface="+mn-ea"/>
                <a:cs typeface="+mn-cs"/>
              </a:defRPr>
            </a:lvl3pPr>
            <a:lvl4pPr marL="1371600" indent="0" algn="l" defTabSz="457200" rtl="0" eaLnBrk="1" latinLnBrk="0" hangingPunct="1">
              <a:lnSpc>
                <a:spcPts val="1400"/>
              </a:lnSpc>
              <a:spcBef>
                <a:spcPts val="500"/>
              </a:spcBef>
              <a:buFontTx/>
              <a:buNone/>
              <a:defRPr sz="2400" kern="1200">
                <a:solidFill>
                  <a:schemeClr val="bg1">
                    <a:lumMod val="50000"/>
                  </a:schemeClr>
                </a:solidFill>
                <a:latin typeface="+mn-lt"/>
                <a:ea typeface="+mn-ea"/>
                <a:cs typeface="+mn-cs"/>
              </a:defRPr>
            </a:lvl4pPr>
            <a:lvl5pPr marL="1828800" indent="0" algn="l" defTabSz="457200" rtl="0" eaLnBrk="1" latinLnBrk="0" hangingPunct="1">
              <a:lnSpc>
                <a:spcPts val="1400"/>
              </a:lnSpc>
              <a:spcBef>
                <a:spcPts val="500"/>
              </a:spcBef>
              <a:buFontTx/>
              <a:buNone/>
              <a:defRPr sz="2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4510120-A876-4642-B753-556A5424CAF0}" type="slidenum">
              <a:rPr lang="en-US" smtClean="0"/>
              <a:pPr/>
              <a:t>36</a:t>
            </a:fld>
            <a:endParaRPr lang="en-US"/>
          </a:p>
        </p:txBody>
      </p:sp>
    </p:spTree>
    <p:extLst>
      <p:ext uri="{BB962C8B-B14F-4D97-AF65-F5344CB8AC3E}">
        <p14:creationId xmlns:p14="http://schemas.microsoft.com/office/powerpoint/2010/main" val="1578609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5831F-0227-B00C-C0DB-B185F602DF2D}"/>
              </a:ext>
            </a:extLst>
          </p:cNvPr>
          <p:cNvSpPr>
            <a:spLocks noGrp="1"/>
          </p:cNvSpPr>
          <p:nvPr>
            <p:ph type="title"/>
          </p:nvPr>
        </p:nvSpPr>
        <p:spPr/>
        <p:txBody>
          <a:bodyPr/>
          <a:lstStyle/>
          <a:p>
            <a:r>
              <a:rPr lang="en-US"/>
              <a:t>Model Steps</a:t>
            </a:r>
          </a:p>
        </p:txBody>
      </p:sp>
      <p:sp>
        <p:nvSpPr>
          <p:cNvPr id="3" name="Text Placeholder 2">
            <a:extLst>
              <a:ext uri="{FF2B5EF4-FFF2-40B4-BE49-F238E27FC236}">
                <a16:creationId xmlns:a16="http://schemas.microsoft.com/office/drawing/2014/main" id="{45870A80-EE25-14F5-2C1F-62F41C1D3CFF}"/>
              </a:ext>
            </a:extLst>
          </p:cNvPr>
          <p:cNvSpPr>
            <a:spLocks noGrp="1"/>
          </p:cNvSpPr>
          <p:nvPr>
            <p:ph type="body" sz="quarter" idx="13"/>
          </p:nvPr>
        </p:nvSpPr>
        <p:spPr>
          <a:xfrm>
            <a:off x="838201" y="1417459"/>
            <a:ext cx="3762374" cy="3723884"/>
          </a:xfrm>
        </p:spPr>
        <p:txBody>
          <a:bodyPr>
            <a:normAutofit/>
          </a:bodyPr>
          <a:lstStyle/>
          <a:p>
            <a:r>
              <a:rPr lang="en-US" sz="1600"/>
              <a:t>The VisionEval framework is composed of eight core modeling steps. Each of which has sub-activities and models.</a:t>
            </a:r>
          </a:p>
          <a:p>
            <a:endParaRPr lang="en-US" sz="1600"/>
          </a:p>
          <a:p>
            <a:r>
              <a:rPr lang="en-US" sz="1600"/>
              <a:t>Each step includes a set of calculations and models estimated using data from the National Household Travel Survey (NHTS) and the US Census that operate on the input data as well as the results of the previous calculation step. </a:t>
            </a:r>
          </a:p>
          <a:p>
            <a:pPr marL="0" indent="0">
              <a:buNone/>
            </a:pPr>
            <a:endParaRPr lang="en-US" sz="1600"/>
          </a:p>
        </p:txBody>
      </p:sp>
      <p:sp>
        <p:nvSpPr>
          <p:cNvPr id="5" name="Rectangle: Rounded Corners 4">
            <a:extLst>
              <a:ext uri="{FF2B5EF4-FFF2-40B4-BE49-F238E27FC236}">
                <a16:creationId xmlns:a16="http://schemas.microsoft.com/office/drawing/2014/main" id="{DA631018-5835-EDBD-6539-CE73186E44B9}"/>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pic>
        <p:nvPicPr>
          <p:cNvPr id="6" name="Picture 5">
            <a:extLst>
              <a:ext uri="{FF2B5EF4-FFF2-40B4-BE49-F238E27FC236}">
                <a16:creationId xmlns:a16="http://schemas.microsoft.com/office/drawing/2014/main" id="{5D4075ED-04C0-BDE2-7B66-232E5427DAAE}"/>
              </a:ext>
            </a:extLst>
          </p:cNvPr>
          <p:cNvPicPr>
            <a:picLocks noChangeAspect="1"/>
          </p:cNvPicPr>
          <p:nvPr/>
        </p:nvPicPr>
        <p:blipFill>
          <a:blip r:embed="rId2"/>
          <a:stretch>
            <a:fillRect/>
          </a:stretch>
        </p:blipFill>
        <p:spPr>
          <a:xfrm>
            <a:off x="5086350" y="1198526"/>
            <a:ext cx="6632545" cy="4215350"/>
          </a:xfrm>
          <a:prstGeom prst="rect">
            <a:avLst/>
          </a:prstGeom>
        </p:spPr>
      </p:pic>
      <p:sp>
        <p:nvSpPr>
          <p:cNvPr id="7" name="Slide Number Placeholder 1">
            <a:extLst>
              <a:ext uri="{FF2B5EF4-FFF2-40B4-BE49-F238E27FC236}">
                <a16:creationId xmlns:a16="http://schemas.microsoft.com/office/drawing/2014/main" id="{357A5EC1-1B6C-C99F-667C-1DD474C62B18}"/>
              </a:ext>
            </a:extLst>
          </p:cNvPr>
          <p:cNvSpPr>
            <a:spLocks noGrp="1"/>
          </p:cNvSpPr>
          <p:nvPr>
            <p:ph type="sldNum" sz="quarter" idx="10"/>
          </p:nvPr>
        </p:nvSpPr>
        <p:spPr>
          <a:xfrm>
            <a:off x="8667232" y="6363312"/>
            <a:ext cx="2743200" cy="365125"/>
          </a:xfrm>
        </p:spPr>
        <p:txBody>
          <a:bodyPr/>
          <a:lstStyle/>
          <a:p>
            <a:fld id="{F4510120-A876-4642-B753-556A5424CAF0}" type="slidenum">
              <a:rPr lang="en-US" smtClean="0"/>
              <a:pPr/>
              <a:t>37</a:t>
            </a:fld>
            <a:endParaRPr lang="en-US"/>
          </a:p>
        </p:txBody>
      </p:sp>
    </p:spTree>
    <p:extLst>
      <p:ext uri="{BB962C8B-B14F-4D97-AF65-F5344CB8AC3E}">
        <p14:creationId xmlns:p14="http://schemas.microsoft.com/office/powerpoint/2010/main" val="2159583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46A76-D52A-3A6F-229E-83F017FB7E92}"/>
              </a:ext>
            </a:extLst>
          </p:cNvPr>
          <p:cNvSpPr>
            <a:spLocks noGrp="1"/>
          </p:cNvSpPr>
          <p:nvPr>
            <p:ph type="title"/>
          </p:nvPr>
        </p:nvSpPr>
        <p:spPr/>
        <p:txBody>
          <a:bodyPr/>
          <a:lstStyle/>
          <a:p>
            <a:r>
              <a:rPr lang="en-US"/>
              <a:t>Step 1: Define Households</a:t>
            </a:r>
          </a:p>
        </p:txBody>
      </p:sp>
      <p:pic>
        <p:nvPicPr>
          <p:cNvPr id="4" name="Picture 3">
            <a:extLst>
              <a:ext uri="{FF2B5EF4-FFF2-40B4-BE49-F238E27FC236}">
                <a16:creationId xmlns:a16="http://schemas.microsoft.com/office/drawing/2014/main" id="{E5A0F919-CC9E-805E-8EB5-2B51AD82DA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201" y="1436426"/>
            <a:ext cx="2825800" cy="1183944"/>
          </a:xfrm>
          <a:prstGeom prst="rect">
            <a:avLst/>
          </a:prstGeom>
        </p:spPr>
      </p:pic>
      <p:sp>
        <p:nvSpPr>
          <p:cNvPr id="7" name="Text Placeholder 2">
            <a:extLst>
              <a:ext uri="{FF2B5EF4-FFF2-40B4-BE49-F238E27FC236}">
                <a16:creationId xmlns:a16="http://schemas.microsoft.com/office/drawing/2014/main" id="{C296CFA4-0ADA-F3BC-48BB-7431883503AA}"/>
              </a:ext>
            </a:extLst>
          </p:cNvPr>
          <p:cNvSpPr txBox="1">
            <a:spLocks/>
          </p:cNvSpPr>
          <p:nvPr/>
        </p:nvSpPr>
        <p:spPr>
          <a:xfrm>
            <a:off x="4294493" y="1518190"/>
            <a:ext cx="6855727" cy="4759657"/>
          </a:xfrm>
          <a:prstGeom prst="rect">
            <a:avLst/>
          </a:prstGeom>
        </p:spPr>
        <p:txBody>
          <a:bodyPr>
            <a:normAutofit fontScale="92500" lnSpcReduction="10000"/>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600" b="1">
                <a:solidFill>
                  <a:schemeClr val="tx1"/>
                </a:solidFill>
              </a:rPr>
              <a:t>Description</a:t>
            </a:r>
          </a:p>
          <a:p>
            <a:pPr marL="468630" lvl="1" indent="-285750"/>
            <a:r>
              <a:rPr lang="en-US" sz="1600">
                <a:solidFill>
                  <a:schemeClr val="tx1"/>
                </a:solidFill>
              </a:rPr>
              <a:t>Generate Synthetic Population using </a:t>
            </a:r>
            <a:r>
              <a:rPr lang="en-US" sz="1600" err="1">
                <a:solidFill>
                  <a:schemeClr val="tx1"/>
                </a:solidFill>
              </a:rPr>
              <a:t>VESimHouseholds</a:t>
            </a:r>
            <a:r>
              <a:rPr lang="en-US" sz="1600">
                <a:solidFill>
                  <a:schemeClr val="tx1"/>
                </a:solidFill>
              </a:rPr>
              <a:t> package or by loading </a:t>
            </a:r>
            <a:r>
              <a:rPr lang="en-US" sz="1600" err="1">
                <a:solidFill>
                  <a:schemeClr val="tx1"/>
                </a:solidFill>
              </a:rPr>
              <a:t>PopulationSim</a:t>
            </a:r>
            <a:r>
              <a:rPr lang="en-US" sz="1600">
                <a:solidFill>
                  <a:schemeClr val="tx1"/>
                </a:solidFill>
              </a:rPr>
              <a:t> outputs</a:t>
            </a:r>
            <a:endParaRPr lang="en-US" sz="1600" b="1">
              <a:solidFill>
                <a:schemeClr val="tx1"/>
              </a:solidFill>
            </a:endParaRPr>
          </a:p>
          <a:p>
            <a:pPr marL="285750" indent="-285750"/>
            <a:r>
              <a:rPr lang="en-US" sz="1600" b="1">
                <a:solidFill>
                  <a:schemeClr val="tx1"/>
                </a:solidFill>
              </a:rPr>
              <a:t>Inputs</a:t>
            </a:r>
          </a:p>
          <a:p>
            <a:pPr marL="468630" lvl="1" indent="-285750"/>
            <a:r>
              <a:rPr lang="en-US" sz="1600" err="1">
                <a:solidFill>
                  <a:schemeClr val="tx1"/>
                </a:solidFill>
              </a:rPr>
              <a:t>VESimHouseholds</a:t>
            </a:r>
            <a:r>
              <a:rPr lang="en-US" sz="1600">
                <a:solidFill>
                  <a:schemeClr val="tx1"/>
                </a:solidFill>
              </a:rPr>
              <a:t>:</a:t>
            </a:r>
          </a:p>
          <a:p>
            <a:pPr marL="651510" lvl="2" indent="-285750"/>
            <a:r>
              <a:rPr lang="en-US" sz="1600">
                <a:solidFill>
                  <a:schemeClr val="tx1"/>
                </a:solidFill>
              </a:rPr>
              <a:t>Census PUMS data provide marginal attributes</a:t>
            </a:r>
          </a:p>
          <a:p>
            <a:pPr marL="651510" lvl="2" indent="-285750"/>
            <a:r>
              <a:rPr lang="en-US" sz="1600">
                <a:solidFill>
                  <a:schemeClr val="tx1"/>
                </a:solidFill>
              </a:rPr>
              <a:t>Model-wide population control totals constrain results</a:t>
            </a:r>
          </a:p>
          <a:p>
            <a:pPr marL="468630" lvl="1" indent="-285750"/>
            <a:r>
              <a:rPr lang="en-US" sz="1600" err="1">
                <a:solidFill>
                  <a:schemeClr val="tx1"/>
                </a:solidFill>
              </a:rPr>
              <a:t>VEPopulationSim</a:t>
            </a:r>
            <a:r>
              <a:rPr lang="en-US" sz="1600">
                <a:solidFill>
                  <a:schemeClr val="tx1"/>
                </a:solidFill>
              </a:rPr>
              <a:t>:</a:t>
            </a:r>
          </a:p>
          <a:p>
            <a:pPr marL="651510" lvl="2" indent="-285750"/>
            <a:r>
              <a:rPr lang="en-US" sz="1600" err="1">
                <a:solidFill>
                  <a:schemeClr val="tx1"/>
                </a:solidFill>
              </a:rPr>
              <a:t>PopulationSim</a:t>
            </a:r>
            <a:r>
              <a:rPr lang="en-US" sz="1600">
                <a:solidFill>
                  <a:schemeClr val="tx1"/>
                </a:solidFill>
              </a:rPr>
              <a:t> outputs. Pre-run model that is used in the VE model inputs.</a:t>
            </a:r>
          </a:p>
          <a:p>
            <a:pPr marL="285750" indent="-285750"/>
            <a:r>
              <a:rPr lang="en-US" sz="1600" b="1">
                <a:solidFill>
                  <a:schemeClr val="tx1"/>
                </a:solidFill>
              </a:rPr>
              <a:t>Outputs</a:t>
            </a:r>
          </a:p>
          <a:p>
            <a:pPr marL="468630" lvl="1" indent="-285750"/>
            <a:r>
              <a:rPr lang="en-US" sz="1600">
                <a:solidFill>
                  <a:schemeClr val="tx1"/>
                </a:solidFill>
              </a:rPr>
              <a:t>Household size &amp; type (single family, multi-family, group quarters)</a:t>
            </a:r>
          </a:p>
          <a:p>
            <a:pPr marL="468630" lvl="1" indent="-285750"/>
            <a:r>
              <a:rPr lang="en-US" sz="1600">
                <a:solidFill>
                  <a:schemeClr val="tx1"/>
                </a:solidFill>
              </a:rPr>
              <a:t>Household demographics (income, etc.)</a:t>
            </a:r>
          </a:p>
          <a:p>
            <a:pPr marL="285750" indent="-285750"/>
            <a:r>
              <a:rPr lang="en-US" sz="1600" b="1">
                <a:solidFill>
                  <a:schemeClr val="tx1"/>
                </a:solidFill>
              </a:rPr>
              <a:t>How is it used?</a:t>
            </a:r>
          </a:p>
          <a:p>
            <a:pPr marL="468630" lvl="1" indent="-285750"/>
            <a:r>
              <a:rPr lang="en-US" sz="1600">
                <a:solidFill>
                  <a:schemeClr val="tx1"/>
                </a:solidFill>
              </a:rPr>
              <a:t>Households with attributes are the basis of trip-making but also highly sensitive to cost &amp; other policies</a:t>
            </a:r>
          </a:p>
        </p:txBody>
      </p:sp>
      <p:sp>
        <p:nvSpPr>
          <p:cNvPr id="3" name="Rectangle: Rounded Corners 2">
            <a:extLst>
              <a:ext uri="{FF2B5EF4-FFF2-40B4-BE49-F238E27FC236}">
                <a16:creationId xmlns:a16="http://schemas.microsoft.com/office/drawing/2014/main" id="{5915EE15-9F7F-5C3D-FD4F-D77A7B1E37EE}"/>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
        <p:nvSpPr>
          <p:cNvPr id="5" name="Slide Number Placeholder 1">
            <a:extLst>
              <a:ext uri="{FF2B5EF4-FFF2-40B4-BE49-F238E27FC236}">
                <a16:creationId xmlns:a16="http://schemas.microsoft.com/office/drawing/2014/main" id="{2BABE749-013B-A453-1465-BDD77FB7FD09}"/>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38</a:t>
            </a:fld>
            <a:endParaRPr lang="en-US"/>
          </a:p>
        </p:txBody>
      </p:sp>
    </p:spTree>
    <p:extLst>
      <p:ext uri="{BB962C8B-B14F-4D97-AF65-F5344CB8AC3E}">
        <p14:creationId xmlns:p14="http://schemas.microsoft.com/office/powerpoint/2010/main" val="461255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8"/>
          <p:cNvSpPr/>
          <p:nvPr/>
        </p:nvSpPr>
        <p:spPr>
          <a:xfrm>
            <a:off x="6593500" y="1655197"/>
            <a:ext cx="4061400" cy="2099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000000"/>
              </a:solidFill>
              <a:latin typeface="Arial"/>
              <a:cs typeface="Arial"/>
              <a:sym typeface="Arial"/>
            </a:endParaRPr>
          </a:p>
        </p:txBody>
      </p:sp>
      <p:sp>
        <p:nvSpPr>
          <p:cNvPr id="228" name="Google Shape;228;p38"/>
          <p:cNvSpPr/>
          <p:nvPr/>
        </p:nvSpPr>
        <p:spPr>
          <a:xfrm>
            <a:off x="1167539" y="1681723"/>
            <a:ext cx="4159500" cy="2099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000000"/>
              </a:solidFill>
              <a:latin typeface="Arial"/>
              <a:cs typeface="Arial"/>
              <a:sym typeface="Arial"/>
            </a:endParaRPr>
          </a:p>
        </p:txBody>
      </p:sp>
      <p:sp>
        <p:nvSpPr>
          <p:cNvPr id="229" name="Google Shape;229;p38"/>
          <p:cNvSpPr/>
          <p:nvPr/>
        </p:nvSpPr>
        <p:spPr>
          <a:xfrm>
            <a:off x="4535227" y="3580450"/>
            <a:ext cx="2815800" cy="2344200"/>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defTabSz="914400">
              <a:buClr>
                <a:srgbClr val="000000"/>
              </a:buClr>
            </a:pPr>
            <a:endParaRPr sz="1400" kern="0">
              <a:solidFill>
                <a:srgbClr val="FFFFFF"/>
              </a:solidFill>
              <a:latin typeface="Calibri"/>
              <a:ea typeface="Calibri"/>
              <a:cs typeface="Calibri"/>
              <a:sym typeface="Calibri"/>
            </a:endParaRPr>
          </a:p>
        </p:txBody>
      </p:sp>
      <p:sp>
        <p:nvSpPr>
          <p:cNvPr id="230" name="Google Shape;230;p38"/>
          <p:cNvSpPr txBox="1">
            <a:spLocks noGrp="1"/>
          </p:cNvSpPr>
          <p:nvPr>
            <p:ph type="title"/>
          </p:nvPr>
        </p:nvSpPr>
        <p:spPr>
          <a:xfrm>
            <a:off x="591877" y="323974"/>
            <a:ext cx="7886700" cy="639776"/>
          </a:xfrm>
          <a:prstGeom prst="rect">
            <a:avLst/>
          </a:prstGeom>
          <a:noFill/>
          <a:ln>
            <a:noFill/>
          </a:ln>
        </p:spPr>
        <p:txBody>
          <a:bodyPr spcFirstLastPara="1" wrap="square" lIns="68575" tIns="34275" rIns="68575" bIns="34275" anchor="ctr" anchorCtr="0">
            <a:noAutofit/>
          </a:bodyPr>
          <a:lstStyle/>
          <a:p>
            <a:pPr>
              <a:buSzPts val="3300"/>
            </a:pPr>
            <a:r>
              <a:rPr lang="en" sz="2400">
                <a:solidFill>
                  <a:schemeClr val="bg2"/>
                </a:solidFill>
              </a:rPr>
              <a:t>VE Concept #1:  </a:t>
            </a:r>
            <a:r>
              <a:rPr lang="en" sz="2400"/>
              <a:t>Household Synthesis &amp; Land Use</a:t>
            </a:r>
            <a:endParaRPr sz="2400"/>
          </a:p>
        </p:txBody>
      </p:sp>
      <p:pic>
        <p:nvPicPr>
          <p:cNvPr id="231" name="Google Shape;231;p38"/>
          <p:cNvPicPr preferRelativeResize="0">
            <a:picLocks noGrp="1"/>
          </p:cNvPicPr>
          <p:nvPr>
            <p:ph type="body" idx="1"/>
          </p:nvPr>
        </p:nvPicPr>
        <p:blipFill rotWithShape="1">
          <a:blip r:embed="rId3">
            <a:alphaModFix/>
          </a:blip>
          <a:srcRect/>
          <a:stretch/>
        </p:blipFill>
        <p:spPr>
          <a:xfrm>
            <a:off x="6748375" y="1722696"/>
            <a:ext cx="3653700" cy="1239900"/>
          </a:xfrm>
          <a:prstGeom prst="rect">
            <a:avLst/>
          </a:prstGeom>
          <a:noFill/>
          <a:ln>
            <a:noFill/>
          </a:ln>
        </p:spPr>
      </p:pic>
      <p:sp>
        <p:nvSpPr>
          <p:cNvPr id="232" name="Google Shape;232;p38" descr="Image result for people image clipart"/>
          <p:cNvSpPr/>
          <p:nvPr/>
        </p:nvSpPr>
        <p:spPr>
          <a:xfrm>
            <a:off x="1640681" y="-260747"/>
            <a:ext cx="228600" cy="228600"/>
          </a:xfrm>
          <a:prstGeom prst="rect">
            <a:avLst/>
          </a:prstGeom>
          <a:noFill/>
          <a:ln>
            <a:noFill/>
          </a:ln>
        </p:spPr>
        <p:txBody>
          <a:bodyPr spcFirstLastPara="1" wrap="square" lIns="68575" tIns="34275" rIns="68575" bIns="34275" anchor="t" anchorCtr="0">
            <a:noAutofit/>
          </a:bodyPr>
          <a:lstStyle/>
          <a:p>
            <a:pPr defTabSz="914400">
              <a:buClr>
                <a:srgbClr val="000000"/>
              </a:buClr>
            </a:pPr>
            <a:endParaRPr sz="1400" kern="0">
              <a:solidFill>
                <a:srgbClr val="000000"/>
              </a:solidFill>
              <a:latin typeface="Calibri"/>
              <a:ea typeface="Calibri"/>
              <a:cs typeface="Calibri"/>
              <a:sym typeface="Calibri"/>
            </a:endParaRPr>
          </a:p>
        </p:txBody>
      </p:sp>
      <p:pic>
        <p:nvPicPr>
          <p:cNvPr id="233" name="Google Shape;233;p38" descr="Related image"/>
          <p:cNvPicPr preferRelativeResize="0"/>
          <p:nvPr/>
        </p:nvPicPr>
        <p:blipFill rotWithShape="1">
          <a:blip r:embed="rId4">
            <a:alphaModFix/>
          </a:blip>
          <a:srcRect t="32777"/>
          <a:stretch/>
        </p:blipFill>
        <p:spPr>
          <a:xfrm>
            <a:off x="4818611" y="4030333"/>
            <a:ext cx="2249031" cy="1511844"/>
          </a:xfrm>
          <a:prstGeom prst="rect">
            <a:avLst/>
          </a:prstGeom>
          <a:noFill/>
          <a:ln>
            <a:noFill/>
          </a:ln>
        </p:spPr>
      </p:pic>
      <p:sp>
        <p:nvSpPr>
          <p:cNvPr id="234" name="Google Shape;234;p38"/>
          <p:cNvSpPr txBox="1"/>
          <p:nvPr/>
        </p:nvSpPr>
        <p:spPr>
          <a:xfrm>
            <a:off x="1545189" y="3077248"/>
            <a:ext cx="3279900" cy="692400"/>
          </a:xfrm>
          <a:prstGeom prst="rect">
            <a:avLst/>
          </a:prstGeom>
          <a:noFill/>
          <a:ln>
            <a:noFill/>
          </a:ln>
        </p:spPr>
        <p:txBody>
          <a:bodyPr spcFirstLastPara="1" wrap="square" lIns="68575" tIns="34275" rIns="68575" bIns="34275" anchor="t" anchorCtr="0">
            <a:noAutofit/>
          </a:bodyPr>
          <a:lstStyle/>
          <a:p>
            <a:pPr algn="ctr" defTabSz="914400">
              <a:buClr>
                <a:srgbClr val="000000"/>
              </a:buClr>
            </a:pPr>
            <a:r>
              <a:rPr lang="en" sz="1400" kern="0">
                <a:solidFill>
                  <a:srgbClr val="000000"/>
                </a:solidFill>
                <a:latin typeface="Calibri"/>
                <a:ea typeface="Calibri"/>
                <a:cs typeface="Calibri"/>
                <a:sym typeface="Calibri"/>
              </a:rPr>
              <a:t>AZone</a:t>
            </a:r>
            <a:endParaRPr sz="1400" kern="0">
              <a:solidFill>
                <a:srgbClr val="000000"/>
              </a:solidFill>
              <a:latin typeface="Calibri"/>
              <a:ea typeface="Calibri"/>
              <a:cs typeface="Calibri"/>
              <a:sym typeface="Calibri"/>
            </a:endParaRPr>
          </a:p>
          <a:p>
            <a:pPr defTabSz="914400">
              <a:buClr>
                <a:srgbClr val="000000"/>
              </a:buClr>
            </a:pPr>
            <a:r>
              <a:rPr lang="en" sz="1400" kern="0">
                <a:solidFill>
                  <a:srgbClr val="000000"/>
                </a:solidFill>
                <a:latin typeface="Calibri"/>
                <a:ea typeface="Calibri"/>
                <a:cs typeface="Calibri"/>
                <a:sym typeface="Calibri"/>
              </a:rPr>
              <a:t>Population by age</a:t>
            </a:r>
            <a:r>
              <a:rPr lang="en" sz="1100" kern="0">
                <a:solidFill>
                  <a:srgbClr val="000000"/>
                </a:solidFill>
                <a:latin typeface="Arial"/>
                <a:cs typeface="Arial"/>
                <a:sym typeface="Arial"/>
              </a:rPr>
              <a:t> </a:t>
            </a:r>
            <a:r>
              <a:rPr lang="en" sz="1400" kern="0">
                <a:solidFill>
                  <a:srgbClr val="000000"/>
                </a:solidFill>
                <a:latin typeface="Calibri"/>
                <a:ea typeface="Calibri"/>
                <a:cs typeface="Calibri"/>
                <a:sym typeface="Calibri"/>
              </a:rPr>
              <a:t>(Regular &amp; GQ)</a:t>
            </a:r>
            <a:endParaRPr sz="1400" kern="0">
              <a:solidFill>
                <a:srgbClr val="000000"/>
              </a:solidFill>
              <a:latin typeface="Calibri"/>
              <a:ea typeface="Calibri"/>
              <a:cs typeface="Calibri"/>
              <a:sym typeface="Calibri"/>
            </a:endParaRPr>
          </a:p>
        </p:txBody>
      </p:sp>
      <p:pic>
        <p:nvPicPr>
          <p:cNvPr id="235" name="Google Shape;235;p38" descr="Image result for people image clipart all ages"/>
          <p:cNvPicPr preferRelativeResize="0"/>
          <p:nvPr/>
        </p:nvPicPr>
        <p:blipFill rotWithShape="1">
          <a:blip r:embed="rId5">
            <a:alphaModFix/>
          </a:blip>
          <a:srcRect t="74924"/>
          <a:stretch/>
        </p:blipFill>
        <p:spPr>
          <a:xfrm>
            <a:off x="1261822" y="1856477"/>
            <a:ext cx="3859399" cy="1097254"/>
          </a:xfrm>
          <a:prstGeom prst="rect">
            <a:avLst/>
          </a:prstGeom>
          <a:noFill/>
          <a:ln>
            <a:noFill/>
          </a:ln>
        </p:spPr>
      </p:pic>
      <p:sp>
        <p:nvSpPr>
          <p:cNvPr id="236" name="Google Shape;236;p38"/>
          <p:cNvSpPr txBox="1"/>
          <p:nvPr/>
        </p:nvSpPr>
        <p:spPr>
          <a:xfrm>
            <a:off x="7489925" y="3050672"/>
            <a:ext cx="3084000" cy="692400"/>
          </a:xfrm>
          <a:prstGeom prst="rect">
            <a:avLst/>
          </a:prstGeom>
          <a:noFill/>
          <a:ln>
            <a:noFill/>
          </a:ln>
        </p:spPr>
        <p:txBody>
          <a:bodyPr spcFirstLastPara="1" wrap="square" lIns="68575" tIns="34275" rIns="68575" bIns="34275" anchor="t" anchorCtr="0">
            <a:noAutofit/>
          </a:bodyPr>
          <a:lstStyle/>
          <a:p>
            <a:pPr defTabSz="914400">
              <a:buClr>
                <a:srgbClr val="000000"/>
              </a:buClr>
            </a:pPr>
            <a:r>
              <a:rPr lang="en" sz="1400" kern="0">
                <a:solidFill>
                  <a:srgbClr val="000000"/>
                </a:solidFill>
                <a:latin typeface="Calibri"/>
                <a:ea typeface="Calibri"/>
                <a:cs typeface="Calibri"/>
                <a:sym typeface="Calibri"/>
              </a:rPr>
              <a:t>                   Bzone</a:t>
            </a:r>
            <a:endParaRPr sz="1400" kern="0">
              <a:solidFill>
                <a:srgbClr val="000000"/>
              </a:solidFill>
              <a:latin typeface="Calibri"/>
              <a:ea typeface="Calibri"/>
              <a:cs typeface="Calibri"/>
              <a:sym typeface="Calibri"/>
            </a:endParaRPr>
          </a:p>
          <a:p>
            <a:pPr defTabSz="914400">
              <a:buClr>
                <a:srgbClr val="000000"/>
              </a:buClr>
            </a:pPr>
            <a:r>
              <a:rPr lang="en" sz="1400" kern="0">
                <a:solidFill>
                  <a:srgbClr val="000000"/>
                </a:solidFill>
                <a:latin typeface="Calibri"/>
                <a:ea typeface="Calibri"/>
                <a:cs typeface="Calibri"/>
                <a:sym typeface="Calibri"/>
              </a:rPr>
              <a:t>Dwelling Units by Location Type</a:t>
            </a:r>
            <a:endParaRPr sz="1100" kern="0">
              <a:solidFill>
                <a:srgbClr val="000000"/>
              </a:solidFill>
              <a:latin typeface="Arial"/>
              <a:cs typeface="Arial"/>
              <a:sym typeface="Arial"/>
            </a:endParaRPr>
          </a:p>
          <a:p>
            <a:pPr defTabSz="914400">
              <a:buClr>
                <a:srgbClr val="000000"/>
              </a:buClr>
            </a:pPr>
            <a:r>
              <a:rPr lang="en" sz="1400" kern="0">
                <a:solidFill>
                  <a:srgbClr val="000000"/>
                </a:solidFill>
                <a:latin typeface="Calibri"/>
                <a:ea typeface="Calibri"/>
                <a:cs typeface="Calibri"/>
                <a:sym typeface="Calibri"/>
              </a:rPr>
              <a:t>Employment</a:t>
            </a:r>
            <a:endParaRPr sz="1400" kern="0">
              <a:solidFill>
                <a:srgbClr val="000000"/>
              </a:solidFill>
              <a:latin typeface="Calibri"/>
              <a:ea typeface="Calibri"/>
              <a:cs typeface="Calibri"/>
              <a:sym typeface="Calibri"/>
            </a:endParaRPr>
          </a:p>
          <a:p>
            <a:pPr defTabSz="914400">
              <a:buClr>
                <a:srgbClr val="000000"/>
              </a:buClr>
            </a:pPr>
            <a:endParaRPr sz="1400" kern="0">
              <a:solidFill>
                <a:srgbClr val="000000"/>
              </a:solidFill>
              <a:latin typeface="Calibri"/>
              <a:ea typeface="Calibri"/>
              <a:cs typeface="Calibri"/>
              <a:sym typeface="Calibri"/>
            </a:endParaRPr>
          </a:p>
        </p:txBody>
      </p:sp>
      <p:sp>
        <p:nvSpPr>
          <p:cNvPr id="237" name="Google Shape;237;p38"/>
          <p:cNvSpPr/>
          <p:nvPr/>
        </p:nvSpPr>
        <p:spPr>
          <a:xfrm rot="2566629">
            <a:off x="4732261" y="3287900"/>
            <a:ext cx="530517" cy="512475"/>
          </a:xfrm>
          <a:prstGeom prst="rightArrow">
            <a:avLst>
              <a:gd name="adj1" fmla="val 50000"/>
              <a:gd name="adj2" fmla="val 50000"/>
            </a:avLst>
          </a:prstGeom>
          <a:solidFill>
            <a:srgbClr val="888888"/>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algn="ctr" defTabSz="914400">
              <a:buClr>
                <a:srgbClr val="000000"/>
              </a:buClr>
            </a:pPr>
            <a:endParaRPr sz="1400" kern="0">
              <a:solidFill>
                <a:srgbClr val="FFFFFF"/>
              </a:solidFill>
              <a:latin typeface="Calibri"/>
              <a:ea typeface="Calibri"/>
              <a:cs typeface="Calibri"/>
              <a:sym typeface="Calibri"/>
            </a:endParaRPr>
          </a:p>
        </p:txBody>
      </p:sp>
      <p:sp>
        <p:nvSpPr>
          <p:cNvPr id="238" name="Google Shape;238;p38"/>
          <p:cNvSpPr/>
          <p:nvPr/>
        </p:nvSpPr>
        <p:spPr>
          <a:xfrm rot="8948509">
            <a:off x="6703328" y="3287960"/>
            <a:ext cx="530497" cy="512336"/>
          </a:xfrm>
          <a:prstGeom prst="rightArrow">
            <a:avLst>
              <a:gd name="adj1" fmla="val 50000"/>
              <a:gd name="adj2" fmla="val 50000"/>
            </a:avLst>
          </a:prstGeom>
          <a:solidFill>
            <a:srgbClr val="888888"/>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algn="ctr" defTabSz="914400">
              <a:buClr>
                <a:srgbClr val="000000"/>
              </a:buClr>
            </a:pPr>
            <a:endParaRPr sz="1400" kern="0">
              <a:solidFill>
                <a:srgbClr val="FFFFFF"/>
              </a:solidFill>
              <a:latin typeface="Calibri"/>
              <a:ea typeface="Calibri"/>
              <a:cs typeface="Calibri"/>
              <a:sym typeface="Calibri"/>
            </a:endParaRPr>
          </a:p>
        </p:txBody>
      </p:sp>
      <p:sp>
        <p:nvSpPr>
          <p:cNvPr id="239" name="Google Shape;239;p38"/>
          <p:cNvSpPr txBox="1"/>
          <p:nvPr/>
        </p:nvSpPr>
        <p:spPr>
          <a:xfrm>
            <a:off x="1982725" y="4132600"/>
            <a:ext cx="1663500" cy="1791900"/>
          </a:xfrm>
          <a:prstGeom prst="rect">
            <a:avLst/>
          </a:prstGeom>
          <a:solidFill>
            <a:schemeClr val="accent1"/>
          </a:solidFill>
          <a:ln w="952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defTabSz="914400">
              <a:buClr>
                <a:srgbClr val="000000"/>
              </a:buClr>
            </a:pPr>
            <a:r>
              <a:rPr lang="en" sz="1400" u="sng" kern="0">
                <a:solidFill>
                  <a:srgbClr val="000000"/>
                </a:solidFill>
                <a:latin typeface="Calibri"/>
                <a:ea typeface="Calibri"/>
                <a:cs typeface="Calibri"/>
                <a:sym typeface="Calibri"/>
              </a:rPr>
              <a:t>HH attributes</a:t>
            </a:r>
            <a:endParaRPr sz="1400" u="sng" kern="0">
              <a:solidFill>
                <a:srgbClr val="000000"/>
              </a:solidFill>
              <a:latin typeface="Calibri"/>
              <a:ea typeface="Calibri"/>
              <a:cs typeface="Calibri"/>
              <a:sym typeface="Calibri"/>
            </a:endParaRPr>
          </a:p>
          <a:p>
            <a:pPr defTabSz="914400">
              <a:buClr>
                <a:srgbClr val="000000"/>
              </a:buClr>
            </a:pPr>
            <a:r>
              <a:rPr lang="en" sz="1400" kern="0">
                <a:solidFill>
                  <a:srgbClr val="000000"/>
                </a:solidFill>
                <a:latin typeface="Calibri"/>
                <a:ea typeface="Calibri"/>
                <a:cs typeface="Calibri"/>
                <a:sym typeface="Calibri"/>
              </a:rPr>
              <a:t>. Age mix</a:t>
            </a:r>
            <a:endParaRPr sz="1400" kern="0">
              <a:solidFill>
                <a:srgbClr val="000000"/>
              </a:solidFill>
              <a:latin typeface="Calibri"/>
              <a:ea typeface="Calibri"/>
              <a:cs typeface="Calibri"/>
              <a:sym typeface="Calibri"/>
            </a:endParaRPr>
          </a:p>
          <a:p>
            <a:pPr defTabSz="914400">
              <a:buClr>
                <a:srgbClr val="000000"/>
              </a:buClr>
            </a:pPr>
            <a:r>
              <a:rPr lang="en" sz="1400" kern="0">
                <a:solidFill>
                  <a:srgbClr val="000000"/>
                </a:solidFill>
                <a:latin typeface="Calibri"/>
                <a:ea typeface="Calibri"/>
                <a:cs typeface="Calibri"/>
                <a:sym typeface="Calibri"/>
              </a:rPr>
              <a:t>. Lifecycle</a:t>
            </a:r>
            <a:endParaRPr sz="1400" kern="0">
              <a:solidFill>
                <a:srgbClr val="000000"/>
              </a:solidFill>
              <a:latin typeface="Calibri"/>
              <a:ea typeface="Calibri"/>
              <a:cs typeface="Calibri"/>
              <a:sym typeface="Calibri"/>
            </a:endParaRPr>
          </a:p>
          <a:p>
            <a:pPr defTabSz="914400">
              <a:buClr>
                <a:srgbClr val="000000"/>
              </a:buClr>
            </a:pPr>
            <a:r>
              <a:rPr lang="en" sz="1400" kern="0">
                <a:solidFill>
                  <a:srgbClr val="000000"/>
                </a:solidFill>
                <a:latin typeface="Calibri"/>
                <a:ea typeface="Calibri"/>
                <a:cs typeface="Calibri"/>
                <a:sym typeface="Calibri"/>
              </a:rPr>
              <a:t>. Income</a:t>
            </a:r>
            <a:endParaRPr sz="1400" kern="0">
              <a:solidFill>
                <a:srgbClr val="000000"/>
              </a:solidFill>
              <a:latin typeface="Calibri"/>
              <a:ea typeface="Calibri"/>
              <a:cs typeface="Calibri"/>
              <a:sym typeface="Calibri"/>
            </a:endParaRPr>
          </a:p>
          <a:p>
            <a:pPr defTabSz="914400">
              <a:buClr>
                <a:srgbClr val="000000"/>
              </a:buClr>
            </a:pPr>
            <a:endParaRPr sz="1400" kern="0">
              <a:solidFill>
                <a:srgbClr val="000000"/>
              </a:solidFill>
              <a:latin typeface="Calibri"/>
              <a:ea typeface="Calibri"/>
              <a:cs typeface="Calibri"/>
              <a:sym typeface="Calibri"/>
            </a:endParaRPr>
          </a:p>
          <a:p>
            <a:pPr defTabSz="914400">
              <a:buClr>
                <a:srgbClr val="000000"/>
              </a:buClr>
            </a:pPr>
            <a:r>
              <a:rPr lang="en" sz="1400" kern="0">
                <a:solidFill>
                  <a:srgbClr val="000000"/>
                </a:solidFill>
                <a:latin typeface="Calibri"/>
                <a:ea typeface="Calibri"/>
                <a:cs typeface="Calibri"/>
                <a:sym typeface="Calibri"/>
              </a:rPr>
              <a:t>. Workers</a:t>
            </a:r>
            <a:endParaRPr sz="1400" kern="0">
              <a:solidFill>
                <a:srgbClr val="000000"/>
              </a:solidFill>
              <a:latin typeface="Calibri"/>
              <a:ea typeface="Calibri"/>
              <a:cs typeface="Calibri"/>
              <a:sym typeface="Calibri"/>
            </a:endParaRPr>
          </a:p>
          <a:p>
            <a:pPr defTabSz="914400">
              <a:buClr>
                <a:srgbClr val="000000"/>
              </a:buClr>
            </a:pPr>
            <a:r>
              <a:rPr lang="en" sz="1400" kern="0">
                <a:solidFill>
                  <a:srgbClr val="000000"/>
                </a:solidFill>
                <a:latin typeface="Calibri"/>
                <a:ea typeface="Calibri"/>
                <a:cs typeface="Calibri"/>
                <a:sym typeface="Calibri"/>
              </a:rPr>
              <a:t>. Drivers</a:t>
            </a:r>
            <a:endParaRPr sz="1400" kern="0">
              <a:solidFill>
                <a:srgbClr val="000000"/>
              </a:solidFill>
              <a:latin typeface="Calibri"/>
              <a:ea typeface="Calibri"/>
              <a:cs typeface="Calibri"/>
              <a:sym typeface="Calibri"/>
            </a:endParaRPr>
          </a:p>
          <a:p>
            <a:pPr defTabSz="914400">
              <a:buClr>
                <a:srgbClr val="000000"/>
              </a:buClr>
            </a:pPr>
            <a:r>
              <a:rPr lang="en" sz="1400" kern="0">
                <a:solidFill>
                  <a:srgbClr val="000000"/>
                </a:solidFill>
                <a:latin typeface="Calibri"/>
                <a:ea typeface="Calibri"/>
                <a:cs typeface="Calibri"/>
                <a:sym typeface="Calibri"/>
              </a:rPr>
              <a:t>. # Autos</a:t>
            </a:r>
            <a:endParaRPr sz="1400" kern="0">
              <a:solidFill>
                <a:srgbClr val="000000"/>
              </a:solidFill>
              <a:latin typeface="Calibri"/>
              <a:ea typeface="Calibri"/>
              <a:cs typeface="Calibri"/>
              <a:sym typeface="Calibri"/>
            </a:endParaRPr>
          </a:p>
          <a:p>
            <a:pPr defTabSz="914400">
              <a:buClr>
                <a:srgbClr val="000000"/>
              </a:buClr>
            </a:pPr>
            <a:endParaRPr sz="1400" kern="0">
              <a:solidFill>
                <a:srgbClr val="000000"/>
              </a:solidFill>
              <a:latin typeface="Calibri"/>
              <a:ea typeface="Calibri"/>
              <a:cs typeface="Calibri"/>
              <a:sym typeface="Calibri"/>
            </a:endParaRPr>
          </a:p>
        </p:txBody>
      </p:sp>
      <p:sp>
        <p:nvSpPr>
          <p:cNvPr id="240" name="Google Shape;240;p38"/>
          <p:cNvSpPr txBox="1"/>
          <p:nvPr/>
        </p:nvSpPr>
        <p:spPr>
          <a:xfrm>
            <a:off x="7412825" y="4102350"/>
            <a:ext cx="1663500" cy="1791900"/>
          </a:xfrm>
          <a:prstGeom prst="rect">
            <a:avLst/>
          </a:prstGeom>
          <a:solidFill>
            <a:schemeClr val="accent1">
              <a:lumMod val="20000"/>
              <a:lumOff val="80000"/>
            </a:schemeClr>
          </a:solidFill>
          <a:ln w="952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defTabSz="914400">
              <a:buClr>
                <a:srgbClr val="000000"/>
              </a:buClr>
            </a:pPr>
            <a:r>
              <a:rPr lang="en" sz="1400" u="sng" kern="0">
                <a:solidFill>
                  <a:srgbClr val="000000"/>
                </a:solidFill>
                <a:latin typeface="Calibri"/>
                <a:ea typeface="Calibri"/>
                <a:cs typeface="Calibri"/>
                <a:sym typeface="Calibri"/>
              </a:rPr>
              <a:t>BZone  attributes</a:t>
            </a:r>
            <a:endParaRPr sz="1400" u="sng" kern="0">
              <a:solidFill>
                <a:srgbClr val="000000"/>
              </a:solidFill>
              <a:latin typeface="Calibri"/>
              <a:ea typeface="Calibri"/>
              <a:cs typeface="Calibri"/>
              <a:sym typeface="Calibri"/>
            </a:endParaRPr>
          </a:p>
          <a:p>
            <a:pPr defTabSz="914400">
              <a:buClr>
                <a:srgbClr val="000000"/>
              </a:buClr>
            </a:pPr>
            <a:r>
              <a:rPr lang="en" sz="1400" b="1" kern="0">
                <a:solidFill>
                  <a:srgbClr val="000000"/>
                </a:solidFill>
                <a:latin typeface="Calibri"/>
                <a:ea typeface="Calibri"/>
                <a:cs typeface="Calibri"/>
                <a:sym typeface="Calibri"/>
              </a:rPr>
              <a:t>Urban Mixed Use</a:t>
            </a:r>
            <a:endParaRPr sz="1400" b="1" kern="0">
              <a:solidFill>
                <a:srgbClr val="000000"/>
              </a:solidFill>
              <a:latin typeface="Calibri"/>
              <a:ea typeface="Calibri"/>
              <a:cs typeface="Calibri"/>
              <a:sym typeface="Calibri"/>
            </a:endParaRPr>
          </a:p>
          <a:p>
            <a:pPr defTabSz="914400">
              <a:buClr>
                <a:srgbClr val="000000"/>
              </a:buClr>
            </a:pPr>
            <a:r>
              <a:rPr lang="en" sz="1400" b="1" kern="0">
                <a:solidFill>
                  <a:srgbClr val="000000"/>
                </a:solidFill>
                <a:latin typeface="Calibri"/>
                <a:ea typeface="Calibri"/>
                <a:cs typeface="Calibri"/>
                <a:sym typeface="Calibri"/>
              </a:rPr>
              <a:t>Built Form:</a:t>
            </a:r>
            <a:r>
              <a:rPr lang="en" sz="1400" kern="0">
                <a:solidFill>
                  <a:srgbClr val="000000"/>
                </a:solidFill>
                <a:latin typeface="Calibri"/>
                <a:ea typeface="Calibri"/>
                <a:cs typeface="Calibri"/>
                <a:sym typeface="Calibri"/>
              </a:rPr>
              <a:t> </a:t>
            </a:r>
            <a:endParaRPr sz="1400" kern="0">
              <a:solidFill>
                <a:srgbClr val="000000"/>
              </a:solidFill>
              <a:latin typeface="Calibri"/>
              <a:ea typeface="Calibri"/>
              <a:cs typeface="Calibri"/>
              <a:sym typeface="Calibri"/>
            </a:endParaRPr>
          </a:p>
          <a:p>
            <a:pPr defTabSz="914400">
              <a:buClr>
                <a:srgbClr val="000000"/>
              </a:buClr>
            </a:pPr>
            <a:r>
              <a:rPr lang="en" sz="1100" kern="0">
                <a:solidFill>
                  <a:srgbClr val="000000"/>
                </a:solidFill>
                <a:latin typeface="Calibri"/>
                <a:ea typeface="Calibri"/>
                <a:cs typeface="Calibri"/>
                <a:sym typeface="Calibri"/>
              </a:rPr>
              <a:t>Density, Design, Diversity, Destination Accessibility</a:t>
            </a:r>
            <a:endParaRPr sz="1100" kern="0">
              <a:solidFill>
                <a:srgbClr val="000000"/>
              </a:solidFill>
              <a:latin typeface="Calibri"/>
              <a:ea typeface="Calibri"/>
              <a:cs typeface="Calibri"/>
              <a:sym typeface="Calibri"/>
            </a:endParaRPr>
          </a:p>
          <a:p>
            <a:pPr defTabSz="914400">
              <a:buClr>
                <a:srgbClr val="000000"/>
              </a:buClr>
            </a:pPr>
            <a:r>
              <a:rPr lang="en" sz="1400" b="1" kern="0">
                <a:solidFill>
                  <a:srgbClr val="000000"/>
                </a:solidFill>
                <a:latin typeface="Calibri"/>
                <a:ea typeface="Calibri"/>
                <a:cs typeface="Calibri"/>
                <a:sym typeface="Calibri"/>
              </a:rPr>
              <a:t>Employment</a:t>
            </a:r>
            <a:r>
              <a:rPr lang="en" sz="1400" kern="0">
                <a:solidFill>
                  <a:srgbClr val="000000"/>
                </a:solidFill>
                <a:latin typeface="Calibri"/>
                <a:ea typeface="Calibri"/>
                <a:cs typeface="Calibri"/>
                <a:sym typeface="Calibri"/>
              </a:rPr>
              <a:t> </a:t>
            </a:r>
            <a:r>
              <a:rPr lang="en" sz="1100" kern="0">
                <a:solidFill>
                  <a:srgbClr val="000000"/>
                </a:solidFill>
                <a:latin typeface="Calibri"/>
                <a:ea typeface="Calibri"/>
                <a:cs typeface="Calibri"/>
                <a:sym typeface="Calibri"/>
              </a:rPr>
              <a:t>(#, type)</a:t>
            </a:r>
            <a:endParaRPr sz="1100" kern="0">
              <a:solidFill>
                <a:srgbClr val="000000"/>
              </a:solidFill>
              <a:latin typeface="Calibri"/>
              <a:ea typeface="Calibri"/>
              <a:cs typeface="Calibri"/>
              <a:sym typeface="Calibri"/>
            </a:endParaRPr>
          </a:p>
        </p:txBody>
      </p:sp>
      <p:grpSp>
        <p:nvGrpSpPr>
          <p:cNvPr id="241" name="Google Shape;241;p38"/>
          <p:cNvGrpSpPr/>
          <p:nvPr/>
        </p:nvGrpSpPr>
        <p:grpSpPr>
          <a:xfrm>
            <a:off x="9268497" y="506990"/>
            <a:ext cx="1586700" cy="900939"/>
            <a:chOff x="99700" y="3327500"/>
            <a:chExt cx="1586700" cy="1097100"/>
          </a:xfrm>
        </p:grpSpPr>
        <p:sp>
          <p:nvSpPr>
            <p:cNvPr id="242" name="Google Shape;242;p38"/>
            <p:cNvSpPr txBox="1"/>
            <p:nvPr/>
          </p:nvSpPr>
          <p:spPr>
            <a:xfrm>
              <a:off x="99700" y="3327500"/>
              <a:ext cx="1586700" cy="1097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defTabSz="914400">
                <a:buClr>
                  <a:srgbClr val="000000"/>
                </a:buClr>
              </a:pPr>
              <a:r>
                <a:rPr lang="en" sz="1400" kern="0">
                  <a:solidFill>
                    <a:srgbClr val="000000"/>
                  </a:solidFill>
                  <a:latin typeface="Calibri"/>
                  <a:ea typeface="Calibri"/>
                  <a:cs typeface="Calibri"/>
                  <a:sym typeface="Calibri"/>
                </a:rPr>
                <a:t>LEGEND</a:t>
              </a:r>
              <a:endParaRPr sz="1400" kern="0">
                <a:solidFill>
                  <a:srgbClr val="000000"/>
                </a:solidFill>
                <a:latin typeface="Calibri"/>
                <a:ea typeface="Calibri"/>
                <a:cs typeface="Calibri"/>
                <a:sym typeface="Calibri"/>
              </a:endParaRPr>
            </a:p>
            <a:p>
              <a:pPr indent="685800" defTabSz="914400">
                <a:buClr>
                  <a:srgbClr val="000000"/>
                </a:buClr>
              </a:pPr>
              <a:r>
                <a:rPr lang="en" sz="1400" kern="0">
                  <a:solidFill>
                    <a:srgbClr val="000000"/>
                  </a:solidFill>
                  <a:latin typeface="Calibri"/>
                  <a:ea typeface="Calibri"/>
                  <a:cs typeface="Calibri"/>
                  <a:sym typeface="Calibri"/>
                </a:rPr>
                <a:t>Inputs</a:t>
              </a:r>
              <a:endParaRPr sz="1400" kern="0">
                <a:solidFill>
                  <a:srgbClr val="000000"/>
                </a:solidFill>
                <a:latin typeface="Calibri"/>
                <a:ea typeface="Calibri"/>
                <a:cs typeface="Calibri"/>
                <a:sym typeface="Calibri"/>
              </a:endParaRPr>
            </a:p>
            <a:p>
              <a:pPr indent="685800" defTabSz="914400">
                <a:buClr>
                  <a:srgbClr val="000000"/>
                </a:buClr>
              </a:pPr>
              <a:r>
                <a:rPr lang="en" sz="1400" kern="0">
                  <a:solidFill>
                    <a:srgbClr val="000000"/>
                  </a:solidFill>
                  <a:latin typeface="Calibri"/>
                  <a:ea typeface="Calibri"/>
                  <a:cs typeface="Calibri"/>
                  <a:sym typeface="Calibri"/>
                </a:rPr>
                <a:t>Model</a:t>
              </a:r>
              <a:endParaRPr sz="1400" kern="0">
                <a:solidFill>
                  <a:srgbClr val="000000"/>
                </a:solidFill>
                <a:latin typeface="Calibri"/>
                <a:ea typeface="Calibri"/>
                <a:cs typeface="Calibri"/>
                <a:sym typeface="Calibri"/>
              </a:endParaRPr>
            </a:p>
          </p:txBody>
        </p:sp>
        <p:sp>
          <p:nvSpPr>
            <p:cNvPr id="243" name="Google Shape;243;p38"/>
            <p:cNvSpPr/>
            <p:nvPr/>
          </p:nvSpPr>
          <p:spPr>
            <a:xfrm>
              <a:off x="251000" y="3694400"/>
              <a:ext cx="553500" cy="228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000000"/>
                </a:solidFill>
                <a:latin typeface="Arial"/>
                <a:cs typeface="Arial"/>
                <a:sym typeface="Arial"/>
              </a:endParaRPr>
            </a:p>
          </p:txBody>
        </p:sp>
        <p:sp>
          <p:nvSpPr>
            <p:cNvPr id="244" name="Google Shape;244;p38"/>
            <p:cNvSpPr/>
            <p:nvPr/>
          </p:nvSpPr>
          <p:spPr>
            <a:xfrm>
              <a:off x="251000" y="3981100"/>
              <a:ext cx="553500" cy="228600"/>
            </a:xfrm>
            <a:prstGeom prst="rect">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000000"/>
                </a:solidFill>
                <a:latin typeface="Arial"/>
                <a:cs typeface="Arial"/>
                <a:sym typeface="Arial"/>
              </a:endParaRPr>
            </a:p>
          </p:txBody>
        </p:sp>
      </p:grpSp>
      <p:sp>
        <p:nvSpPr>
          <p:cNvPr id="245" name="Google Shape;245;p38"/>
          <p:cNvSpPr/>
          <p:nvPr/>
        </p:nvSpPr>
        <p:spPr>
          <a:xfrm>
            <a:off x="9131500" y="4102350"/>
            <a:ext cx="1460100" cy="179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0" anchor="ctr" anchorCtr="0">
            <a:noAutofit/>
          </a:bodyPr>
          <a:lstStyle/>
          <a:p>
            <a:pPr defTabSz="914400">
              <a:buClr>
                <a:srgbClr val="000000"/>
              </a:buClr>
            </a:pPr>
            <a:r>
              <a:rPr lang="en" sz="1100" u="sng" kern="0">
                <a:solidFill>
                  <a:srgbClr val="000000"/>
                </a:solidFill>
                <a:latin typeface="Arial"/>
                <a:cs typeface="Arial"/>
                <a:sym typeface="Arial"/>
              </a:rPr>
              <a:t>BZone Policies</a:t>
            </a:r>
            <a:endParaRPr sz="1100" u="sng" kern="0">
              <a:solidFill>
                <a:srgbClr val="000000"/>
              </a:solidFill>
              <a:latin typeface="Arial"/>
              <a:cs typeface="Arial"/>
              <a:sym typeface="Arial"/>
            </a:endParaRPr>
          </a:p>
          <a:p>
            <a:pPr defTabSz="914400">
              <a:buClr>
                <a:srgbClr val="000000"/>
              </a:buClr>
            </a:pPr>
            <a:r>
              <a:rPr lang="en" sz="1100" b="1" kern="0">
                <a:solidFill>
                  <a:srgbClr val="000000"/>
                </a:solidFill>
                <a:latin typeface="Arial"/>
                <a:cs typeface="Arial"/>
                <a:sym typeface="Arial"/>
              </a:rPr>
              <a:t>Travel Dmd Mgmt</a:t>
            </a:r>
            <a:endParaRPr sz="1100" b="1" kern="0">
              <a:solidFill>
                <a:srgbClr val="000000"/>
              </a:solidFill>
              <a:latin typeface="Arial"/>
              <a:cs typeface="Arial"/>
              <a:sym typeface="Arial"/>
            </a:endParaRPr>
          </a:p>
          <a:p>
            <a:pPr defTabSz="914400">
              <a:buClr>
                <a:srgbClr val="000000"/>
              </a:buClr>
            </a:pPr>
            <a:r>
              <a:rPr lang="en" sz="1000" kern="0">
                <a:solidFill>
                  <a:srgbClr val="000000"/>
                </a:solidFill>
                <a:latin typeface="Arial"/>
                <a:cs typeface="Arial"/>
                <a:sym typeface="Arial"/>
              </a:rPr>
              <a:t>- TDM (work)</a:t>
            </a:r>
            <a:endParaRPr sz="1000" kern="0">
              <a:solidFill>
                <a:srgbClr val="000000"/>
              </a:solidFill>
              <a:latin typeface="Arial"/>
              <a:cs typeface="Arial"/>
              <a:sym typeface="Arial"/>
            </a:endParaRPr>
          </a:p>
          <a:p>
            <a:pPr defTabSz="914400">
              <a:buClr>
                <a:srgbClr val="000000"/>
              </a:buClr>
            </a:pPr>
            <a:r>
              <a:rPr lang="en" sz="1000" kern="0">
                <a:solidFill>
                  <a:srgbClr val="000000"/>
                </a:solidFill>
                <a:latin typeface="Arial"/>
                <a:cs typeface="Arial"/>
                <a:sym typeface="Arial"/>
              </a:rPr>
              <a:t>- IMP (home)</a:t>
            </a:r>
            <a:endParaRPr sz="1000" kern="0">
              <a:solidFill>
                <a:srgbClr val="000000"/>
              </a:solidFill>
              <a:latin typeface="Arial"/>
              <a:cs typeface="Arial"/>
              <a:sym typeface="Arial"/>
            </a:endParaRPr>
          </a:p>
          <a:p>
            <a:pPr defTabSz="914400">
              <a:buClr>
                <a:srgbClr val="000000"/>
              </a:buClr>
              <a:buSzPts val="1100"/>
            </a:pPr>
            <a:r>
              <a:rPr lang="en" sz="1100" b="1" kern="0">
                <a:solidFill>
                  <a:srgbClr val="000000"/>
                </a:solidFill>
                <a:latin typeface="Arial"/>
                <a:cs typeface="Arial"/>
                <a:sym typeface="Arial"/>
              </a:rPr>
              <a:t>Car Service</a:t>
            </a:r>
            <a:r>
              <a:rPr lang="en" sz="1100" kern="0">
                <a:solidFill>
                  <a:srgbClr val="000000"/>
                </a:solidFill>
                <a:latin typeface="Arial"/>
                <a:cs typeface="Arial"/>
                <a:sym typeface="Arial"/>
              </a:rPr>
              <a:t> (Hi/Lo)</a:t>
            </a:r>
            <a:endParaRPr sz="1100" kern="0">
              <a:solidFill>
                <a:srgbClr val="000000"/>
              </a:solidFill>
              <a:latin typeface="Arial"/>
              <a:cs typeface="Arial"/>
              <a:sym typeface="Arial"/>
            </a:endParaRPr>
          </a:p>
          <a:p>
            <a:pPr defTabSz="914400">
              <a:buClr>
                <a:srgbClr val="000000"/>
              </a:buClr>
            </a:pPr>
            <a:r>
              <a:rPr lang="en" sz="1100" b="1" kern="0">
                <a:solidFill>
                  <a:srgbClr val="000000"/>
                </a:solidFill>
                <a:latin typeface="Arial"/>
                <a:cs typeface="Arial"/>
                <a:sym typeface="Arial"/>
              </a:rPr>
              <a:t>Parking </a:t>
            </a:r>
            <a:endParaRPr sz="1100" b="1" kern="0">
              <a:solidFill>
                <a:srgbClr val="000000"/>
              </a:solidFill>
              <a:latin typeface="Arial"/>
              <a:cs typeface="Arial"/>
              <a:sym typeface="Arial"/>
            </a:endParaRPr>
          </a:p>
          <a:p>
            <a:pPr defTabSz="914400">
              <a:buClr>
                <a:srgbClr val="000000"/>
              </a:buClr>
            </a:pPr>
            <a:r>
              <a:rPr lang="en" sz="1000" kern="0">
                <a:solidFill>
                  <a:srgbClr val="000000"/>
                </a:solidFill>
                <a:latin typeface="Arial"/>
                <a:cs typeface="Arial"/>
                <a:sym typeface="Arial"/>
              </a:rPr>
              <a:t>- Res Pkg spaces</a:t>
            </a:r>
            <a:endParaRPr sz="1000" kern="0">
              <a:solidFill>
                <a:srgbClr val="000000"/>
              </a:solidFill>
              <a:latin typeface="Arial"/>
              <a:cs typeface="Arial"/>
              <a:sym typeface="Arial"/>
            </a:endParaRPr>
          </a:p>
          <a:p>
            <a:pPr defTabSz="914400">
              <a:buClr>
                <a:srgbClr val="000000"/>
              </a:buClr>
            </a:pPr>
            <a:r>
              <a:rPr lang="en" sz="1000" kern="0">
                <a:solidFill>
                  <a:srgbClr val="000000"/>
                </a:solidFill>
                <a:latin typeface="Arial"/>
                <a:cs typeface="Arial"/>
                <a:sym typeface="Arial"/>
              </a:rPr>
              <a:t>- Worker Pkg Pgms</a:t>
            </a:r>
            <a:endParaRPr sz="1000" kern="0">
              <a:solidFill>
                <a:srgbClr val="000000"/>
              </a:solidFill>
              <a:latin typeface="Arial"/>
              <a:cs typeface="Arial"/>
              <a:sym typeface="Arial"/>
            </a:endParaRPr>
          </a:p>
          <a:p>
            <a:pPr defTabSz="914400">
              <a:buClr>
                <a:srgbClr val="000000"/>
              </a:buClr>
            </a:pPr>
            <a:r>
              <a:rPr lang="en" sz="1000" kern="0">
                <a:solidFill>
                  <a:srgbClr val="000000"/>
                </a:solidFill>
                <a:latin typeface="Arial"/>
                <a:cs typeface="Arial"/>
                <a:sym typeface="Arial"/>
              </a:rPr>
              <a:t>- Non-Work parking</a:t>
            </a:r>
            <a:endParaRPr sz="1000" kern="0">
              <a:solidFill>
                <a:srgbClr val="000000"/>
              </a:solidFill>
              <a:latin typeface="Arial"/>
              <a:cs typeface="Arial"/>
              <a:sym typeface="Arial"/>
            </a:endParaRPr>
          </a:p>
          <a:p>
            <a:pPr defTabSz="914400">
              <a:buClr>
                <a:srgbClr val="000000"/>
              </a:buClr>
              <a:buSzPts val="1100"/>
            </a:pPr>
            <a:r>
              <a:rPr lang="en" sz="1000" kern="0">
                <a:solidFill>
                  <a:srgbClr val="000000"/>
                </a:solidFill>
                <a:latin typeface="Arial"/>
                <a:cs typeface="Arial"/>
                <a:sym typeface="Arial"/>
              </a:rPr>
              <a:t>- Parking Rates</a:t>
            </a:r>
            <a:endParaRPr sz="1000" kern="0">
              <a:solidFill>
                <a:srgbClr val="000000"/>
              </a:solidFill>
              <a:latin typeface="Arial"/>
              <a:cs typeface="Arial"/>
              <a:sym typeface="Arial"/>
            </a:endParaRPr>
          </a:p>
          <a:p>
            <a:pPr defTabSz="914400">
              <a:buClr>
                <a:srgbClr val="000000"/>
              </a:buClr>
            </a:pPr>
            <a:endParaRPr sz="1100" kern="0">
              <a:solidFill>
                <a:srgbClr val="000000"/>
              </a:solidFill>
              <a:latin typeface="Arial"/>
              <a:cs typeface="Arial"/>
              <a:sym typeface="Arial"/>
            </a:endParaRPr>
          </a:p>
        </p:txBody>
      </p:sp>
      <p:sp>
        <p:nvSpPr>
          <p:cNvPr id="246" name="Google Shape;246;p38"/>
          <p:cNvSpPr/>
          <p:nvPr/>
        </p:nvSpPr>
        <p:spPr>
          <a:xfrm>
            <a:off x="7881400" y="5398925"/>
            <a:ext cx="1250100" cy="433800"/>
          </a:xfrm>
          <a:prstGeom prst="roundRect">
            <a:avLst>
              <a:gd name="adj" fmla="val 16667"/>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SzPts val="1100"/>
            </a:pPr>
            <a:r>
              <a:rPr lang="en" sz="1100" kern="0">
                <a:solidFill>
                  <a:srgbClr val="FFFFFF"/>
                </a:solidFill>
                <a:latin typeface="Arial"/>
                <a:cs typeface="Arial"/>
                <a:sym typeface="Arial"/>
              </a:rPr>
              <a:t>Non-Work Trips</a:t>
            </a:r>
            <a:endParaRPr sz="1100" kern="0">
              <a:solidFill>
                <a:srgbClr val="FFFFFF"/>
              </a:solidFill>
              <a:latin typeface="Arial"/>
              <a:cs typeface="Arial"/>
              <a:sym typeface="Arial"/>
            </a:endParaRPr>
          </a:p>
          <a:p>
            <a:pPr algn="ctr" defTabSz="914400">
              <a:buClr>
                <a:srgbClr val="000000"/>
              </a:buClr>
            </a:pPr>
            <a:r>
              <a:rPr lang="en" sz="1100" kern="0">
                <a:solidFill>
                  <a:srgbClr val="FFFFFF"/>
                </a:solidFill>
                <a:latin typeface="Arial"/>
                <a:cs typeface="Arial"/>
                <a:sym typeface="Arial"/>
              </a:rPr>
              <a:t>Gravity Model</a:t>
            </a:r>
            <a:endParaRPr sz="1100" kern="0">
              <a:solidFill>
                <a:srgbClr val="FFFFFF"/>
              </a:solidFill>
              <a:latin typeface="Arial"/>
              <a:cs typeface="Arial"/>
              <a:sym typeface="Arial"/>
            </a:endParaRPr>
          </a:p>
        </p:txBody>
      </p:sp>
      <p:sp>
        <p:nvSpPr>
          <p:cNvPr id="247" name="Google Shape;247;p38"/>
          <p:cNvSpPr/>
          <p:nvPr/>
        </p:nvSpPr>
        <p:spPr>
          <a:xfrm>
            <a:off x="3620400" y="5127200"/>
            <a:ext cx="1217100" cy="333600"/>
          </a:xfrm>
          <a:prstGeom prst="roundRect">
            <a:avLst>
              <a:gd name="adj" fmla="val 16667"/>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1100" kern="0">
                <a:solidFill>
                  <a:srgbClr val="FFFFFF"/>
                </a:solidFill>
                <a:latin typeface="Arial"/>
                <a:cs typeface="Arial"/>
                <a:sym typeface="Arial"/>
              </a:rPr>
              <a:t>Work Location</a:t>
            </a:r>
            <a:endParaRPr sz="1100" kern="0">
              <a:solidFill>
                <a:srgbClr val="FFFFFF"/>
              </a:solidFill>
              <a:latin typeface="Arial"/>
              <a:cs typeface="Arial"/>
              <a:sym typeface="Arial"/>
            </a:endParaRPr>
          </a:p>
          <a:p>
            <a:pPr algn="ctr" defTabSz="914400">
              <a:buClr>
                <a:srgbClr val="000000"/>
              </a:buClr>
            </a:pPr>
            <a:r>
              <a:rPr lang="en" sz="1100" kern="0">
                <a:solidFill>
                  <a:srgbClr val="FFFFFF"/>
                </a:solidFill>
                <a:latin typeface="Arial"/>
                <a:cs typeface="Arial"/>
                <a:sym typeface="Arial"/>
              </a:rPr>
              <a:t>Gravity Model</a:t>
            </a:r>
            <a:endParaRPr sz="1100" kern="0">
              <a:solidFill>
                <a:srgbClr val="FFFFFF"/>
              </a:solidFill>
              <a:latin typeface="Arial"/>
              <a:cs typeface="Arial"/>
              <a:sym typeface="Arial"/>
            </a:endParaRPr>
          </a:p>
        </p:txBody>
      </p:sp>
      <p:sp>
        <p:nvSpPr>
          <p:cNvPr id="248" name="Google Shape;248;p38"/>
          <p:cNvSpPr/>
          <p:nvPr/>
        </p:nvSpPr>
        <p:spPr>
          <a:xfrm>
            <a:off x="3620400" y="5591050"/>
            <a:ext cx="1217100" cy="333600"/>
          </a:xfrm>
          <a:prstGeom prst="roundRect">
            <a:avLst>
              <a:gd name="adj" fmla="val 16667"/>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pPr>
            <a:r>
              <a:rPr lang="en" sz="1100" kern="0">
                <a:solidFill>
                  <a:srgbClr val="FFFFFF"/>
                </a:solidFill>
                <a:latin typeface="Arial"/>
                <a:cs typeface="Arial"/>
                <a:sym typeface="Arial"/>
              </a:rPr>
              <a:t>Auto Ownership    model</a:t>
            </a:r>
            <a:endParaRPr sz="1100" kern="0">
              <a:solidFill>
                <a:srgbClr val="FFFFFF"/>
              </a:solidFill>
              <a:latin typeface="Arial"/>
              <a:cs typeface="Arial"/>
              <a:sym typeface="Arial"/>
            </a:endParaRPr>
          </a:p>
        </p:txBody>
      </p:sp>
      <p:sp>
        <p:nvSpPr>
          <p:cNvPr id="249" name="Google Shape;249;p38"/>
          <p:cNvSpPr/>
          <p:nvPr/>
        </p:nvSpPr>
        <p:spPr>
          <a:xfrm>
            <a:off x="990500" y="5398925"/>
            <a:ext cx="965700" cy="3069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900" kern="0">
                <a:solidFill>
                  <a:schemeClr val="tx2"/>
                </a:solidFill>
                <a:latin typeface="Arial"/>
                <a:cs typeface="Arial"/>
                <a:sym typeface="Arial"/>
              </a:rPr>
              <a:t>Licensure Rate</a:t>
            </a:r>
            <a:endParaRPr sz="900" kern="0">
              <a:solidFill>
                <a:schemeClr val="tx2"/>
              </a:solidFill>
              <a:latin typeface="Arial"/>
              <a:cs typeface="Arial"/>
              <a:sym typeface="Arial"/>
            </a:endParaRPr>
          </a:p>
        </p:txBody>
      </p:sp>
      <p:sp>
        <p:nvSpPr>
          <p:cNvPr id="250" name="Google Shape;250;p38"/>
          <p:cNvSpPr/>
          <p:nvPr/>
        </p:nvSpPr>
        <p:spPr>
          <a:xfrm>
            <a:off x="990500" y="5058400"/>
            <a:ext cx="965700" cy="3069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900" kern="0">
                <a:solidFill>
                  <a:schemeClr val="tx2"/>
                </a:solidFill>
                <a:latin typeface="Arial"/>
                <a:cs typeface="Arial"/>
                <a:sym typeface="Arial"/>
              </a:rPr>
              <a:t>Worker Rate</a:t>
            </a:r>
            <a:endParaRPr sz="900" kern="0">
              <a:solidFill>
                <a:schemeClr val="tx2"/>
              </a:solidFill>
              <a:latin typeface="Arial"/>
              <a:cs typeface="Arial"/>
              <a:sym typeface="Arial"/>
            </a:endParaRPr>
          </a:p>
        </p:txBody>
      </p:sp>
      <p:sp>
        <p:nvSpPr>
          <p:cNvPr id="251" name="Google Shape;251;p38"/>
          <p:cNvSpPr/>
          <p:nvPr/>
        </p:nvSpPr>
        <p:spPr>
          <a:xfrm>
            <a:off x="2128108" y="3669235"/>
            <a:ext cx="1217100" cy="333600"/>
          </a:xfrm>
          <a:prstGeom prst="flowChartAlternateProcess">
            <a:avLst/>
          </a:prstGeom>
          <a:solidFill>
            <a:srgbClr val="88888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1200" kern="0">
                <a:solidFill>
                  <a:srgbClr val="FFFFFF"/>
                </a:solidFill>
                <a:latin typeface="Arial"/>
                <a:cs typeface="Arial"/>
                <a:sym typeface="Arial"/>
              </a:rPr>
              <a:t>Census PUMS</a:t>
            </a:r>
            <a:endParaRPr sz="1200" kern="0">
              <a:solidFill>
                <a:srgbClr val="FFFFFF"/>
              </a:solidFill>
              <a:latin typeface="Arial"/>
              <a:cs typeface="Arial"/>
              <a:sym typeface="Arial"/>
            </a:endParaRPr>
          </a:p>
        </p:txBody>
      </p:sp>
      <p:sp>
        <p:nvSpPr>
          <p:cNvPr id="252" name="Google Shape;252;p38"/>
          <p:cNvSpPr/>
          <p:nvPr/>
        </p:nvSpPr>
        <p:spPr>
          <a:xfrm>
            <a:off x="3620400" y="4724800"/>
            <a:ext cx="1217100" cy="333600"/>
          </a:xfrm>
          <a:prstGeom prst="roundRect">
            <a:avLst>
              <a:gd name="adj" fmla="val 16667"/>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pPr>
            <a:r>
              <a:rPr lang="en" sz="1100" kern="0">
                <a:solidFill>
                  <a:srgbClr val="FFFFFF"/>
                </a:solidFill>
                <a:latin typeface="Arial"/>
                <a:cs typeface="Arial"/>
                <a:sym typeface="Arial"/>
              </a:rPr>
              <a:t>Income model</a:t>
            </a:r>
            <a:endParaRPr sz="1100" kern="0">
              <a:solidFill>
                <a:srgbClr val="FFFFFF"/>
              </a:solidFill>
              <a:latin typeface="Arial"/>
              <a:cs typeface="Arial"/>
              <a:sym typeface="Arial"/>
            </a:endParaRPr>
          </a:p>
        </p:txBody>
      </p:sp>
      <p:sp>
        <p:nvSpPr>
          <p:cNvPr id="253" name="Google Shape;253;p38"/>
          <p:cNvSpPr/>
          <p:nvPr/>
        </p:nvSpPr>
        <p:spPr>
          <a:xfrm>
            <a:off x="1017025" y="4641675"/>
            <a:ext cx="965700" cy="3069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900" b="1" kern="0">
                <a:solidFill>
                  <a:srgbClr val="000000"/>
                </a:solidFill>
                <a:latin typeface="Arial"/>
                <a:cs typeface="Arial"/>
                <a:sym typeface="Arial"/>
              </a:rPr>
              <a:t>AZone Per Capita Income</a:t>
            </a:r>
            <a:endParaRPr sz="900" b="1" kern="0">
              <a:solidFill>
                <a:srgbClr val="000000"/>
              </a:solidFill>
              <a:latin typeface="Arial"/>
              <a:cs typeface="Arial"/>
              <a:sym typeface="Arial"/>
            </a:endParaRPr>
          </a:p>
        </p:txBody>
      </p:sp>
      <p:sp>
        <p:nvSpPr>
          <p:cNvPr id="2" name="Slide Number Placeholder 2">
            <a:extLst>
              <a:ext uri="{FF2B5EF4-FFF2-40B4-BE49-F238E27FC236}">
                <a16:creationId xmlns:a16="http://schemas.microsoft.com/office/drawing/2014/main" id="{55F09306-4B59-6891-57C6-A2ADA4CB3F0E}"/>
              </a:ext>
            </a:extLst>
          </p:cNvPr>
          <p:cNvSpPr>
            <a:spLocks noGrp="1"/>
          </p:cNvSpPr>
          <p:nvPr>
            <p:ph type="sldNum" sz="quarter" idx="12"/>
          </p:nvPr>
        </p:nvSpPr>
        <p:spPr>
          <a:xfrm>
            <a:off x="8667232" y="63502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3" name="Google Shape;240;p38">
            <a:extLst>
              <a:ext uri="{FF2B5EF4-FFF2-40B4-BE49-F238E27FC236}">
                <a16:creationId xmlns:a16="http://schemas.microsoft.com/office/drawing/2014/main" id="{469E0F4A-8B5F-7417-226F-B44474439D67}"/>
              </a:ext>
            </a:extLst>
          </p:cNvPr>
          <p:cNvSpPr txBox="1"/>
          <p:nvPr/>
        </p:nvSpPr>
        <p:spPr>
          <a:xfrm>
            <a:off x="6603000" y="5984900"/>
            <a:ext cx="2473325" cy="669859"/>
          </a:xfrm>
          <a:prstGeom prst="rect">
            <a:avLst/>
          </a:prstGeom>
          <a:solidFill>
            <a:schemeClr val="accent1">
              <a:lumMod val="20000"/>
              <a:lumOff val="80000"/>
            </a:schemeClr>
          </a:solidFill>
          <a:ln w="952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defTabSz="914400">
              <a:buClr>
                <a:srgbClr val="000000"/>
              </a:buClr>
            </a:pPr>
            <a:r>
              <a:rPr lang="en-US" sz="1400" u="sng" kern="0">
                <a:solidFill>
                  <a:srgbClr val="000000"/>
                </a:solidFill>
                <a:latin typeface="Calibri"/>
                <a:ea typeface="Calibri"/>
                <a:cs typeface="Calibri"/>
                <a:sym typeface="Calibri"/>
              </a:rPr>
              <a:t>Household Attributes</a:t>
            </a:r>
          </a:p>
          <a:p>
            <a:pPr defTabSz="914400">
              <a:buClr>
                <a:srgbClr val="000000"/>
              </a:buClr>
            </a:pPr>
            <a:r>
              <a:rPr lang="en-US" sz="1100" kern="0">
                <a:solidFill>
                  <a:srgbClr val="000000"/>
                </a:solidFill>
                <a:latin typeface="Calibri"/>
                <a:ea typeface="Calibri"/>
                <a:cs typeface="Calibri"/>
                <a:sym typeface="Calibri"/>
              </a:rPr>
              <a:t>Place Type = function of Location Type, Area Type and 4Ds</a:t>
            </a:r>
            <a:endParaRPr sz="1100" kern="0">
              <a:solidFill>
                <a:srgbClr val="000000"/>
              </a:solidFill>
              <a:latin typeface="Calibri"/>
              <a:ea typeface="Calibri"/>
              <a:cs typeface="Calibri"/>
              <a:sym typeface="Calibri"/>
            </a:endParaRPr>
          </a:p>
        </p:txBody>
      </p:sp>
      <p:sp>
        <p:nvSpPr>
          <p:cNvPr id="4" name="Rectangle: Rounded Corners 3">
            <a:extLst>
              <a:ext uri="{FF2B5EF4-FFF2-40B4-BE49-F238E27FC236}">
                <a16:creationId xmlns:a16="http://schemas.microsoft.com/office/drawing/2014/main" id="{FC01389B-0FF4-F1AF-DC77-03C84F34F3E5}"/>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126926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1"/>
                                        </p:tgtEl>
                                        <p:attrNameLst>
                                          <p:attrName>style.visibility</p:attrName>
                                        </p:attrNameLst>
                                      </p:cBhvr>
                                      <p:to>
                                        <p:strVal val="visible"/>
                                      </p:to>
                                    </p:set>
                                    <p:animEffect transition="in" filter="fade">
                                      <p:cBhvr>
                                        <p:cTn id="12" dur="1000"/>
                                        <p:tgtEl>
                                          <p:spTgt spid="231"/>
                                        </p:tgtEl>
                                      </p:cBhvr>
                                    </p:animEffect>
                                  </p:childTnLst>
                                </p:cTn>
                              </p:par>
                              <p:par>
                                <p:cTn id="13" presetID="10" presetClass="entr" presetSubtype="0" fill="hold" nodeType="withEffect">
                                  <p:stCondLst>
                                    <p:cond delay="0"/>
                                  </p:stCondLst>
                                  <p:childTnLst>
                                    <p:set>
                                      <p:cBhvr>
                                        <p:cTn id="14" dur="1" fill="hold">
                                          <p:stCondLst>
                                            <p:cond delay="0"/>
                                          </p:stCondLst>
                                        </p:cTn>
                                        <p:tgtEl>
                                          <p:spTgt spid="236"/>
                                        </p:tgtEl>
                                        <p:attrNameLst>
                                          <p:attrName>style.visibility</p:attrName>
                                        </p:attrNameLst>
                                      </p:cBhvr>
                                      <p:to>
                                        <p:strVal val="visible"/>
                                      </p:to>
                                    </p:set>
                                    <p:animEffect transition="in" filter="fade">
                                      <p:cBhvr>
                                        <p:cTn id="15" dur="1000"/>
                                        <p:tgtEl>
                                          <p:spTgt spid="236"/>
                                        </p:tgtEl>
                                      </p:cBhvr>
                                    </p:animEffect>
                                  </p:childTnLst>
                                </p:cTn>
                              </p:par>
                              <p:par>
                                <p:cTn id="16" presetID="10" presetClass="entr" presetSubtype="0" fill="hold" nodeType="withEffect">
                                  <p:stCondLst>
                                    <p:cond delay="0"/>
                                  </p:stCondLst>
                                  <p:childTnLst>
                                    <p:set>
                                      <p:cBhvr>
                                        <p:cTn id="17" dur="1" fill="hold">
                                          <p:stCondLst>
                                            <p:cond delay="0"/>
                                          </p:stCondLst>
                                        </p:cTn>
                                        <p:tgtEl>
                                          <p:spTgt spid="227"/>
                                        </p:tgtEl>
                                        <p:attrNameLst>
                                          <p:attrName>style.visibility</p:attrName>
                                        </p:attrNameLst>
                                      </p:cBhvr>
                                      <p:to>
                                        <p:strVal val="visible"/>
                                      </p:to>
                                    </p:set>
                                    <p:animEffect transition="in" filter="fade">
                                      <p:cBhvr>
                                        <p:cTn id="18" dur="1000"/>
                                        <p:tgtEl>
                                          <p:spTgt spid="2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7"/>
                                        </p:tgtEl>
                                        <p:attrNameLst>
                                          <p:attrName>style.visibility</p:attrName>
                                        </p:attrNameLst>
                                      </p:cBhvr>
                                      <p:to>
                                        <p:strVal val="visible"/>
                                      </p:to>
                                    </p:set>
                                    <p:animEffect transition="in" filter="fade">
                                      <p:cBhvr>
                                        <p:cTn id="23" dur="1000"/>
                                        <p:tgtEl>
                                          <p:spTgt spid="237"/>
                                        </p:tgtEl>
                                      </p:cBhvr>
                                    </p:animEffect>
                                  </p:childTnLst>
                                </p:cTn>
                              </p:par>
                              <p:par>
                                <p:cTn id="24" presetID="10" presetClass="entr" presetSubtype="0" fill="hold" nodeType="withEffect">
                                  <p:stCondLst>
                                    <p:cond delay="0"/>
                                  </p:stCondLst>
                                  <p:childTnLst>
                                    <p:set>
                                      <p:cBhvr>
                                        <p:cTn id="25" dur="1" fill="hold">
                                          <p:stCondLst>
                                            <p:cond delay="0"/>
                                          </p:stCondLst>
                                        </p:cTn>
                                        <p:tgtEl>
                                          <p:spTgt spid="238"/>
                                        </p:tgtEl>
                                        <p:attrNameLst>
                                          <p:attrName>style.visibility</p:attrName>
                                        </p:attrNameLst>
                                      </p:cBhvr>
                                      <p:to>
                                        <p:strVal val="visible"/>
                                      </p:to>
                                    </p:set>
                                    <p:animEffect transition="in" filter="fade">
                                      <p:cBhvr>
                                        <p:cTn id="26" dur="1000"/>
                                        <p:tgtEl>
                                          <p:spTgt spid="238"/>
                                        </p:tgtEl>
                                      </p:cBhvr>
                                    </p:animEffect>
                                  </p:childTnLst>
                                </p:cTn>
                              </p:par>
                              <p:par>
                                <p:cTn id="27" presetID="10" presetClass="entr" presetSubtype="0" fill="hold" nodeType="withEffect">
                                  <p:stCondLst>
                                    <p:cond delay="0"/>
                                  </p:stCondLst>
                                  <p:childTnLst>
                                    <p:set>
                                      <p:cBhvr>
                                        <p:cTn id="28" dur="1" fill="hold">
                                          <p:stCondLst>
                                            <p:cond delay="0"/>
                                          </p:stCondLst>
                                        </p:cTn>
                                        <p:tgtEl>
                                          <p:spTgt spid="229"/>
                                        </p:tgtEl>
                                        <p:attrNameLst>
                                          <p:attrName>style.visibility</p:attrName>
                                        </p:attrNameLst>
                                      </p:cBhvr>
                                      <p:to>
                                        <p:strVal val="visible"/>
                                      </p:to>
                                    </p:set>
                                    <p:animEffect transition="in" filter="fade">
                                      <p:cBhvr>
                                        <p:cTn id="29" dur="1000"/>
                                        <p:tgtEl>
                                          <p:spTgt spid="229"/>
                                        </p:tgtEl>
                                      </p:cBhvr>
                                    </p:animEffect>
                                  </p:childTnLst>
                                </p:cTn>
                              </p:par>
                              <p:par>
                                <p:cTn id="30" presetID="10" presetClass="entr" presetSubtype="0" fill="hold" nodeType="withEffect">
                                  <p:stCondLst>
                                    <p:cond delay="0"/>
                                  </p:stCondLst>
                                  <p:childTnLst>
                                    <p:set>
                                      <p:cBhvr>
                                        <p:cTn id="31" dur="1" fill="hold">
                                          <p:stCondLst>
                                            <p:cond delay="0"/>
                                          </p:stCondLst>
                                        </p:cTn>
                                        <p:tgtEl>
                                          <p:spTgt spid="233"/>
                                        </p:tgtEl>
                                        <p:attrNameLst>
                                          <p:attrName>style.visibility</p:attrName>
                                        </p:attrNameLst>
                                      </p:cBhvr>
                                      <p:to>
                                        <p:strVal val="visible"/>
                                      </p:to>
                                    </p:set>
                                    <p:animEffect transition="in" filter="fade">
                                      <p:cBhvr>
                                        <p:cTn id="32" dur="1000"/>
                                        <p:tgtEl>
                                          <p:spTgt spid="2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9"/>
                                        </p:tgtEl>
                                        <p:attrNameLst>
                                          <p:attrName>style.visibility</p:attrName>
                                        </p:attrNameLst>
                                      </p:cBhvr>
                                      <p:to>
                                        <p:strVal val="visible"/>
                                      </p:to>
                                    </p:set>
                                    <p:animEffect transition="in" filter="fade">
                                      <p:cBhvr>
                                        <p:cTn id="37" dur="1000"/>
                                        <p:tgtEl>
                                          <p:spTgt spid="239"/>
                                        </p:tgtEl>
                                      </p:cBhvr>
                                    </p:animEffect>
                                  </p:childTnLst>
                                </p:cTn>
                              </p:par>
                              <p:par>
                                <p:cTn id="38" presetID="10" presetClass="entr" presetSubtype="0" fill="hold" nodeType="withEffect">
                                  <p:stCondLst>
                                    <p:cond delay="0"/>
                                  </p:stCondLst>
                                  <p:childTnLst>
                                    <p:set>
                                      <p:cBhvr>
                                        <p:cTn id="39" dur="1" fill="hold">
                                          <p:stCondLst>
                                            <p:cond delay="0"/>
                                          </p:stCondLst>
                                        </p:cTn>
                                        <p:tgtEl>
                                          <p:spTgt spid="240"/>
                                        </p:tgtEl>
                                        <p:attrNameLst>
                                          <p:attrName>style.visibility</p:attrName>
                                        </p:attrNameLst>
                                      </p:cBhvr>
                                      <p:to>
                                        <p:strVal val="visible"/>
                                      </p:to>
                                    </p:set>
                                    <p:animEffect transition="in" filter="fade">
                                      <p:cBhvr>
                                        <p:cTn id="40" dur="1000"/>
                                        <p:tgtEl>
                                          <p:spTgt spid="24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45"/>
                                        </p:tgtEl>
                                        <p:attrNameLst>
                                          <p:attrName>style.visibility</p:attrName>
                                        </p:attrNameLst>
                                      </p:cBhvr>
                                      <p:to>
                                        <p:strVal val="visible"/>
                                      </p:to>
                                    </p:set>
                                    <p:animEffect transition="in" filter="fade">
                                      <p:cBhvr>
                                        <p:cTn id="45" dur="1000"/>
                                        <p:tgtEl>
                                          <p:spTgt spid="245"/>
                                        </p:tgtEl>
                                      </p:cBhvr>
                                    </p:animEffect>
                                  </p:childTnLst>
                                </p:cTn>
                              </p:par>
                              <p:par>
                                <p:cTn id="46" presetID="10" presetClass="entr" presetSubtype="0" fill="hold" nodeType="withEffect">
                                  <p:stCondLst>
                                    <p:cond delay="0"/>
                                  </p:stCondLst>
                                  <p:childTnLst>
                                    <p:set>
                                      <p:cBhvr>
                                        <p:cTn id="47" dur="1" fill="hold">
                                          <p:stCondLst>
                                            <p:cond delay="0"/>
                                          </p:stCondLst>
                                        </p:cTn>
                                        <p:tgtEl>
                                          <p:spTgt spid="253"/>
                                        </p:tgtEl>
                                        <p:attrNameLst>
                                          <p:attrName>style.visibility</p:attrName>
                                        </p:attrNameLst>
                                      </p:cBhvr>
                                      <p:to>
                                        <p:strVal val="visible"/>
                                      </p:to>
                                    </p:set>
                                    <p:animEffect transition="in" filter="fade">
                                      <p:cBhvr>
                                        <p:cTn id="48" dur="1000"/>
                                        <p:tgtEl>
                                          <p:spTgt spid="25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47"/>
                                        </p:tgtEl>
                                        <p:attrNameLst>
                                          <p:attrName>style.visibility</p:attrName>
                                        </p:attrNameLst>
                                      </p:cBhvr>
                                      <p:to>
                                        <p:strVal val="visible"/>
                                      </p:to>
                                    </p:set>
                                    <p:animEffect transition="in" filter="fade">
                                      <p:cBhvr>
                                        <p:cTn id="53" dur="1000"/>
                                        <p:tgtEl>
                                          <p:spTgt spid="247"/>
                                        </p:tgtEl>
                                      </p:cBhvr>
                                    </p:animEffect>
                                  </p:childTnLst>
                                </p:cTn>
                              </p:par>
                              <p:par>
                                <p:cTn id="54" presetID="10" presetClass="entr" presetSubtype="0" fill="hold" nodeType="withEffect">
                                  <p:stCondLst>
                                    <p:cond delay="0"/>
                                  </p:stCondLst>
                                  <p:childTnLst>
                                    <p:set>
                                      <p:cBhvr>
                                        <p:cTn id="55" dur="1" fill="hold">
                                          <p:stCondLst>
                                            <p:cond delay="0"/>
                                          </p:stCondLst>
                                        </p:cTn>
                                        <p:tgtEl>
                                          <p:spTgt spid="248"/>
                                        </p:tgtEl>
                                        <p:attrNameLst>
                                          <p:attrName>style.visibility</p:attrName>
                                        </p:attrNameLst>
                                      </p:cBhvr>
                                      <p:to>
                                        <p:strVal val="visible"/>
                                      </p:to>
                                    </p:set>
                                    <p:animEffect transition="in" filter="fade">
                                      <p:cBhvr>
                                        <p:cTn id="56" dur="1000"/>
                                        <p:tgtEl>
                                          <p:spTgt spid="248"/>
                                        </p:tgtEl>
                                      </p:cBhvr>
                                    </p:animEffect>
                                  </p:childTnLst>
                                </p:cTn>
                              </p:par>
                              <p:par>
                                <p:cTn id="57" presetID="10" presetClass="entr" presetSubtype="0" fill="hold" nodeType="withEffect">
                                  <p:stCondLst>
                                    <p:cond delay="0"/>
                                  </p:stCondLst>
                                  <p:childTnLst>
                                    <p:set>
                                      <p:cBhvr>
                                        <p:cTn id="58" dur="1" fill="hold">
                                          <p:stCondLst>
                                            <p:cond delay="0"/>
                                          </p:stCondLst>
                                        </p:cTn>
                                        <p:tgtEl>
                                          <p:spTgt spid="252"/>
                                        </p:tgtEl>
                                        <p:attrNameLst>
                                          <p:attrName>style.visibility</p:attrName>
                                        </p:attrNameLst>
                                      </p:cBhvr>
                                      <p:to>
                                        <p:strVal val="visible"/>
                                      </p:to>
                                    </p:set>
                                    <p:animEffect transition="in" filter="fade">
                                      <p:cBhvr>
                                        <p:cTn id="59" dur="1000"/>
                                        <p:tgtEl>
                                          <p:spTgt spid="252"/>
                                        </p:tgtEl>
                                      </p:cBhvr>
                                    </p:animEffect>
                                  </p:childTnLst>
                                </p:cTn>
                              </p:par>
                              <p:par>
                                <p:cTn id="60" presetID="10" presetClass="entr" presetSubtype="0" fill="hold" nodeType="withEffect">
                                  <p:stCondLst>
                                    <p:cond delay="0"/>
                                  </p:stCondLst>
                                  <p:childTnLst>
                                    <p:set>
                                      <p:cBhvr>
                                        <p:cTn id="61" dur="1" fill="hold">
                                          <p:stCondLst>
                                            <p:cond delay="0"/>
                                          </p:stCondLst>
                                        </p:cTn>
                                        <p:tgtEl>
                                          <p:spTgt spid="246"/>
                                        </p:tgtEl>
                                        <p:attrNameLst>
                                          <p:attrName>style.visibility</p:attrName>
                                        </p:attrNameLst>
                                      </p:cBhvr>
                                      <p:to>
                                        <p:strVal val="visible"/>
                                      </p:to>
                                    </p:set>
                                    <p:animEffect transition="in" filter="fade">
                                      <p:cBhvr>
                                        <p:cTn id="62" dur="1000"/>
                                        <p:tgtEl>
                                          <p:spTgt spid="24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50"/>
                                        </p:tgtEl>
                                        <p:attrNameLst>
                                          <p:attrName>style.visibility</p:attrName>
                                        </p:attrNameLst>
                                      </p:cBhvr>
                                      <p:to>
                                        <p:strVal val="visible"/>
                                      </p:to>
                                    </p:set>
                                    <p:animEffect transition="in" filter="fade">
                                      <p:cBhvr>
                                        <p:cTn id="67" dur="1000"/>
                                        <p:tgtEl>
                                          <p:spTgt spid="250"/>
                                        </p:tgtEl>
                                      </p:cBhvr>
                                    </p:animEffect>
                                  </p:childTnLst>
                                </p:cTn>
                              </p:par>
                              <p:par>
                                <p:cTn id="68" presetID="10" presetClass="entr" presetSubtype="0" fill="hold" nodeType="withEffect">
                                  <p:stCondLst>
                                    <p:cond delay="0"/>
                                  </p:stCondLst>
                                  <p:childTnLst>
                                    <p:set>
                                      <p:cBhvr>
                                        <p:cTn id="69" dur="1" fill="hold">
                                          <p:stCondLst>
                                            <p:cond delay="0"/>
                                          </p:stCondLst>
                                        </p:cTn>
                                        <p:tgtEl>
                                          <p:spTgt spid="249"/>
                                        </p:tgtEl>
                                        <p:attrNameLst>
                                          <p:attrName>style.visibility</p:attrName>
                                        </p:attrNameLst>
                                      </p:cBhvr>
                                      <p:to>
                                        <p:strVal val="visible"/>
                                      </p:to>
                                    </p:set>
                                    <p:animEffect transition="in" filter="fade">
                                      <p:cBhvr>
                                        <p:cTn id="70" dur="1000"/>
                                        <p:tgtEl>
                                          <p:spTgt spid="249"/>
                                        </p:tgtEl>
                                      </p:cBhvr>
                                    </p:animEffect>
                                  </p:childTnLst>
                                </p:cTn>
                              </p:par>
                              <p:par>
                                <p:cTn id="71" presetID="10"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D7DC1-2CF2-6D79-DF42-BB5856A5E2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3D4B4D-C0D6-4E7C-7345-510DA9AE1CFF}"/>
              </a:ext>
            </a:extLst>
          </p:cNvPr>
          <p:cNvSpPr>
            <a:spLocks noGrp="1"/>
          </p:cNvSpPr>
          <p:nvPr>
            <p:ph type="title"/>
          </p:nvPr>
        </p:nvSpPr>
        <p:spPr/>
        <p:txBody>
          <a:bodyPr/>
          <a:lstStyle/>
          <a:p>
            <a:r>
              <a:rPr lang="en-US"/>
              <a:t>Getting Setup</a:t>
            </a:r>
          </a:p>
        </p:txBody>
      </p:sp>
      <p:sp>
        <p:nvSpPr>
          <p:cNvPr id="3" name="Text Placeholder 2">
            <a:extLst>
              <a:ext uri="{FF2B5EF4-FFF2-40B4-BE49-F238E27FC236}">
                <a16:creationId xmlns:a16="http://schemas.microsoft.com/office/drawing/2014/main" id="{FBE7AFEB-7287-3DB0-6DE6-67925F926E71}"/>
              </a:ext>
            </a:extLst>
          </p:cNvPr>
          <p:cNvSpPr>
            <a:spLocks noGrp="1"/>
          </p:cNvSpPr>
          <p:nvPr>
            <p:ph type="body" sz="quarter" idx="13"/>
          </p:nvPr>
        </p:nvSpPr>
        <p:spPr>
          <a:xfrm>
            <a:off x="838201" y="1600200"/>
            <a:ext cx="6555376" cy="1828800"/>
          </a:xfrm>
        </p:spPr>
        <p:txBody>
          <a:bodyPr/>
          <a:lstStyle/>
          <a:p>
            <a:r>
              <a:rPr lang="en-US" sz="1600" b="0"/>
              <a:t> Confirm Version of R available on your machine =  4.3.3.</a:t>
            </a:r>
          </a:p>
          <a:p>
            <a:r>
              <a:rPr lang="en-US" sz="1600" b="0"/>
              <a:t> Download and confirm </a:t>
            </a:r>
            <a:r>
              <a:rPr lang="en-US" sz="1600" b="0" err="1"/>
              <a:t>Rstudio</a:t>
            </a:r>
            <a:r>
              <a:rPr lang="en-US" sz="1600" b="0"/>
              <a:t> is available</a:t>
            </a:r>
          </a:p>
          <a:p>
            <a:r>
              <a:rPr lang="en-US" sz="1600" b="0"/>
              <a:t> Ideally, although not necessary today, is to have </a:t>
            </a:r>
            <a:r>
              <a:rPr lang="en-US" sz="1600" b="0" err="1"/>
              <a:t>Rtools</a:t>
            </a:r>
            <a:r>
              <a:rPr lang="en-US" sz="1600" b="0"/>
              <a:t> 4.3 installed</a:t>
            </a:r>
          </a:p>
          <a:p>
            <a:r>
              <a:rPr lang="en-US" sz="1600" b="0"/>
              <a:t> Install the pre-built version of </a:t>
            </a:r>
            <a:r>
              <a:rPr lang="en-US" sz="1600" b="0" err="1"/>
              <a:t>VisionEval</a:t>
            </a:r>
            <a:r>
              <a:rPr lang="en-US" sz="1600" b="0"/>
              <a:t> for </a:t>
            </a:r>
            <a:r>
              <a:rPr lang="en-US" sz="1600" b="0" err="1"/>
              <a:t>SJV</a:t>
            </a:r>
            <a:endParaRPr lang="en-US" sz="1600" b="0"/>
          </a:p>
          <a:p>
            <a:endParaRPr lang="en-US"/>
          </a:p>
          <a:p>
            <a:pPr lvl="1"/>
            <a:endParaRPr lang="en-US"/>
          </a:p>
        </p:txBody>
      </p:sp>
      <p:sp>
        <p:nvSpPr>
          <p:cNvPr id="5" name="Rectangle: Rounded Corners 4">
            <a:extLst>
              <a:ext uri="{FF2B5EF4-FFF2-40B4-BE49-F238E27FC236}">
                <a16:creationId xmlns:a16="http://schemas.microsoft.com/office/drawing/2014/main" id="{9B8F9E07-463C-2A2A-0BCC-7E2B2CD94D91}"/>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
        <p:nvSpPr>
          <p:cNvPr id="7" name="Slide Number Placeholder 1">
            <a:extLst>
              <a:ext uri="{FF2B5EF4-FFF2-40B4-BE49-F238E27FC236}">
                <a16:creationId xmlns:a16="http://schemas.microsoft.com/office/drawing/2014/main" id="{3079A2CB-1A27-5246-C175-30D626FC9C2E}"/>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4</a:t>
            </a:fld>
            <a:endParaRPr lang="en-US"/>
          </a:p>
        </p:txBody>
      </p:sp>
      <p:pic>
        <p:nvPicPr>
          <p:cNvPr id="9" name="Picture 8">
            <a:extLst>
              <a:ext uri="{FF2B5EF4-FFF2-40B4-BE49-F238E27FC236}">
                <a16:creationId xmlns:a16="http://schemas.microsoft.com/office/drawing/2014/main" id="{86991EEC-29F5-1317-2F1B-AF123F5F17B8}"/>
              </a:ext>
            </a:extLst>
          </p:cNvPr>
          <p:cNvPicPr>
            <a:picLocks noChangeAspect="1"/>
          </p:cNvPicPr>
          <p:nvPr/>
        </p:nvPicPr>
        <p:blipFill>
          <a:blip r:embed="rId2"/>
          <a:srcRect t="14995" b="13270"/>
          <a:stretch>
            <a:fillRect/>
          </a:stretch>
        </p:blipFill>
        <p:spPr>
          <a:xfrm>
            <a:off x="1201779" y="4255386"/>
            <a:ext cx="4295900" cy="336716"/>
          </a:xfrm>
          <a:prstGeom prst="rect">
            <a:avLst/>
          </a:prstGeom>
          <a:ln>
            <a:solidFill>
              <a:schemeClr val="tx1"/>
            </a:solidFill>
          </a:ln>
        </p:spPr>
      </p:pic>
      <p:pic>
        <p:nvPicPr>
          <p:cNvPr id="11" name="Picture 10">
            <a:extLst>
              <a:ext uri="{FF2B5EF4-FFF2-40B4-BE49-F238E27FC236}">
                <a16:creationId xmlns:a16="http://schemas.microsoft.com/office/drawing/2014/main" id="{7F992A95-DE45-7024-BAB8-189609DB26D0}"/>
              </a:ext>
            </a:extLst>
          </p:cNvPr>
          <p:cNvPicPr>
            <a:picLocks noChangeAspect="1"/>
          </p:cNvPicPr>
          <p:nvPr/>
        </p:nvPicPr>
        <p:blipFill>
          <a:blip r:embed="rId3"/>
          <a:stretch>
            <a:fillRect/>
          </a:stretch>
        </p:blipFill>
        <p:spPr>
          <a:xfrm>
            <a:off x="7228883" y="3265758"/>
            <a:ext cx="2876698" cy="3162463"/>
          </a:xfrm>
          <a:prstGeom prst="rect">
            <a:avLst/>
          </a:prstGeom>
          <a:ln>
            <a:solidFill>
              <a:schemeClr val="tx1"/>
            </a:solidFill>
          </a:ln>
        </p:spPr>
      </p:pic>
    </p:spTree>
    <p:extLst>
      <p:ext uri="{BB962C8B-B14F-4D97-AF65-F5344CB8AC3E}">
        <p14:creationId xmlns:p14="http://schemas.microsoft.com/office/powerpoint/2010/main" val="1244707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30" name="Google Shape;230;p38"/>
          <p:cNvSpPr txBox="1">
            <a:spLocks noGrp="1"/>
          </p:cNvSpPr>
          <p:nvPr>
            <p:ph type="title"/>
          </p:nvPr>
        </p:nvSpPr>
        <p:spPr>
          <a:xfrm>
            <a:off x="591877" y="323974"/>
            <a:ext cx="7886700" cy="639776"/>
          </a:xfrm>
          <a:prstGeom prst="rect">
            <a:avLst/>
          </a:prstGeom>
          <a:noFill/>
          <a:ln>
            <a:noFill/>
          </a:ln>
        </p:spPr>
        <p:txBody>
          <a:bodyPr spcFirstLastPara="1" wrap="square" lIns="68575" tIns="34275" rIns="68575" bIns="34275" anchor="ctr" anchorCtr="0">
            <a:noAutofit/>
          </a:bodyPr>
          <a:lstStyle/>
          <a:p>
            <a:pPr>
              <a:buSzPts val="3300"/>
            </a:pPr>
            <a:r>
              <a:rPr lang="en" sz="2400" b="1"/>
              <a:t>EPA </a:t>
            </a:r>
            <a:r>
              <a:rPr lang="en" sz="2400"/>
              <a:t>Smart Location Database</a:t>
            </a:r>
            <a:endParaRPr sz="2400"/>
          </a:p>
        </p:txBody>
      </p:sp>
      <p:sp>
        <p:nvSpPr>
          <p:cNvPr id="232" name="Google Shape;232;p38" descr="Image result for people image clipart"/>
          <p:cNvSpPr/>
          <p:nvPr/>
        </p:nvSpPr>
        <p:spPr>
          <a:xfrm>
            <a:off x="1640681" y="-260747"/>
            <a:ext cx="228600" cy="228600"/>
          </a:xfrm>
          <a:prstGeom prst="rect">
            <a:avLst/>
          </a:prstGeom>
          <a:noFill/>
          <a:ln>
            <a:noFill/>
          </a:ln>
        </p:spPr>
        <p:txBody>
          <a:bodyPr spcFirstLastPara="1" wrap="square" lIns="68575" tIns="34275" rIns="68575" bIns="34275" anchor="t" anchorCtr="0">
            <a:noAutofit/>
          </a:bodyPr>
          <a:lstStyle/>
          <a:p>
            <a:pPr defTabSz="914400">
              <a:buClr>
                <a:srgbClr val="000000"/>
              </a:buClr>
            </a:pPr>
            <a:endParaRPr sz="1400" kern="0">
              <a:solidFill>
                <a:srgbClr val="000000"/>
              </a:solidFill>
              <a:latin typeface="Calibri"/>
              <a:ea typeface="Calibri"/>
              <a:cs typeface="Calibri"/>
              <a:sym typeface="Calibri"/>
            </a:endParaRPr>
          </a:p>
        </p:txBody>
      </p:sp>
      <p:sp>
        <p:nvSpPr>
          <p:cNvPr id="2" name="Slide Number Placeholder 2">
            <a:extLst>
              <a:ext uri="{FF2B5EF4-FFF2-40B4-BE49-F238E27FC236}">
                <a16:creationId xmlns:a16="http://schemas.microsoft.com/office/drawing/2014/main" id="{55F09306-4B59-6891-57C6-A2ADA4CB3F0E}"/>
              </a:ext>
            </a:extLst>
          </p:cNvPr>
          <p:cNvSpPr>
            <a:spLocks noGrp="1"/>
          </p:cNvSpPr>
          <p:nvPr>
            <p:ph type="sldNum" sz="quarter" idx="12"/>
          </p:nvPr>
        </p:nvSpPr>
        <p:spPr>
          <a:xfrm>
            <a:off x="8667232" y="63502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4" name="TextBox 3">
            <a:extLst>
              <a:ext uri="{FF2B5EF4-FFF2-40B4-BE49-F238E27FC236}">
                <a16:creationId xmlns:a16="http://schemas.microsoft.com/office/drawing/2014/main" id="{064BC2DE-DED2-4634-39CF-9970F04DF86B}"/>
              </a:ext>
            </a:extLst>
          </p:cNvPr>
          <p:cNvSpPr txBox="1"/>
          <p:nvPr/>
        </p:nvSpPr>
        <p:spPr>
          <a:xfrm>
            <a:off x="591877" y="821640"/>
            <a:ext cx="6096000" cy="369332"/>
          </a:xfrm>
          <a:prstGeom prst="rect">
            <a:avLst/>
          </a:prstGeom>
          <a:noFill/>
        </p:spPr>
        <p:txBody>
          <a:bodyPr wrap="square">
            <a:spAutoFit/>
          </a:bodyPr>
          <a:lstStyle/>
          <a:p>
            <a:r>
              <a:rPr lang="en-US"/>
              <a:t>https://www.epa.gov/smartgrowth/smart-location-mapping</a:t>
            </a:r>
          </a:p>
        </p:txBody>
      </p:sp>
      <p:sp>
        <p:nvSpPr>
          <p:cNvPr id="10" name="Rectangle 1">
            <a:extLst>
              <a:ext uri="{FF2B5EF4-FFF2-40B4-BE49-F238E27FC236}">
                <a16:creationId xmlns:a16="http://schemas.microsoft.com/office/drawing/2014/main" id="{A3F930C0-F3DB-338D-63BB-23CE57BE6CD4}"/>
              </a:ext>
            </a:extLst>
          </p:cNvPr>
          <p:cNvSpPr>
            <a:spLocks noGrp="1" noChangeArrowheads="1"/>
          </p:cNvSpPr>
          <p:nvPr>
            <p:ph idx="1"/>
          </p:nvPr>
        </p:nvSpPr>
        <p:spPr bwMode="auto">
          <a:xfrm>
            <a:off x="591878" y="1338305"/>
            <a:ext cx="6423072" cy="45489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0000"/>
              </a:lnSpc>
              <a:buClrTx/>
              <a:buSzTx/>
            </a:pPr>
            <a:r>
              <a:rPr kumimoji="0" lang="en-US" altLang="en-US" sz="1600" b="0" i="0" u="none" strike="noStrike" cap="none" normalizeH="0" baseline="0">
                <a:ln>
                  <a:noFill/>
                </a:ln>
                <a:solidFill>
                  <a:schemeClr val="tx1"/>
                </a:solidFill>
                <a:effectLst/>
                <a:latin typeface="Arial" panose="020B0604020202020204" pitchFamily="34" charset="0"/>
              </a:rPr>
              <a:t>EPA</a:t>
            </a:r>
            <a:r>
              <a:rPr kumimoji="0" lang="en-US" altLang="en-US" sz="1600" b="0" i="0" u="none" strike="noStrike" cap="none" normalizeH="0" baseline="0">
                <a:ln>
                  <a:noFill/>
                </a:ln>
                <a:solidFill>
                  <a:srgbClr val="1B1B1B"/>
                </a:solidFill>
                <a:effectLst/>
                <a:latin typeface="Source Sans Pro Web"/>
              </a:rPr>
              <a:t> first released the Smart Location Database in 2011 and released version 2.0 in July 2013, and version 3.0 in 2021. </a:t>
            </a:r>
          </a:p>
          <a:p>
            <a:pPr lvl="1">
              <a:lnSpc>
                <a:spcPct val="100000"/>
              </a:lnSpc>
              <a:buClrTx/>
              <a:buSzTx/>
            </a:pPr>
            <a:r>
              <a:rPr kumimoji="0" lang="en-US" altLang="en-US" sz="1600" b="0" i="0" u="none" strike="noStrike" cap="none" normalizeH="0" baseline="0">
                <a:ln>
                  <a:noFill/>
                </a:ln>
                <a:solidFill>
                  <a:srgbClr val="1B1B1B"/>
                </a:solidFill>
                <a:effectLst/>
                <a:latin typeface="Source Sans Pro Web"/>
              </a:rPr>
              <a:t>The </a:t>
            </a:r>
            <a:r>
              <a:rPr kumimoji="0" lang="en-US" altLang="en-US" sz="1600" b="0" i="0" u="none" strike="noStrike" cap="none" normalizeH="0" baseline="0">
                <a:ln>
                  <a:noFill/>
                </a:ln>
                <a:solidFill>
                  <a:srgbClr val="005EA2"/>
                </a:solidFill>
                <a:effectLst/>
                <a:latin typeface="Source Sans Pro Web"/>
                <a:hlinkClick r:id="rId3"/>
              </a:rPr>
              <a:t>Smart Location Database Technical Documentation and User Guide</a:t>
            </a:r>
            <a:r>
              <a:rPr kumimoji="0" lang="en-US" altLang="en-US" sz="1600" b="0" i="0" u="none" strike="noStrike" cap="none" normalizeH="0" baseline="0">
                <a:ln>
                  <a:noFill/>
                </a:ln>
                <a:solidFill>
                  <a:srgbClr val="1B1B1B"/>
                </a:solidFill>
                <a:effectLst/>
                <a:latin typeface="Source Sans Pro Web"/>
                <a:hlinkClick r:id="rId3"/>
              </a:rPr>
              <a:t> </a:t>
            </a:r>
            <a:endParaRPr kumimoji="0" lang="en-US" altLang="en-US" sz="1600" b="0" i="0" u="none" strike="noStrike" cap="none" normalizeH="0" baseline="0">
              <a:ln>
                <a:noFill/>
              </a:ln>
              <a:solidFill>
                <a:srgbClr val="1B1B1B"/>
              </a:solidFill>
              <a:effectLst/>
              <a:latin typeface="Source Sans Pro Web"/>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a:solidFill>
                <a:srgbClr val="1B1B1B"/>
              </a:solidFill>
              <a:latin typeface="Source Sans Pro Web"/>
            </a:endParaRPr>
          </a:p>
          <a:p>
            <a:r>
              <a:rPr lang="en-US" sz="1600">
                <a:solidFill>
                  <a:schemeClr val="bg2"/>
                </a:solidFill>
              </a:rPr>
              <a:t>Interactive Map Viewer: </a:t>
            </a:r>
            <a:r>
              <a:rPr lang="en-US" sz="1600">
                <a:hlinkClick r:id="rId4"/>
              </a:rPr>
              <a:t>https://epa.maps.arcgis.com/home/webmap/viewer.html?webmap=137d4e512249480c980e00807562da10</a:t>
            </a:r>
            <a:r>
              <a:rPr lang="en-US" sz="1600"/>
              <a:t> </a:t>
            </a:r>
          </a:p>
          <a:p>
            <a:pPr marL="0" indent="0">
              <a:buNone/>
            </a:pPr>
            <a:endParaRPr lang="en-US" sz="1600"/>
          </a:p>
          <a:p>
            <a:r>
              <a:rPr lang="en-US" sz="1600">
                <a:solidFill>
                  <a:schemeClr val="bg2"/>
                </a:solidFill>
              </a:rPr>
              <a:t>Data</a:t>
            </a:r>
            <a:r>
              <a:rPr lang="en-US" sz="1600"/>
              <a:t>: </a:t>
            </a:r>
            <a:r>
              <a:rPr lang="en-US" sz="1600">
                <a:hlinkClick r:id="rId5"/>
              </a:rPr>
              <a:t>https://edg.epa.gov/EPADataCommons/public/OA/SLD/SmartLocationDatabaseV3.zip</a:t>
            </a:r>
            <a:endParaRPr lang="en-US" sz="1600"/>
          </a:p>
          <a:p>
            <a:pPr marL="0" indent="0">
              <a:buNone/>
            </a:pPr>
            <a:endParaRPr lang="en-US" sz="1600"/>
          </a:p>
          <a:p>
            <a:r>
              <a:rPr lang="en-US" sz="1600">
                <a:solidFill>
                  <a:schemeClr val="bg2"/>
                </a:solidFill>
              </a:rPr>
              <a:t>Map Server</a:t>
            </a:r>
            <a:r>
              <a:rPr lang="en-US" sz="1600"/>
              <a:t>: </a:t>
            </a:r>
            <a:r>
              <a:rPr lang="en-US" sz="1600">
                <a:hlinkClick r:id="rId6"/>
              </a:rPr>
              <a:t>https://geodata.epa.gov/arcgis/rest/services/OA/SmartLocationDatabase/MapServer</a:t>
            </a:r>
            <a:endParaRPr lang="en-US" sz="160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a:ln>
                <a:noFill/>
              </a:ln>
              <a:solidFill>
                <a:schemeClr val="tx1"/>
              </a:solidFill>
              <a:effectLst/>
              <a:latin typeface="Arial" panose="020B0604020202020204" pitchFamily="34" charset="0"/>
            </a:endParaRPr>
          </a:p>
        </p:txBody>
      </p:sp>
      <p:pic>
        <p:nvPicPr>
          <p:cNvPr id="16" name="Picture 15">
            <a:extLst>
              <a:ext uri="{FF2B5EF4-FFF2-40B4-BE49-F238E27FC236}">
                <a16:creationId xmlns:a16="http://schemas.microsoft.com/office/drawing/2014/main" id="{9B31C5C7-FCAF-1B31-DBEE-2F214CEE5332}"/>
              </a:ext>
            </a:extLst>
          </p:cNvPr>
          <p:cNvPicPr>
            <a:picLocks noChangeAspect="1"/>
          </p:cNvPicPr>
          <p:nvPr/>
        </p:nvPicPr>
        <p:blipFill>
          <a:blip r:embed="rId7"/>
          <a:stretch>
            <a:fillRect/>
          </a:stretch>
        </p:blipFill>
        <p:spPr>
          <a:xfrm>
            <a:off x="7459402" y="2581989"/>
            <a:ext cx="4357776" cy="3582694"/>
          </a:xfrm>
          <a:prstGeom prst="rect">
            <a:avLst/>
          </a:prstGeom>
          <a:ln>
            <a:solidFill>
              <a:schemeClr val="tx1"/>
            </a:solidFill>
          </a:ln>
        </p:spPr>
      </p:pic>
      <p:sp>
        <p:nvSpPr>
          <p:cNvPr id="17" name="TextBox 16">
            <a:extLst>
              <a:ext uri="{FF2B5EF4-FFF2-40B4-BE49-F238E27FC236}">
                <a16:creationId xmlns:a16="http://schemas.microsoft.com/office/drawing/2014/main" id="{2D9065E0-2A04-1E94-34BA-01D464D96118}"/>
              </a:ext>
            </a:extLst>
          </p:cNvPr>
          <p:cNvSpPr txBox="1"/>
          <p:nvPr/>
        </p:nvSpPr>
        <p:spPr>
          <a:xfrm>
            <a:off x="8478577" y="738095"/>
            <a:ext cx="2390774" cy="1384995"/>
          </a:xfrm>
          <a:prstGeom prst="rect">
            <a:avLst/>
          </a:prstGeom>
        </p:spPr>
        <p:txBody>
          <a:bodyPr spcFirstLastPara="1" vert="horz" wrap="square" lIns="0" tIns="0" rIns="0" bIns="0" rtlCol="0" anchor="t" anchorCtr="0">
            <a:spAutoFit/>
          </a:bodyPr>
          <a:lstStyle/>
          <a:p>
            <a:pPr algn="l"/>
            <a:r>
              <a:rPr lang="en-US" u="sng"/>
              <a:t>Key Variables</a:t>
            </a:r>
          </a:p>
          <a:p>
            <a:pPr marL="285750" indent="-285750" algn="l">
              <a:buFont typeface="Arial" panose="020B0604020202020204" pitchFamily="34" charset="0"/>
              <a:buChar char="•"/>
            </a:pPr>
            <a:r>
              <a:rPr lang="en-US"/>
              <a:t>D1B</a:t>
            </a:r>
          </a:p>
          <a:p>
            <a:pPr marL="285750" indent="-285750" algn="l">
              <a:buFont typeface="Arial" panose="020B0604020202020204" pitchFamily="34" charset="0"/>
              <a:buChar char="•"/>
            </a:pPr>
            <a:r>
              <a:rPr lang="en-US"/>
              <a:t>D4C</a:t>
            </a:r>
          </a:p>
          <a:p>
            <a:pPr marL="285750" indent="-285750" algn="l">
              <a:buFont typeface="Arial" panose="020B0604020202020204" pitchFamily="34" charset="0"/>
              <a:buChar char="•"/>
            </a:pPr>
            <a:r>
              <a:rPr lang="en-US"/>
              <a:t>D3bpo4</a:t>
            </a:r>
          </a:p>
          <a:p>
            <a:pPr marL="285750" indent="-285750" algn="l">
              <a:buFont typeface="Arial" panose="020B0604020202020204" pitchFamily="34" charset="0"/>
              <a:buChar char="•"/>
            </a:pPr>
            <a:r>
              <a:rPr lang="en-US"/>
              <a:t>D5</a:t>
            </a:r>
          </a:p>
        </p:txBody>
      </p:sp>
      <p:sp>
        <p:nvSpPr>
          <p:cNvPr id="3" name="Rectangle: Rounded Corners 2">
            <a:extLst>
              <a:ext uri="{FF2B5EF4-FFF2-40B4-BE49-F238E27FC236}">
                <a16:creationId xmlns:a16="http://schemas.microsoft.com/office/drawing/2014/main" id="{AAC8F07E-0764-4AEA-411F-0AB40B7FD5E5}"/>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2925511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B7556-14E3-10A4-1A67-0D3D25B1F5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48CD6E-3211-F176-2052-81BE2631A4FB}"/>
              </a:ext>
            </a:extLst>
          </p:cNvPr>
          <p:cNvSpPr>
            <a:spLocks noGrp="1"/>
          </p:cNvSpPr>
          <p:nvPr>
            <p:ph type="title"/>
          </p:nvPr>
        </p:nvSpPr>
        <p:spPr/>
        <p:txBody>
          <a:bodyPr/>
          <a:lstStyle/>
          <a:p>
            <a:r>
              <a:rPr lang="en-US"/>
              <a:t>Step 2: Assign Land Use &amp; Other Policies</a:t>
            </a:r>
          </a:p>
        </p:txBody>
      </p:sp>
      <p:sp>
        <p:nvSpPr>
          <p:cNvPr id="7" name="Text Placeholder 2">
            <a:extLst>
              <a:ext uri="{FF2B5EF4-FFF2-40B4-BE49-F238E27FC236}">
                <a16:creationId xmlns:a16="http://schemas.microsoft.com/office/drawing/2014/main" id="{4B2B6556-051E-4335-08E1-93560C02BCA0}"/>
              </a:ext>
            </a:extLst>
          </p:cNvPr>
          <p:cNvSpPr txBox="1">
            <a:spLocks/>
          </p:cNvSpPr>
          <p:nvPr/>
        </p:nvSpPr>
        <p:spPr>
          <a:xfrm>
            <a:off x="4294493" y="1518190"/>
            <a:ext cx="6855727" cy="4759657"/>
          </a:xfrm>
          <a:prstGeom prst="rect">
            <a:avLst/>
          </a:prstGeom>
        </p:spPr>
        <p:txBody>
          <a:bodyPr>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600" b="1">
                <a:solidFill>
                  <a:schemeClr val="tx1"/>
                </a:solidFill>
              </a:rPr>
              <a:t>Description</a:t>
            </a:r>
          </a:p>
          <a:p>
            <a:pPr marL="468630" lvl="1" indent="-285750"/>
            <a:r>
              <a:rPr lang="en-US" sz="1600">
                <a:solidFill>
                  <a:srgbClr val="262626"/>
                </a:solidFill>
              </a:rPr>
              <a:t>Assign land use and other policies by calculating land use attributes</a:t>
            </a:r>
            <a:endParaRPr lang="en-US" sz="1600" b="1">
              <a:solidFill>
                <a:schemeClr val="tx1"/>
              </a:solidFill>
            </a:endParaRPr>
          </a:p>
          <a:p>
            <a:pPr marL="285750" indent="-285750"/>
            <a:r>
              <a:rPr lang="en-US" sz="1600" b="1">
                <a:solidFill>
                  <a:schemeClr val="tx1"/>
                </a:solidFill>
              </a:rPr>
              <a:t>Inputs</a:t>
            </a:r>
          </a:p>
          <a:p>
            <a:pPr marL="468630" lvl="1" indent="-285750"/>
            <a:r>
              <a:rPr lang="en-US" sz="1600">
                <a:solidFill>
                  <a:schemeClr val="tx1"/>
                </a:solidFill>
              </a:rPr>
              <a:t>Local land use and zoning info or land use type controls</a:t>
            </a:r>
          </a:p>
          <a:p>
            <a:pPr marL="468630" lvl="1" indent="-285750"/>
            <a:r>
              <a:rPr lang="en-US" sz="1600">
                <a:solidFill>
                  <a:schemeClr val="tx1"/>
                </a:solidFill>
              </a:rPr>
              <a:t>Population, employment, and dwelling units</a:t>
            </a:r>
          </a:p>
          <a:p>
            <a:pPr marL="285750" indent="-285750"/>
            <a:r>
              <a:rPr lang="en-US" sz="1600" b="1">
                <a:solidFill>
                  <a:schemeClr val="tx1"/>
                </a:solidFill>
              </a:rPr>
              <a:t>Outputs</a:t>
            </a:r>
          </a:p>
          <a:p>
            <a:pPr marL="468630" lvl="1" indent="-285750"/>
            <a:r>
              <a:rPr lang="en-US" sz="1600">
                <a:solidFill>
                  <a:schemeClr val="tx1"/>
                </a:solidFill>
              </a:rPr>
              <a:t>Land use density</a:t>
            </a:r>
          </a:p>
          <a:p>
            <a:pPr marL="468630" lvl="1" indent="-285750"/>
            <a:r>
              <a:rPr lang="en-US" sz="1600">
                <a:solidFill>
                  <a:schemeClr val="tx1"/>
                </a:solidFill>
              </a:rPr>
              <a:t>Land use diversity</a:t>
            </a:r>
          </a:p>
          <a:p>
            <a:pPr marL="285750" indent="-285750"/>
            <a:r>
              <a:rPr lang="en-US" sz="1600" b="1">
                <a:solidFill>
                  <a:schemeClr val="tx1"/>
                </a:solidFill>
              </a:rPr>
              <a:t>How is it used?</a:t>
            </a:r>
          </a:p>
          <a:p>
            <a:pPr marL="468630" lvl="1" indent="-285750"/>
            <a:r>
              <a:rPr lang="en-US" sz="1600">
                <a:solidFill>
                  <a:schemeClr val="tx1"/>
                </a:solidFill>
              </a:rPr>
              <a:t>Much like ABMs, land use measures increase sensitivity to non-motorized trip-making</a:t>
            </a:r>
          </a:p>
        </p:txBody>
      </p:sp>
      <p:pic>
        <p:nvPicPr>
          <p:cNvPr id="3" name="Picture 2">
            <a:extLst>
              <a:ext uri="{FF2B5EF4-FFF2-40B4-BE49-F238E27FC236}">
                <a16:creationId xmlns:a16="http://schemas.microsoft.com/office/drawing/2014/main" id="{19E77C82-5DB5-C6A3-73DF-B6BF839F17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1474" y="1612015"/>
            <a:ext cx="2772527" cy="1066356"/>
          </a:xfrm>
          <a:prstGeom prst="rect">
            <a:avLst/>
          </a:prstGeom>
        </p:spPr>
      </p:pic>
      <p:sp>
        <p:nvSpPr>
          <p:cNvPr id="4" name="Rectangle: Rounded Corners 3">
            <a:extLst>
              <a:ext uri="{FF2B5EF4-FFF2-40B4-BE49-F238E27FC236}">
                <a16:creationId xmlns:a16="http://schemas.microsoft.com/office/drawing/2014/main" id="{83DECABD-39D6-F5FD-8552-F1FB2A803D47}"/>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
        <p:nvSpPr>
          <p:cNvPr id="5" name="Slide Number Placeholder 1">
            <a:extLst>
              <a:ext uri="{FF2B5EF4-FFF2-40B4-BE49-F238E27FC236}">
                <a16:creationId xmlns:a16="http://schemas.microsoft.com/office/drawing/2014/main" id="{473B7D33-BD3E-4EAF-D7DC-544C5608A91B}"/>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41</a:t>
            </a:fld>
            <a:endParaRPr lang="en-US"/>
          </a:p>
        </p:txBody>
      </p:sp>
    </p:spTree>
    <p:extLst>
      <p:ext uri="{BB962C8B-B14F-4D97-AF65-F5344CB8AC3E}">
        <p14:creationId xmlns:p14="http://schemas.microsoft.com/office/powerpoint/2010/main" val="28043920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A4510-60DB-5122-88B9-362353EEC4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15D4EB-CF3F-E26B-A28F-41B9C73BBF72}"/>
              </a:ext>
            </a:extLst>
          </p:cNvPr>
          <p:cNvSpPr>
            <a:spLocks noGrp="1"/>
          </p:cNvSpPr>
          <p:nvPr>
            <p:ph type="title"/>
          </p:nvPr>
        </p:nvSpPr>
        <p:spPr>
          <a:xfrm>
            <a:off x="838201" y="580153"/>
            <a:ext cx="10515600" cy="480131"/>
          </a:xfrm>
        </p:spPr>
        <p:txBody>
          <a:bodyPr/>
          <a:lstStyle/>
          <a:p>
            <a:r>
              <a:rPr lang="en-US"/>
              <a:t>Step 3: Assign Transportation System</a:t>
            </a:r>
          </a:p>
        </p:txBody>
      </p:sp>
      <p:sp>
        <p:nvSpPr>
          <p:cNvPr id="7" name="Text Placeholder 2">
            <a:extLst>
              <a:ext uri="{FF2B5EF4-FFF2-40B4-BE49-F238E27FC236}">
                <a16:creationId xmlns:a16="http://schemas.microsoft.com/office/drawing/2014/main" id="{8523F537-9417-20C9-191E-E77FA7B5C312}"/>
              </a:ext>
            </a:extLst>
          </p:cNvPr>
          <p:cNvSpPr txBox="1">
            <a:spLocks/>
          </p:cNvSpPr>
          <p:nvPr/>
        </p:nvSpPr>
        <p:spPr>
          <a:xfrm>
            <a:off x="4294493" y="1338576"/>
            <a:ext cx="6855727" cy="4759657"/>
          </a:xfrm>
          <a:prstGeom prst="rect">
            <a:avLst/>
          </a:prstGeom>
        </p:spPr>
        <p:txBody>
          <a:bodyPr>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600" b="1">
                <a:solidFill>
                  <a:schemeClr val="tx1"/>
                </a:solidFill>
              </a:rPr>
              <a:t>Description</a:t>
            </a:r>
          </a:p>
          <a:p>
            <a:pPr marL="468630" lvl="1" indent="-285750"/>
            <a:r>
              <a:rPr lang="en-US" sz="1600">
                <a:solidFill>
                  <a:schemeClr val="tx1"/>
                </a:solidFill>
              </a:rPr>
              <a:t>Establish network information at the metropolitan area level</a:t>
            </a:r>
          </a:p>
          <a:p>
            <a:pPr marL="285750" indent="-285750"/>
            <a:r>
              <a:rPr lang="en-US" sz="1600" b="1">
                <a:solidFill>
                  <a:schemeClr val="tx1"/>
                </a:solidFill>
              </a:rPr>
              <a:t>Inputs</a:t>
            </a:r>
          </a:p>
          <a:p>
            <a:pPr marL="468630" lvl="1" indent="-285750"/>
            <a:r>
              <a:rPr lang="en-US" sz="1600">
                <a:solidFill>
                  <a:schemeClr val="tx1"/>
                </a:solidFill>
              </a:rPr>
              <a:t>Annual revenue miles by transit type</a:t>
            </a:r>
          </a:p>
          <a:p>
            <a:pPr marL="468630" lvl="1" indent="-285750"/>
            <a:r>
              <a:rPr lang="en-US" sz="1600">
                <a:solidFill>
                  <a:schemeClr val="tx1"/>
                </a:solidFill>
              </a:rPr>
              <a:t>Peak period transit service frequency </a:t>
            </a:r>
          </a:p>
          <a:p>
            <a:pPr marL="468630" lvl="1" indent="-285750"/>
            <a:r>
              <a:rPr lang="en-US" sz="1600">
                <a:solidFill>
                  <a:schemeClr val="tx1"/>
                </a:solidFill>
              </a:rPr>
              <a:t>Highway and arterial lane miles</a:t>
            </a:r>
          </a:p>
          <a:p>
            <a:pPr marL="285750" indent="-285750"/>
            <a:r>
              <a:rPr lang="en-US" sz="1600" b="1">
                <a:solidFill>
                  <a:schemeClr val="tx1"/>
                </a:solidFill>
              </a:rPr>
              <a:t>Outputs</a:t>
            </a:r>
          </a:p>
          <a:p>
            <a:pPr marL="468630" lvl="1" indent="-285750"/>
            <a:r>
              <a:rPr lang="en-US" sz="1600">
                <a:solidFill>
                  <a:schemeClr val="tx1"/>
                </a:solidFill>
              </a:rPr>
              <a:t>Ratio of highway &amp; arterial lane miles to population (auto supply)</a:t>
            </a:r>
          </a:p>
          <a:p>
            <a:pPr marL="468630" lvl="1" indent="-285750"/>
            <a:r>
              <a:rPr lang="en-US" sz="1600">
                <a:solidFill>
                  <a:schemeClr val="tx1"/>
                </a:solidFill>
              </a:rPr>
              <a:t>Total daily revenue miles traveled by transit type (supply)</a:t>
            </a:r>
          </a:p>
          <a:p>
            <a:pPr marL="285750" indent="-285750"/>
            <a:r>
              <a:rPr lang="en-US" sz="1600" b="1">
                <a:solidFill>
                  <a:schemeClr val="tx1"/>
                </a:solidFill>
              </a:rPr>
              <a:t>How is it used?</a:t>
            </a:r>
          </a:p>
          <a:p>
            <a:pPr marL="468630" lvl="1" indent="-285750"/>
            <a:r>
              <a:rPr lang="en-US" sz="1600">
                <a:solidFill>
                  <a:schemeClr val="tx1"/>
                </a:solidFill>
              </a:rPr>
              <a:t>Used as supply side; for Transit, think of this like skimming the transit network to establish supply characteristics</a:t>
            </a:r>
          </a:p>
          <a:p>
            <a:pPr marL="468630" lvl="1" indent="-285750"/>
            <a:r>
              <a:rPr lang="en-US" sz="1600">
                <a:solidFill>
                  <a:schemeClr val="tx1"/>
                </a:solidFill>
              </a:rPr>
              <a:t>Demand equations use per capita supply of lane miles and transit to estimate demand for travel. </a:t>
            </a:r>
          </a:p>
        </p:txBody>
      </p:sp>
      <p:pic>
        <p:nvPicPr>
          <p:cNvPr id="4" name="Picture 3">
            <a:extLst>
              <a:ext uri="{FF2B5EF4-FFF2-40B4-BE49-F238E27FC236}">
                <a16:creationId xmlns:a16="http://schemas.microsoft.com/office/drawing/2014/main" id="{A172F5BA-828E-7EA8-B0B5-A9BB106D88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5081" y="1656677"/>
            <a:ext cx="2788920" cy="1020781"/>
          </a:xfrm>
          <a:prstGeom prst="rect">
            <a:avLst/>
          </a:prstGeom>
        </p:spPr>
      </p:pic>
      <p:sp>
        <p:nvSpPr>
          <p:cNvPr id="3" name="Rectangle: Rounded Corners 2">
            <a:extLst>
              <a:ext uri="{FF2B5EF4-FFF2-40B4-BE49-F238E27FC236}">
                <a16:creationId xmlns:a16="http://schemas.microsoft.com/office/drawing/2014/main" id="{9E9BF1CE-1120-8392-C4B9-B6A7B8394BB7}"/>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
        <p:nvSpPr>
          <p:cNvPr id="5" name="Slide Number Placeholder 1">
            <a:extLst>
              <a:ext uri="{FF2B5EF4-FFF2-40B4-BE49-F238E27FC236}">
                <a16:creationId xmlns:a16="http://schemas.microsoft.com/office/drawing/2014/main" id="{708353DD-0148-0C46-269B-CBB0BEE9CC48}"/>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42</a:t>
            </a:fld>
            <a:endParaRPr lang="en-US"/>
          </a:p>
        </p:txBody>
      </p:sp>
    </p:spTree>
    <p:extLst>
      <p:ext uri="{BB962C8B-B14F-4D97-AF65-F5344CB8AC3E}">
        <p14:creationId xmlns:p14="http://schemas.microsoft.com/office/powerpoint/2010/main" val="20315751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A7EDF-E7E9-4AC4-4480-CABA45D03D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87C495-95F0-E024-D655-96D69CB27B77}"/>
              </a:ext>
            </a:extLst>
          </p:cNvPr>
          <p:cNvSpPr>
            <a:spLocks noGrp="1"/>
          </p:cNvSpPr>
          <p:nvPr>
            <p:ph type="title"/>
          </p:nvPr>
        </p:nvSpPr>
        <p:spPr>
          <a:xfrm>
            <a:off x="838201" y="580153"/>
            <a:ext cx="10515600" cy="480131"/>
          </a:xfrm>
        </p:spPr>
        <p:txBody>
          <a:bodyPr/>
          <a:lstStyle/>
          <a:p>
            <a:r>
              <a:rPr lang="en-US"/>
              <a:t>Step 4: Assign Vehicle Characteristics</a:t>
            </a:r>
          </a:p>
        </p:txBody>
      </p:sp>
      <p:sp>
        <p:nvSpPr>
          <p:cNvPr id="7" name="Text Placeholder 2">
            <a:extLst>
              <a:ext uri="{FF2B5EF4-FFF2-40B4-BE49-F238E27FC236}">
                <a16:creationId xmlns:a16="http://schemas.microsoft.com/office/drawing/2014/main" id="{4A74A5ED-799E-4890-8C2A-0DE1783A7ED9}"/>
              </a:ext>
            </a:extLst>
          </p:cNvPr>
          <p:cNvSpPr txBox="1">
            <a:spLocks/>
          </p:cNvSpPr>
          <p:nvPr/>
        </p:nvSpPr>
        <p:spPr>
          <a:xfrm>
            <a:off x="4294493" y="1518190"/>
            <a:ext cx="6855727" cy="4759657"/>
          </a:xfrm>
          <a:prstGeom prst="rect">
            <a:avLst/>
          </a:prstGeom>
        </p:spPr>
        <p:txBody>
          <a:bodyPr>
            <a:normAutofit lnSpcReduction="10000"/>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600" b="1">
                <a:solidFill>
                  <a:schemeClr val="tx1"/>
                </a:solidFill>
              </a:rPr>
              <a:t>Description</a:t>
            </a:r>
          </a:p>
          <a:p>
            <a:pPr marL="468630" lvl="1" indent="-285750"/>
            <a:r>
              <a:rPr lang="en-US" sz="1600">
                <a:solidFill>
                  <a:schemeClr val="tx1"/>
                </a:solidFill>
              </a:rPr>
              <a:t>Establish vehicle characteristics at the household level using logit models</a:t>
            </a:r>
          </a:p>
          <a:p>
            <a:pPr marL="285750" indent="-285750"/>
            <a:r>
              <a:rPr lang="en-US" sz="1600" b="1">
                <a:solidFill>
                  <a:schemeClr val="tx1"/>
                </a:solidFill>
              </a:rPr>
              <a:t>Inputs</a:t>
            </a:r>
          </a:p>
          <a:p>
            <a:pPr marL="468630" lvl="1" indent="-285750"/>
            <a:r>
              <a:rPr lang="en-US" sz="1600">
                <a:solidFill>
                  <a:schemeClr val="tx1"/>
                </a:solidFill>
              </a:rPr>
              <a:t>Synthetic population (HH size, income, etc.)</a:t>
            </a:r>
          </a:p>
          <a:p>
            <a:pPr marL="468630" lvl="1" indent="-285750"/>
            <a:r>
              <a:rPr lang="en-US" sz="1600">
                <a:solidFill>
                  <a:schemeClr val="tx1"/>
                </a:solidFill>
              </a:rPr>
              <a:t>Estimated logit parameters for choice models</a:t>
            </a:r>
          </a:p>
          <a:p>
            <a:pPr marL="468630" lvl="1" indent="-285750"/>
            <a:r>
              <a:rPr lang="en-US" sz="1600">
                <a:solidFill>
                  <a:schemeClr val="tx1"/>
                </a:solidFill>
              </a:rPr>
              <a:t>Shared vehicle propensity model (changes demand for privately owned vehicle vs shared vehicles)</a:t>
            </a:r>
          </a:p>
          <a:p>
            <a:pPr marL="285750" indent="-285750"/>
            <a:r>
              <a:rPr lang="en-US" sz="1600" b="1">
                <a:solidFill>
                  <a:schemeClr val="tx1"/>
                </a:solidFill>
              </a:rPr>
              <a:t>Outputs</a:t>
            </a:r>
          </a:p>
          <a:p>
            <a:pPr marL="468630" lvl="1" indent="-285750"/>
            <a:r>
              <a:rPr lang="en-US" sz="1600">
                <a:solidFill>
                  <a:schemeClr val="tx1"/>
                </a:solidFill>
              </a:rPr>
              <a:t>Number and age of drivers in the household</a:t>
            </a:r>
          </a:p>
          <a:p>
            <a:pPr marL="468630" lvl="1" indent="-285750"/>
            <a:r>
              <a:rPr lang="en-US" sz="1600">
                <a:solidFill>
                  <a:schemeClr val="tx1"/>
                </a:solidFill>
              </a:rPr>
              <a:t>Number and characteristics of vehicles in household</a:t>
            </a:r>
          </a:p>
          <a:p>
            <a:r>
              <a:rPr lang="en-US" sz="1600" b="1">
                <a:solidFill>
                  <a:schemeClr val="tx1"/>
                </a:solidFill>
              </a:rPr>
              <a:t>How is it used?</a:t>
            </a:r>
          </a:p>
          <a:p>
            <a:pPr marL="468630" lvl="1" indent="-285750"/>
            <a:r>
              <a:rPr lang="en-US" sz="1600">
                <a:solidFill>
                  <a:schemeClr val="tx1"/>
                </a:solidFill>
              </a:rPr>
              <a:t>This is a combination of choice models like vehicle choice</a:t>
            </a:r>
          </a:p>
          <a:p>
            <a:pPr marL="468630" lvl="1" indent="-285750"/>
            <a:r>
              <a:rPr lang="en-US" sz="1600">
                <a:solidFill>
                  <a:schemeClr val="tx1"/>
                </a:solidFill>
              </a:rPr>
              <a:t>Later used in demand calculations</a:t>
            </a:r>
          </a:p>
          <a:p>
            <a:pPr marL="468630" lvl="1" indent="-285750"/>
            <a:r>
              <a:rPr lang="en-US" sz="1600">
                <a:solidFill>
                  <a:schemeClr val="tx1"/>
                </a:solidFill>
              </a:rPr>
              <a:t>Useful in determining fleet turnover (think electrification)</a:t>
            </a:r>
          </a:p>
        </p:txBody>
      </p:sp>
      <p:pic>
        <p:nvPicPr>
          <p:cNvPr id="3" name="Picture 2">
            <a:extLst>
              <a:ext uri="{FF2B5EF4-FFF2-40B4-BE49-F238E27FC236}">
                <a16:creationId xmlns:a16="http://schemas.microsoft.com/office/drawing/2014/main" id="{CD7FCB4B-0632-64DA-EA20-C549EC9B94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201" y="1518190"/>
            <a:ext cx="2660621" cy="1069433"/>
          </a:xfrm>
          <a:prstGeom prst="rect">
            <a:avLst/>
          </a:prstGeom>
        </p:spPr>
      </p:pic>
      <p:sp>
        <p:nvSpPr>
          <p:cNvPr id="4" name="Rectangle: Rounded Corners 3">
            <a:extLst>
              <a:ext uri="{FF2B5EF4-FFF2-40B4-BE49-F238E27FC236}">
                <a16:creationId xmlns:a16="http://schemas.microsoft.com/office/drawing/2014/main" id="{805B92D2-0881-246E-B60B-30210E770519}"/>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
        <p:nvSpPr>
          <p:cNvPr id="5" name="Slide Number Placeholder 1">
            <a:extLst>
              <a:ext uri="{FF2B5EF4-FFF2-40B4-BE49-F238E27FC236}">
                <a16:creationId xmlns:a16="http://schemas.microsoft.com/office/drawing/2014/main" id="{4C22835C-72C8-3347-D8B1-B792D88F4928}"/>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43</a:t>
            </a:fld>
            <a:endParaRPr lang="en-US"/>
          </a:p>
        </p:txBody>
      </p:sp>
    </p:spTree>
    <p:extLst>
      <p:ext uri="{BB962C8B-B14F-4D97-AF65-F5344CB8AC3E}">
        <p14:creationId xmlns:p14="http://schemas.microsoft.com/office/powerpoint/2010/main" val="523764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40"/>
          <p:cNvPicPr preferRelativeResize="0"/>
          <p:nvPr/>
        </p:nvPicPr>
        <p:blipFill rotWithShape="1">
          <a:blip r:embed="rId3">
            <a:alphaModFix/>
          </a:blip>
          <a:srcRect/>
          <a:stretch/>
        </p:blipFill>
        <p:spPr>
          <a:xfrm>
            <a:off x="860074" y="2869347"/>
            <a:ext cx="566100" cy="385950"/>
          </a:xfrm>
          <a:prstGeom prst="rect">
            <a:avLst/>
          </a:prstGeom>
          <a:noFill/>
          <a:ln>
            <a:noFill/>
          </a:ln>
        </p:spPr>
      </p:pic>
      <p:pic>
        <p:nvPicPr>
          <p:cNvPr id="286" name="Google Shape;286;p40"/>
          <p:cNvPicPr preferRelativeResize="0"/>
          <p:nvPr/>
        </p:nvPicPr>
        <p:blipFill rotWithShape="1">
          <a:blip r:embed="rId4">
            <a:alphaModFix/>
          </a:blip>
          <a:srcRect l="57077"/>
          <a:stretch/>
        </p:blipFill>
        <p:spPr>
          <a:xfrm>
            <a:off x="1166922" y="2575247"/>
            <a:ext cx="400650" cy="457200"/>
          </a:xfrm>
          <a:prstGeom prst="rect">
            <a:avLst/>
          </a:prstGeom>
          <a:noFill/>
          <a:ln>
            <a:noFill/>
          </a:ln>
        </p:spPr>
      </p:pic>
      <p:pic>
        <p:nvPicPr>
          <p:cNvPr id="287" name="Google Shape;287;p40"/>
          <p:cNvPicPr preferRelativeResize="0"/>
          <p:nvPr/>
        </p:nvPicPr>
        <p:blipFill>
          <a:blip r:embed="rId5">
            <a:alphaModFix/>
          </a:blip>
          <a:stretch>
            <a:fillRect/>
          </a:stretch>
        </p:blipFill>
        <p:spPr>
          <a:xfrm>
            <a:off x="820718" y="2331076"/>
            <a:ext cx="566100" cy="385966"/>
          </a:xfrm>
          <a:prstGeom prst="rect">
            <a:avLst/>
          </a:prstGeom>
          <a:noFill/>
          <a:ln>
            <a:noFill/>
          </a:ln>
        </p:spPr>
      </p:pic>
      <p:pic>
        <p:nvPicPr>
          <p:cNvPr id="288" name="Google Shape;288;p40"/>
          <p:cNvPicPr preferRelativeResize="0"/>
          <p:nvPr/>
        </p:nvPicPr>
        <p:blipFill>
          <a:blip r:embed="rId6">
            <a:alphaModFix/>
          </a:blip>
          <a:stretch>
            <a:fillRect/>
          </a:stretch>
        </p:blipFill>
        <p:spPr>
          <a:xfrm>
            <a:off x="916647" y="3910164"/>
            <a:ext cx="599904" cy="493256"/>
          </a:xfrm>
          <a:prstGeom prst="rect">
            <a:avLst/>
          </a:prstGeom>
          <a:noFill/>
          <a:ln>
            <a:noFill/>
          </a:ln>
        </p:spPr>
      </p:pic>
      <p:graphicFrame>
        <p:nvGraphicFramePr>
          <p:cNvPr id="290" name="Google Shape;290;p40"/>
          <p:cNvGraphicFramePr/>
          <p:nvPr>
            <p:extLst>
              <p:ext uri="{D42A27DB-BD31-4B8C-83A1-F6EECF244321}">
                <p14:modId xmlns:p14="http://schemas.microsoft.com/office/powerpoint/2010/main" val="3258743098"/>
              </p:ext>
            </p:extLst>
          </p:nvPr>
        </p:nvGraphicFramePr>
        <p:xfrm>
          <a:off x="1723789" y="1461435"/>
          <a:ext cx="3371545" cy="3430500"/>
        </p:xfrm>
        <a:graphic>
          <a:graphicData uri="http://schemas.openxmlformats.org/drawingml/2006/table">
            <a:tbl>
              <a:tblPr>
                <a:noFill/>
              </a:tblPr>
              <a:tblGrid>
                <a:gridCol w="1722046">
                  <a:extLst>
                    <a:ext uri="{9D8B030D-6E8A-4147-A177-3AD203B41FA5}">
                      <a16:colId xmlns:a16="http://schemas.microsoft.com/office/drawing/2014/main" val="20000"/>
                    </a:ext>
                  </a:extLst>
                </a:gridCol>
                <a:gridCol w="1649499">
                  <a:extLst>
                    <a:ext uri="{9D8B030D-6E8A-4147-A177-3AD203B41FA5}">
                      <a16:colId xmlns:a16="http://schemas.microsoft.com/office/drawing/2014/main" val="20001"/>
                    </a:ext>
                  </a:extLst>
                </a:gridCol>
              </a:tblGrid>
              <a:tr h="571750">
                <a:tc>
                  <a:txBody>
                    <a:bodyPr/>
                    <a:lstStyle/>
                    <a:p>
                      <a:pPr marL="0" lvl="0" indent="0" algn="ctr" rtl="0">
                        <a:lnSpc>
                          <a:spcPct val="100000"/>
                        </a:lnSpc>
                        <a:spcBef>
                          <a:spcPts val="1000"/>
                        </a:spcBef>
                        <a:spcAft>
                          <a:spcPts val="0"/>
                        </a:spcAft>
                        <a:buNone/>
                      </a:pPr>
                      <a:r>
                        <a:rPr lang="en" sz="1600" b="1">
                          <a:solidFill>
                            <a:schemeClr val="bg1"/>
                          </a:solidFill>
                        </a:rPr>
                        <a:t>Vehicle Group</a:t>
                      </a:r>
                      <a:endParaRPr sz="1600" b="1">
                        <a:solidFill>
                          <a:schemeClr val="bg1"/>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bg2"/>
                    </a:solidFill>
                  </a:tcPr>
                </a:tc>
                <a:tc>
                  <a:txBody>
                    <a:bodyPr/>
                    <a:lstStyle/>
                    <a:p>
                      <a:pPr marL="0" lvl="0" indent="0" algn="ctr" rtl="0">
                        <a:lnSpc>
                          <a:spcPct val="100000"/>
                        </a:lnSpc>
                        <a:spcBef>
                          <a:spcPts val="1000"/>
                        </a:spcBef>
                        <a:spcAft>
                          <a:spcPts val="0"/>
                        </a:spcAft>
                        <a:buNone/>
                      </a:pPr>
                      <a:r>
                        <a:rPr lang="en" sz="1600" b="1">
                          <a:solidFill>
                            <a:schemeClr val="bg1"/>
                          </a:solidFill>
                        </a:rPr>
                        <a:t>Vehicle Types</a:t>
                      </a:r>
                      <a:endParaRPr sz="1600" b="1">
                        <a:solidFill>
                          <a:schemeClr val="bg1"/>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571750">
                <a:tc>
                  <a:txBody>
                    <a:bodyPr/>
                    <a:lstStyle/>
                    <a:p>
                      <a:pPr marL="0" lvl="0" indent="0" algn="l" rtl="0">
                        <a:lnSpc>
                          <a:spcPct val="100000"/>
                        </a:lnSpc>
                        <a:spcBef>
                          <a:spcPts val="1000"/>
                        </a:spcBef>
                        <a:spcAft>
                          <a:spcPts val="0"/>
                        </a:spcAft>
                        <a:buNone/>
                      </a:pPr>
                      <a:r>
                        <a:rPr lang="en" sz="1400">
                          <a:solidFill>
                            <a:srgbClr val="24292E"/>
                          </a:solidFill>
                        </a:rPr>
                        <a:t>Household Vehicles</a:t>
                      </a:r>
                      <a:endParaRPr sz="1400">
                        <a:solidFill>
                          <a:srgbClr val="24292E"/>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DFE2E5"/>
                      </a:solidFill>
                      <a:prstDash val="solid"/>
                      <a:round/>
                      <a:headEnd type="none" w="sm" len="sm"/>
                      <a:tailEnd type="none" w="sm" len="sm"/>
                    </a:lnB>
                    <a:solidFill>
                      <a:srgbClr val="D9D9D9"/>
                    </a:solidFill>
                  </a:tcPr>
                </a:tc>
                <a:tc>
                  <a:txBody>
                    <a:bodyPr/>
                    <a:lstStyle/>
                    <a:p>
                      <a:pPr marL="0" lvl="0" indent="0" algn="l" rtl="0">
                        <a:lnSpc>
                          <a:spcPct val="100000"/>
                        </a:lnSpc>
                        <a:spcBef>
                          <a:spcPts val="1000"/>
                        </a:spcBef>
                        <a:spcAft>
                          <a:spcPts val="0"/>
                        </a:spcAft>
                        <a:buNone/>
                      </a:pPr>
                      <a:r>
                        <a:rPr lang="en" sz="1400">
                          <a:solidFill>
                            <a:srgbClr val="24292E"/>
                          </a:solidFill>
                        </a:rPr>
                        <a:t>automobile,       SUV/light truck</a:t>
                      </a:r>
                      <a:endParaRPr sz="1400">
                        <a:solidFill>
                          <a:srgbClr val="24292E"/>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DFE2E5"/>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571750">
                <a:tc>
                  <a:txBody>
                    <a:bodyPr/>
                    <a:lstStyle/>
                    <a:p>
                      <a:pPr marL="0" lvl="0" indent="0" algn="l" rtl="0">
                        <a:lnSpc>
                          <a:spcPct val="100000"/>
                        </a:lnSpc>
                        <a:spcBef>
                          <a:spcPts val="1000"/>
                        </a:spcBef>
                        <a:spcAft>
                          <a:spcPts val="0"/>
                        </a:spcAft>
                        <a:buNone/>
                      </a:pPr>
                      <a:r>
                        <a:rPr lang="en" sz="1400">
                          <a:solidFill>
                            <a:srgbClr val="24292E"/>
                          </a:solidFill>
                        </a:rPr>
                        <a:t>Car Service VMT</a:t>
                      </a:r>
                      <a:endParaRPr sz="1400">
                        <a:solidFill>
                          <a:srgbClr val="24292E"/>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solidFill>
                      <a:srgbClr val="D9D9D9"/>
                    </a:solidFill>
                  </a:tcPr>
                </a:tc>
                <a:tc>
                  <a:txBody>
                    <a:bodyPr/>
                    <a:lstStyle/>
                    <a:p>
                      <a:pPr marL="0" lvl="0" indent="0" algn="l" rtl="0">
                        <a:lnSpc>
                          <a:spcPct val="100000"/>
                        </a:lnSpc>
                        <a:spcBef>
                          <a:spcPts val="1000"/>
                        </a:spcBef>
                        <a:spcAft>
                          <a:spcPts val="0"/>
                        </a:spcAft>
                        <a:buNone/>
                      </a:pPr>
                      <a:r>
                        <a:rPr lang="en" sz="1400">
                          <a:solidFill>
                            <a:srgbClr val="24292E"/>
                          </a:solidFill>
                        </a:rPr>
                        <a:t>automobile,      SUV/light truck</a:t>
                      </a:r>
                      <a:endParaRPr sz="1400">
                        <a:solidFill>
                          <a:srgbClr val="24292E"/>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571750">
                <a:tc>
                  <a:txBody>
                    <a:bodyPr/>
                    <a:lstStyle/>
                    <a:p>
                      <a:pPr marL="0" lvl="0" indent="0" algn="l" rtl="0">
                        <a:lnSpc>
                          <a:spcPct val="100000"/>
                        </a:lnSpc>
                        <a:spcBef>
                          <a:spcPts val="1000"/>
                        </a:spcBef>
                        <a:spcAft>
                          <a:spcPts val="0"/>
                        </a:spcAft>
                        <a:buNone/>
                      </a:pPr>
                      <a:r>
                        <a:rPr lang="en" sz="1400">
                          <a:solidFill>
                            <a:srgbClr val="24292E"/>
                          </a:solidFill>
                          <a:highlight>
                            <a:srgbClr val="FFFFFF"/>
                          </a:highlight>
                        </a:rPr>
                        <a:t>Commercial Service </a:t>
                      </a:r>
                      <a:r>
                        <a:rPr lang="en" sz="1400">
                          <a:solidFill>
                            <a:srgbClr val="24292E"/>
                          </a:solidFill>
                          <a:highlight>
                            <a:srgbClr val="FFD966"/>
                          </a:highlight>
                        </a:rPr>
                        <a:t>VMT</a:t>
                      </a:r>
                      <a:endParaRPr sz="1400">
                        <a:solidFill>
                          <a:srgbClr val="24292E"/>
                        </a:solidFill>
                        <a:highlight>
                          <a:srgbClr val="FFD966"/>
                        </a:highlight>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tcPr>
                </a:tc>
                <a:tc>
                  <a:txBody>
                    <a:bodyPr/>
                    <a:lstStyle/>
                    <a:p>
                      <a:pPr marL="0" lvl="0" indent="0" algn="l" rtl="0">
                        <a:lnSpc>
                          <a:spcPct val="100000"/>
                        </a:lnSpc>
                        <a:spcBef>
                          <a:spcPts val="1000"/>
                        </a:spcBef>
                        <a:spcAft>
                          <a:spcPts val="0"/>
                        </a:spcAft>
                        <a:buNone/>
                      </a:pPr>
                      <a:r>
                        <a:rPr lang="en" sz="1400">
                          <a:solidFill>
                            <a:srgbClr val="24292E"/>
                          </a:solidFill>
                          <a:highlight>
                            <a:srgbClr val="FFFFFF"/>
                          </a:highlight>
                        </a:rPr>
                        <a:t>automobile,      light truck</a:t>
                      </a:r>
                      <a:endParaRPr sz="1400">
                        <a:solidFill>
                          <a:srgbClr val="24292E"/>
                        </a:solidFill>
                        <a:highlight>
                          <a:srgbClr val="FFFFFF"/>
                        </a:highlight>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tcPr>
                </a:tc>
                <a:extLst>
                  <a:ext uri="{0D108BD9-81ED-4DB2-BD59-A6C34878D82A}">
                    <a16:rowId xmlns:a16="http://schemas.microsoft.com/office/drawing/2014/main" val="10003"/>
                  </a:ext>
                </a:extLst>
              </a:tr>
              <a:tr h="571750">
                <a:tc>
                  <a:txBody>
                    <a:bodyPr/>
                    <a:lstStyle/>
                    <a:p>
                      <a:pPr marL="0" lvl="0" indent="0" algn="l" rtl="0">
                        <a:lnSpc>
                          <a:spcPct val="100000"/>
                        </a:lnSpc>
                        <a:spcBef>
                          <a:spcPts val="1000"/>
                        </a:spcBef>
                        <a:spcAft>
                          <a:spcPts val="0"/>
                        </a:spcAft>
                        <a:buNone/>
                      </a:pPr>
                      <a:r>
                        <a:rPr lang="en" sz="1400">
                          <a:solidFill>
                            <a:srgbClr val="24292E"/>
                          </a:solidFill>
                          <a:highlight>
                            <a:srgbClr val="FFFFFF"/>
                          </a:highlight>
                        </a:rPr>
                        <a:t>Heavy Truck </a:t>
                      </a:r>
                      <a:r>
                        <a:rPr lang="en" sz="1400">
                          <a:solidFill>
                            <a:srgbClr val="24292E"/>
                          </a:solidFill>
                          <a:highlight>
                            <a:srgbClr val="FFD966"/>
                          </a:highlight>
                        </a:rPr>
                        <a:t>VMT</a:t>
                      </a:r>
                      <a:endParaRPr sz="1400">
                        <a:solidFill>
                          <a:srgbClr val="24292E"/>
                        </a:solidFill>
                        <a:highlight>
                          <a:srgbClr val="FFD966"/>
                        </a:highlight>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tcPr>
                </a:tc>
                <a:tc>
                  <a:txBody>
                    <a:bodyPr/>
                    <a:lstStyle/>
                    <a:p>
                      <a:pPr marL="0" lvl="0" indent="0" algn="l" rtl="0">
                        <a:lnSpc>
                          <a:spcPct val="100000"/>
                        </a:lnSpc>
                        <a:spcBef>
                          <a:spcPts val="1000"/>
                        </a:spcBef>
                        <a:spcAft>
                          <a:spcPts val="0"/>
                        </a:spcAft>
                        <a:buNone/>
                      </a:pPr>
                      <a:r>
                        <a:rPr lang="en" sz="1400">
                          <a:solidFill>
                            <a:srgbClr val="24292E"/>
                          </a:solidFill>
                          <a:highlight>
                            <a:srgbClr val="FFFFFF"/>
                          </a:highlight>
                        </a:rPr>
                        <a:t>heavy truck</a:t>
                      </a:r>
                      <a:endParaRPr sz="1400">
                        <a:solidFill>
                          <a:srgbClr val="24292E"/>
                        </a:solidFill>
                        <a:highlight>
                          <a:srgbClr val="FFFFFF"/>
                        </a:highlight>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tcPr>
                </a:tc>
                <a:extLst>
                  <a:ext uri="{0D108BD9-81ED-4DB2-BD59-A6C34878D82A}">
                    <a16:rowId xmlns:a16="http://schemas.microsoft.com/office/drawing/2014/main" val="10004"/>
                  </a:ext>
                </a:extLst>
              </a:tr>
              <a:tr h="571750">
                <a:tc>
                  <a:txBody>
                    <a:bodyPr/>
                    <a:lstStyle/>
                    <a:p>
                      <a:pPr marL="0" lvl="0" indent="0" algn="l" rtl="0">
                        <a:lnSpc>
                          <a:spcPct val="100000"/>
                        </a:lnSpc>
                        <a:spcBef>
                          <a:spcPts val="1000"/>
                        </a:spcBef>
                        <a:spcAft>
                          <a:spcPts val="0"/>
                        </a:spcAft>
                        <a:buNone/>
                      </a:pPr>
                      <a:r>
                        <a:rPr lang="en" sz="1400">
                          <a:solidFill>
                            <a:srgbClr val="24292E"/>
                          </a:solidFill>
                          <a:highlight>
                            <a:srgbClr val="FFFFFF"/>
                          </a:highlight>
                        </a:rPr>
                        <a:t>Public Transit </a:t>
                      </a:r>
                      <a:r>
                        <a:rPr lang="en" sz="1400">
                          <a:solidFill>
                            <a:srgbClr val="24292E"/>
                          </a:solidFill>
                          <a:highlight>
                            <a:srgbClr val="FFD966"/>
                          </a:highlight>
                        </a:rPr>
                        <a:t>VMT</a:t>
                      </a:r>
                      <a:endParaRPr sz="1400">
                        <a:solidFill>
                          <a:srgbClr val="24292E"/>
                        </a:solidFill>
                        <a:highlight>
                          <a:srgbClr val="FFD966"/>
                        </a:highlight>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tcPr>
                </a:tc>
                <a:tc>
                  <a:txBody>
                    <a:bodyPr/>
                    <a:lstStyle/>
                    <a:p>
                      <a:pPr marL="0" lvl="0" indent="0" algn="l" rtl="0">
                        <a:lnSpc>
                          <a:spcPct val="100000"/>
                        </a:lnSpc>
                        <a:spcBef>
                          <a:spcPts val="1000"/>
                        </a:spcBef>
                        <a:spcAft>
                          <a:spcPts val="0"/>
                        </a:spcAft>
                        <a:buNone/>
                      </a:pPr>
                      <a:r>
                        <a:rPr lang="en" sz="1400">
                          <a:solidFill>
                            <a:srgbClr val="24292E"/>
                          </a:solidFill>
                          <a:highlight>
                            <a:srgbClr val="FFFFFF"/>
                          </a:highlight>
                        </a:rPr>
                        <a:t>van, bus, </a:t>
                      </a:r>
                      <a:r>
                        <a:rPr lang="en" sz="1400">
                          <a:solidFill>
                            <a:srgbClr val="24292E"/>
                          </a:solidFill>
                        </a:rPr>
                        <a:t>rail</a:t>
                      </a:r>
                      <a:endParaRPr sz="1400">
                        <a:solidFill>
                          <a:srgbClr val="24292E"/>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291" name="Google Shape;291;p40"/>
          <p:cNvPicPr preferRelativeResize="0"/>
          <p:nvPr/>
        </p:nvPicPr>
        <p:blipFill>
          <a:blip r:embed="rId7">
            <a:alphaModFix/>
          </a:blip>
          <a:stretch>
            <a:fillRect/>
          </a:stretch>
        </p:blipFill>
        <p:spPr>
          <a:xfrm>
            <a:off x="883871" y="3416097"/>
            <a:ext cx="566101" cy="266600"/>
          </a:xfrm>
          <a:prstGeom prst="rect">
            <a:avLst/>
          </a:prstGeom>
          <a:noFill/>
          <a:ln>
            <a:noFill/>
          </a:ln>
        </p:spPr>
      </p:pic>
      <p:pic>
        <p:nvPicPr>
          <p:cNvPr id="292" name="Google Shape;292;p40"/>
          <p:cNvPicPr preferRelativeResize="0"/>
          <p:nvPr/>
        </p:nvPicPr>
        <p:blipFill rotWithShape="1">
          <a:blip r:embed="rId8">
            <a:alphaModFix/>
          </a:blip>
          <a:srcRect r="57077"/>
          <a:stretch/>
        </p:blipFill>
        <p:spPr>
          <a:xfrm>
            <a:off x="1076649" y="2047692"/>
            <a:ext cx="400650" cy="457200"/>
          </a:xfrm>
          <a:prstGeom prst="rect">
            <a:avLst/>
          </a:prstGeom>
          <a:noFill/>
          <a:ln>
            <a:noFill/>
          </a:ln>
        </p:spPr>
      </p:pic>
      <p:pic>
        <p:nvPicPr>
          <p:cNvPr id="293" name="Google Shape;293;p40"/>
          <p:cNvPicPr preferRelativeResize="0"/>
          <p:nvPr/>
        </p:nvPicPr>
        <p:blipFill>
          <a:blip r:embed="rId9">
            <a:alphaModFix/>
          </a:blip>
          <a:stretch>
            <a:fillRect/>
          </a:stretch>
        </p:blipFill>
        <p:spPr>
          <a:xfrm>
            <a:off x="672272" y="4560414"/>
            <a:ext cx="323850" cy="374984"/>
          </a:xfrm>
          <a:prstGeom prst="rect">
            <a:avLst/>
          </a:prstGeom>
          <a:noFill/>
          <a:ln>
            <a:noFill/>
          </a:ln>
        </p:spPr>
      </p:pic>
      <p:pic>
        <p:nvPicPr>
          <p:cNvPr id="294" name="Google Shape;294;p40"/>
          <p:cNvPicPr preferRelativeResize="0"/>
          <p:nvPr/>
        </p:nvPicPr>
        <p:blipFill>
          <a:blip r:embed="rId10">
            <a:alphaModFix/>
          </a:blip>
          <a:stretch>
            <a:fillRect/>
          </a:stretch>
        </p:blipFill>
        <p:spPr>
          <a:xfrm>
            <a:off x="966597" y="4712719"/>
            <a:ext cx="400650" cy="255749"/>
          </a:xfrm>
          <a:prstGeom prst="rect">
            <a:avLst/>
          </a:prstGeom>
          <a:noFill/>
          <a:ln>
            <a:noFill/>
          </a:ln>
        </p:spPr>
      </p:pic>
      <p:sp>
        <p:nvSpPr>
          <p:cNvPr id="2" name="Slide Number Placeholder 2">
            <a:extLst>
              <a:ext uri="{FF2B5EF4-FFF2-40B4-BE49-F238E27FC236}">
                <a16:creationId xmlns:a16="http://schemas.microsoft.com/office/drawing/2014/main" id="{FD24FBAE-D4FC-A5A5-D02D-97BA6BF20FE0}"/>
              </a:ext>
            </a:extLst>
          </p:cNvPr>
          <p:cNvSpPr>
            <a:spLocks noGrp="1"/>
          </p:cNvSpPr>
          <p:nvPr>
            <p:ph type="sldNum" sz="quarter" idx="12"/>
          </p:nvPr>
        </p:nvSpPr>
        <p:spPr>
          <a:xfrm>
            <a:off x="8667232" y="63502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3" name="Google Shape;230;p38">
            <a:extLst>
              <a:ext uri="{FF2B5EF4-FFF2-40B4-BE49-F238E27FC236}">
                <a16:creationId xmlns:a16="http://schemas.microsoft.com/office/drawing/2014/main" id="{9152C3D0-EF84-0324-5485-38065D276F3C}"/>
              </a:ext>
            </a:extLst>
          </p:cNvPr>
          <p:cNvSpPr txBox="1">
            <a:spLocks/>
          </p:cNvSpPr>
          <p:nvPr/>
        </p:nvSpPr>
        <p:spPr>
          <a:xfrm>
            <a:off x="591877" y="323974"/>
            <a:ext cx="7886700" cy="639776"/>
          </a:xfrm>
          <a:prstGeom prst="rect">
            <a:avLst/>
          </a:prstGeom>
          <a:noFill/>
          <a:ln>
            <a:noFill/>
          </a:ln>
        </p:spPr>
        <p:txBody>
          <a:bodyPr spcFirstLastPara="1" vert="horz" wrap="square" lIns="68575" tIns="34275" rIns="68575" bIns="34275" rtlCol="0" anchor="ctr" anchorCtr="0">
            <a:noAutofit/>
          </a:bodyPr>
          <a:lstStyle>
            <a:lvl1pPr algn="l" defTabSz="914400" rtl="0" eaLnBrk="1" latinLnBrk="0" hangingPunct="1">
              <a:lnSpc>
                <a:spcPct val="90000"/>
              </a:lnSpc>
              <a:spcBef>
                <a:spcPct val="0"/>
              </a:spcBef>
              <a:buNone/>
              <a:defRPr sz="2800" b="1" i="0" kern="1200">
                <a:solidFill>
                  <a:srgbClr val="48484A"/>
                </a:solidFill>
                <a:latin typeface="Arial" panose="020B0604020202020204" pitchFamily="34" charset="0"/>
                <a:ea typeface="+mj-ea"/>
                <a:cs typeface="Arial" panose="020B0604020202020204" pitchFamily="34" charset="0"/>
              </a:defRPr>
            </a:lvl1pPr>
          </a:lstStyle>
          <a:p>
            <a:pPr>
              <a:buSzPts val="3300"/>
            </a:pPr>
            <a:r>
              <a:rPr lang="en-US" sz="2400"/>
              <a:t>Vehicles, Fuels &amp; Emissions</a:t>
            </a:r>
          </a:p>
        </p:txBody>
      </p:sp>
      <p:sp>
        <p:nvSpPr>
          <p:cNvPr id="4" name="Rectangle: Rounded Corners 3">
            <a:extLst>
              <a:ext uri="{FF2B5EF4-FFF2-40B4-BE49-F238E27FC236}">
                <a16:creationId xmlns:a16="http://schemas.microsoft.com/office/drawing/2014/main" id="{BA0548D2-702D-A7D0-BC70-11121D4E8609}"/>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336301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0">
          <a:extLst>
            <a:ext uri="{FF2B5EF4-FFF2-40B4-BE49-F238E27FC236}">
              <a16:creationId xmlns:a16="http://schemas.microsoft.com/office/drawing/2014/main" id="{E580527D-3067-F23B-7C7E-415ABA8103C5}"/>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D6DE74B-B0F3-A8C6-E4D7-7FFB2923A5F1}"/>
              </a:ext>
            </a:extLst>
          </p:cNvPr>
          <p:cNvSpPr>
            <a:spLocks noGrp="1"/>
          </p:cNvSpPr>
          <p:nvPr>
            <p:ph type="sldNum" sz="quarter" idx="12"/>
          </p:nvPr>
        </p:nvSpPr>
        <p:spPr>
          <a:xfrm>
            <a:off x="8667232" y="63502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4" name="Title 3">
            <a:extLst>
              <a:ext uri="{FF2B5EF4-FFF2-40B4-BE49-F238E27FC236}">
                <a16:creationId xmlns:a16="http://schemas.microsoft.com/office/drawing/2014/main" id="{5D745C97-1A39-E71E-DA6F-CFC3381C5ED2}"/>
              </a:ext>
            </a:extLst>
          </p:cNvPr>
          <p:cNvSpPr>
            <a:spLocks noGrp="1"/>
          </p:cNvSpPr>
          <p:nvPr>
            <p:ph type="title"/>
          </p:nvPr>
        </p:nvSpPr>
        <p:spPr/>
        <p:txBody>
          <a:bodyPr/>
          <a:lstStyle/>
          <a:p>
            <a:r>
              <a:rPr lang="en-US"/>
              <a:t>Driverless Vehicles</a:t>
            </a:r>
          </a:p>
        </p:txBody>
      </p:sp>
      <p:sp>
        <p:nvSpPr>
          <p:cNvPr id="3" name="Rectangle: Rounded Corners 2">
            <a:extLst>
              <a:ext uri="{FF2B5EF4-FFF2-40B4-BE49-F238E27FC236}">
                <a16:creationId xmlns:a16="http://schemas.microsoft.com/office/drawing/2014/main" id="{F5E831E3-185C-45D5-4CB0-A36EB86C798F}"/>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
        <p:nvSpPr>
          <p:cNvPr id="5" name="Rectangle 4">
            <a:extLst>
              <a:ext uri="{FF2B5EF4-FFF2-40B4-BE49-F238E27FC236}">
                <a16:creationId xmlns:a16="http://schemas.microsoft.com/office/drawing/2014/main" id="{A18A5EAF-D044-E4F1-3143-200CDEE0C894}"/>
              </a:ext>
            </a:extLst>
          </p:cNvPr>
          <p:cNvSpPr/>
          <p:nvPr/>
        </p:nvSpPr>
        <p:spPr>
          <a:xfrm>
            <a:off x="594270" y="1480457"/>
            <a:ext cx="2386148" cy="1793966"/>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BA3C06D-DADB-5D3E-1270-77F6C1846490}"/>
              </a:ext>
            </a:extLst>
          </p:cNvPr>
          <p:cNvSpPr txBox="1"/>
          <p:nvPr/>
        </p:nvSpPr>
        <p:spPr>
          <a:xfrm>
            <a:off x="3150415" y="1220889"/>
            <a:ext cx="8447315" cy="4678204"/>
          </a:xfrm>
          <a:prstGeom prst="rect">
            <a:avLst/>
          </a:prstGeom>
        </p:spPr>
        <p:txBody>
          <a:bodyPr spcFirstLastPara="1" vert="horz" wrap="square" lIns="0" tIns="0" rIns="0" bIns="0" rtlCol="0" anchor="t" anchorCtr="0">
            <a:spAutoFit/>
          </a:bodyPr>
          <a:lstStyle/>
          <a:p>
            <a:pPr algn="l"/>
            <a:r>
              <a:rPr lang="en-US" sz="1600" b="1"/>
              <a:t>The DL packages are associated with a range of updates that were made to account for Driverless Vehicles. </a:t>
            </a:r>
          </a:p>
          <a:p>
            <a:pPr algn="l"/>
            <a:endParaRPr lang="en-US" sz="1600"/>
          </a:p>
          <a:p>
            <a:pPr algn="l"/>
            <a:r>
              <a:rPr lang="en-US" sz="1600" b="1"/>
              <a:t>The packages that RSG created include several updates</a:t>
            </a:r>
          </a:p>
          <a:p>
            <a:pPr marL="285750" indent="-285750" algn="l">
              <a:buFont typeface="Arial" panose="020B0604020202020204" pitchFamily="34" charset="0"/>
              <a:buChar char="•"/>
            </a:pPr>
            <a:r>
              <a:rPr lang="en-US" sz="1600"/>
              <a:t>“Level 3” highly connected vehicles driven by humans. Cooperative Cruise Control, etc.</a:t>
            </a:r>
          </a:p>
          <a:p>
            <a:pPr marL="285750" indent="-285750" algn="l">
              <a:buFont typeface="Arial" panose="020B0604020202020204" pitchFamily="34" charset="0"/>
              <a:buChar char="•"/>
            </a:pPr>
            <a:r>
              <a:rPr lang="en-US" sz="1600"/>
              <a:t>“Level 5” fully automated vehicles. </a:t>
            </a:r>
          </a:p>
          <a:p>
            <a:pPr algn="l"/>
            <a:endParaRPr lang="en-US" sz="1600"/>
          </a:p>
          <a:p>
            <a:pPr algn="l"/>
            <a:r>
              <a:rPr lang="en-US" sz="1600" b="1"/>
              <a:t>New household models:</a:t>
            </a:r>
          </a:p>
          <a:p>
            <a:pPr marL="285750" indent="-285750" algn="l">
              <a:buFont typeface="Arial" panose="020B0604020202020204" pitchFamily="34" charset="0"/>
              <a:buChar char="•"/>
            </a:pPr>
            <a:r>
              <a:rPr lang="en-US" sz="1600"/>
              <a:t>propensity for sharing (reducing owned vehicles)</a:t>
            </a:r>
          </a:p>
          <a:p>
            <a:pPr marL="285750" indent="-285750" algn="l">
              <a:buFont typeface="Arial" panose="020B0604020202020204" pitchFamily="34" charset="0"/>
              <a:buChar char="•"/>
            </a:pPr>
            <a:r>
              <a:rPr lang="en-US" sz="1600"/>
              <a:t>propensity for L5 vehicle ownership</a:t>
            </a:r>
          </a:p>
          <a:p>
            <a:pPr algn="l"/>
            <a:endParaRPr lang="en-US" sz="1600"/>
          </a:p>
          <a:p>
            <a:pPr algn="l"/>
            <a:r>
              <a:rPr lang="en-US" sz="1600" b="1"/>
              <a:t>Features include:</a:t>
            </a:r>
          </a:p>
          <a:p>
            <a:pPr marL="285750" indent="-285750" algn="l">
              <a:buFont typeface="Arial" panose="020B0604020202020204" pitchFamily="34" charset="0"/>
              <a:buChar char="•"/>
            </a:pPr>
            <a:r>
              <a:rPr lang="en-US" sz="1600"/>
              <a:t>deadheading</a:t>
            </a:r>
          </a:p>
          <a:p>
            <a:pPr marL="285750" indent="-285750" algn="l">
              <a:buFont typeface="Arial" panose="020B0604020202020204" pitchFamily="34" charset="0"/>
              <a:buChar char="•"/>
            </a:pPr>
            <a:r>
              <a:rPr lang="en-US" sz="1600"/>
              <a:t>shared vs unshared price differential on car sharing</a:t>
            </a:r>
          </a:p>
          <a:p>
            <a:pPr marL="285750" indent="-285750" algn="l">
              <a:buFont typeface="Arial" panose="020B0604020202020204" pitchFamily="34" charset="0"/>
              <a:buChar char="•"/>
            </a:pPr>
            <a:r>
              <a:rPr lang="en-US" sz="1600"/>
              <a:t>changes in roadway capacity associated with different driving characteristics (both negative and positive on capacity)</a:t>
            </a:r>
          </a:p>
          <a:p>
            <a:pPr marL="285750" indent="-285750" algn="l">
              <a:buFont typeface="Arial" panose="020B0604020202020204" pitchFamily="34" charset="0"/>
              <a:buChar char="•"/>
            </a:pPr>
            <a:r>
              <a:rPr lang="en-US" sz="1600"/>
              <a:t>changes in travel consumed by households (parking avoidance, utility cost of driving)</a:t>
            </a:r>
          </a:p>
          <a:p>
            <a:pPr algn="l"/>
            <a:endParaRPr lang="en-US" sz="1600"/>
          </a:p>
          <a:p>
            <a:pPr algn="l"/>
            <a:r>
              <a:rPr lang="en-US" sz="1600"/>
              <a:t> </a:t>
            </a:r>
          </a:p>
        </p:txBody>
      </p:sp>
      <p:sp>
        <p:nvSpPr>
          <p:cNvPr id="7" name="TextBox 6">
            <a:extLst>
              <a:ext uri="{FF2B5EF4-FFF2-40B4-BE49-F238E27FC236}">
                <a16:creationId xmlns:a16="http://schemas.microsoft.com/office/drawing/2014/main" id="{92CC53C4-6F79-D4E6-ED29-3FA76A640F5B}"/>
              </a:ext>
            </a:extLst>
          </p:cNvPr>
          <p:cNvSpPr txBox="1"/>
          <p:nvPr/>
        </p:nvSpPr>
        <p:spPr>
          <a:xfrm>
            <a:off x="663213" y="1559591"/>
            <a:ext cx="2146300" cy="215444"/>
          </a:xfrm>
          <a:prstGeom prst="rect">
            <a:avLst/>
          </a:prstGeom>
        </p:spPr>
        <p:txBody>
          <a:bodyPr spcFirstLastPara="1" vert="horz" wrap="square" lIns="0" tIns="0" rIns="0" bIns="0" rtlCol="0" anchor="t" anchorCtr="0">
            <a:spAutoFit/>
          </a:bodyPr>
          <a:lstStyle/>
          <a:p>
            <a:pPr algn="l"/>
            <a:r>
              <a:rPr lang="en-US" sz="1400" b="1" err="1"/>
              <a:t>VEHouseholdVehiclesDL</a:t>
            </a:r>
            <a:endParaRPr lang="en-US" sz="1400" b="1"/>
          </a:p>
        </p:txBody>
      </p:sp>
      <p:sp>
        <p:nvSpPr>
          <p:cNvPr id="8" name="TextBox 7">
            <a:extLst>
              <a:ext uri="{FF2B5EF4-FFF2-40B4-BE49-F238E27FC236}">
                <a16:creationId xmlns:a16="http://schemas.microsoft.com/office/drawing/2014/main" id="{039D272D-09D8-1BA7-4782-8F5A1E986419}"/>
              </a:ext>
            </a:extLst>
          </p:cNvPr>
          <p:cNvSpPr txBox="1"/>
          <p:nvPr/>
        </p:nvSpPr>
        <p:spPr>
          <a:xfrm>
            <a:off x="663213" y="1940895"/>
            <a:ext cx="2146300" cy="215444"/>
          </a:xfrm>
          <a:prstGeom prst="rect">
            <a:avLst/>
          </a:prstGeom>
        </p:spPr>
        <p:txBody>
          <a:bodyPr spcFirstLastPara="1" vert="horz" wrap="square" lIns="0" tIns="0" rIns="0" bIns="0" rtlCol="0" anchor="t" anchorCtr="0">
            <a:spAutoFit/>
          </a:bodyPr>
          <a:lstStyle/>
          <a:p>
            <a:pPr algn="l"/>
            <a:r>
              <a:rPr lang="en-US" sz="1400" b="1" err="1"/>
              <a:t>VELandUseDL</a:t>
            </a:r>
            <a:endParaRPr lang="en-US" sz="1400" b="1"/>
          </a:p>
        </p:txBody>
      </p:sp>
      <p:sp>
        <p:nvSpPr>
          <p:cNvPr id="9" name="TextBox 8">
            <a:extLst>
              <a:ext uri="{FF2B5EF4-FFF2-40B4-BE49-F238E27FC236}">
                <a16:creationId xmlns:a16="http://schemas.microsoft.com/office/drawing/2014/main" id="{08E61541-225A-98B5-7103-BD178968F5A2}"/>
              </a:ext>
            </a:extLst>
          </p:cNvPr>
          <p:cNvSpPr txBox="1"/>
          <p:nvPr/>
        </p:nvSpPr>
        <p:spPr>
          <a:xfrm>
            <a:off x="663213" y="2390152"/>
            <a:ext cx="2146300" cy="215444"/>
          </a:xfrm>
          <a:prstGeom prst="rect">
            <a:avLst/>
          </a:prstGeom>
        </p:spPr>
        <p:txBody>
          <a:bodyPr spcFirstLastPara="1" vert="horz" wrap="square" lIns="0" tIns="0" rIns="0" bIns="0" rtlCol="0" anchor="t" anchorCtr="0">
            <a:spAutoFit/>
          </a:bodyPr>
          <a:lstStyle/>
          <a:p>
            <a:pPr algn="l"/>
            <a:r>
              <a:rPr lang="en-US" sz="1400" b="1" err="1"/>
              <a:t>VESimLandUseDL</a:t>
            </a:r>
            <a:endParaRPr lang="en-US" sz="1400" b="1"/>
          </a:p>
        </p:txBody>
      </p:sp>
      <p:sp>
        <p:nvSpPr>
          <p:cNvPr id="10" name="TextBox 9">
            <a:extLst>
              <a:ext uri="{FF2B5EF4-FFF2-40B4-BE49-F238E27FC236}">
                <a16:creationId xmlns:a16="http://schemas.microsoft.com/office/drawing/2014/main" id="{3857785A-68FF-977A-9E10-BAC28CBF11F8}"/>
              </a:ext>
            </a:extLst>
          </p:cNvPr>
          <p:cNvSpPr txBox="1"/>
          <p:nvPr/>
        </p:nvSpPr>
        <p:spPr>
          <a:xfrm>
            <a:off x="663213" y="2820336"/>
            <a:ext cx="2146300" cy="215444"/>
          </a:xfrm>
          <a:prstGeom prst="rect">
            <a:avLst/>
          </a:prstGeom>
        </p:spPr>
        <p:txBody>
          <a:bodyPr spcFirstLastPara="1" vert="horz" wrap="square" lIns="0" tIns="0" rIns="0" bIns="0" rtlCol="0" anchor="t" anchorCtr="0">
            <a:spAutoFit/>
          </a:bodyPr>
          <a:lstStyle/>
          <a:p>
            <a:pPr algn="l"/>
            <a:r>
              <a:rPr lang="en-US" sz="1400" b="1" err="1"/>
              <a:t>VETravelPerformanceDL</a:t>
            </a:r>
            <a:endParaRPr lang="en-US" sz="1400" b="1"/>
          </a:p>
        </p:txBody>
      </p:sp>
    </p:spTree>
    <p:extLst>
      <p:ext uri="{BB962C8B-B14F-4D97-AF65-F5344CB8AC3E}">
        <p14:creationId xmlns:p14="http://schemas.microsoft.com/office/powerpoint/2010/main" val="1287592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2"/>
          <p:cNvSpPr/>
          <p:nvPr/>
        </p:nvSpPr>
        <p:spPr>
          <a:xfrm>
            <a:off x="5840725" y="1657550"/>
            <a:ext cx="4320000" cy="4314600"/>
          </a:xfrm>
          <a:prstGeom prst="roundRect">
            <a:avLst>
              <a:gd name="adj" fmla="val 3091"/>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p:txBody>
      </p:sp>
      <p:sp>
        <p:nvSpPr>
          <p:cNvPr id="333" name="Google Shape;333;p42"/>
          <p:cNvSpPr/>
          <p:nvPr/>
        </p:nvSpPr>
        <p:spPr>
          <a:xfrm>
            <a:off x="1725050" y="1683950"/>
            <a:ext cx="4035300" cy="4314600"/>
          </a:xfrm>
          <a:prstGeom prst="roundRect">
            <a:avLst>
              <a:gd name="adj" fmla="val 2704"/>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p:txBody>
      </p:sp>
      <p:sp>
        <p:nvSpPr>
          <p:cNvPr id="334" name="Google Shape;334;p42"/>
          <p:cNvSpPr txBox="1">
            <a:spLocks noGrp="1"/>
          </p:cNvSpPr>
          <p:nvPr>
            <p:ph type="title"/>
          </p:nvPr>
        </p:nvSpPr>
        <p:spPr>
          <a:xfrm>
            <a:off x="543278" y="388750"/>
            <a:ext cx="7886700" cy="994200"/>
          </a:xfrm>
          <a:prstGeom prst="rect">
            <a:avLst/>
          </a:prstGeom>
        </p:spPr>
        <p:txBody>
          <a:bodyPr spcFirstLastPara="1" wrap="square" lIns="68575" tIns="34275" rIns="68575" bIns="34275" anchor="ctr" anchorCtr="0">
            <a:noAutofit/>
          </a:bodyPr>
          <a:lstStyle/>
          <a:p>
            <a:r>
              <a:rPr lang="en" sz="2400"/>
              <a:t>HH Vehicle Attribute Models</a:t>
            </a:r>
            <a:endParaRPr sz="2400"/>
          </a:p>
          <a:p>
            <a:r>
              <a:rPr lang="en" sz="1900">
                <a:solidFill>
                  <a:srgbClr val="4A86E8"/>
                </a:solidFill>
              </a:rPr>
              <a:t>Light Truck &amp; Vehicle Age relationships </a:t>
            </a:r>
            <a:r>
              <a:rPr lang="en" sz="1600">
                <a:solidFill>
                  <a:srgbClr val="4A86E8"/>
                </a:solidFill>
              </a:rPr>
              <a:t>(NHTS2001)</a:t>
            </a:r>
            <a:endParaRPr sz="1600">
              <a:solidFill>
                <a:srgbClr val="4A86E8"/>
              </a:solidFill>
            </a:endParaRPr>
          </a:p>
        </p:txBody>
      </p:sp>
      <p:pic>
        <p:nvPicPr>
          <p:cNvPr id="335" name="Google Shape;335;p42"/>
          <p:cNvPicPr preferRelativeResize="0"/>
          <p:nvPr/>
        </p:nvPicPr>
        <p:blipFill>
          <a:blip r:embed="rId3">
            <a:alphaModFix/>
          </a:blip>
          <a:stretch>
            <a:fillRect/>
          </a:stretch>
        </p:blipFill>
        <p:spPr>
          <a:xfrm>
            <a:off x="6161950" y="2199875"/>
            <a:ext cx="3717450" cy="3621550"/>
          </a:xfrm>
          <a:prstGeom prst="rect">
            <a:avLst/>
          </a:prstGeom>
          <a:noFill/>
          <a:ln>
            <a:noFill/>
          </a:ln>
        </p:spPr>
      </p:pic>
      <p:pic>
        <p:nvPicPr>
          <p:cNvPr id="336" name="Google Shape;336;p42"/>
          <p:cNvPicPr preferRelativeResize="0"/>
          <p:nvPr/>
        </p:nvPicPr>
        <p:blipFill>
          <a:blip r:embed="rId4">
            <a:alphaModFix/>
          </a:blip>
          <a:stretch>
            <a:fillRect/>
          </a:stretch>
        </p:blipFill>
        <p:spPr>
          <a:xfrm>
            <a:off x="1968525" y="2231625"/>
            <a:ext cx="3477850" cy="3589800"/>
          </a:xfrm>
          <a:prstGeom prst="rect">
            <a:avLst/>
          </a:prstGeom>
          <a:noFill/>
          <a:ln>
            <a:noFill/>
          </a:ln>
        </p:spPr>
      </p:pic>
      <p:sp>
        <p:nvSpPr>
          <p:cNvPr id="339" name="Google Shape;339;p42"/>
          <p:cNvSpPr txBox="1"/>
          <p:nvPr/>
        </p:nvSpPr>
        <p:spPr>
          <a:xfrm>
            <a:off x="1875450" y="1667470"/>
            <a:ext cx="8285275" cy="580636"/>
          </a:xfrm>
          <a:prstGeom prst="rect">
            <a:avLst/>
          </a:prstGeom>
          <a:noFill/>
          <a:ln>
            <a:noFill/>
          </a:ln>
        </p:spPr>
        <p:txBody>
          <a:bodyPr spcFirstLastPara="1" wrap="square" lIns="91425" tIns="91425" rIns="91425" bIns="91425" anchor="t" anchorCtr="0">
            <a:noAutofit/>
          </a:bodyPr>
          <a:lstStyle/>
          <a:p>
            <a:pPr defTabSz="914400">
              <a:buClr>
                <a:srgbClr val="000000"/>
              </a:buClr>
            </a:pPr>
            <a:r>
              <a:rPr lang="en" sz="1000" b="1" kern="0">
                <a:solidFill>
                  <a:schemeClr val="bg1"/>
                </a:solidFill>
                <a:latin typeface="Calibri"/>
                <a:ea typeface="Calibri"/>
                <a:cs typeface="Calibri"/>
                <a:sym typeface="Calibri"/>
              </a:rPr>
              <a:t>Vehicle Age</a:t>
            </a:r>
            <a:r>
              <a:rPr lang="en" sz="1000" kern="0">
                <a:solidFill>
                  <a:schemeClr val="bg1"/>
                </a:solidFill>
                <a:latin typeface="Calibri"/>
                <a:ea typeface="Calibri"/>
                <a:cs typeface="Calibri"/>
                <a:sym typeface="Calibri"/>
              </a:rPr>
              <a:t> is a function of Income (table)			</a:t>
            </a:r>
            <a:r>
              <a:rPr lang="en" sz="1000" b="1" kern="0">
                <a:solidFill>
                  <a:schemeClr val="bg1"/>
                </a:solidFill>
                <a:latin typeface="Calibri"/>
                <a:ea typeface="Calibri"/>
                <a:cs typeface="Calibri"/>
                <a:sym typeface="Calibri"/>
              </a:rPr>
              <a:t>Light Truck</a:t>
            </a:r>
            <a:r>
              <a:rPr lang="en" sz="1000" kern="0">
                <a:solidFill>
                  <a:schemeClr val="bg1"/>
                </a:solidFill>
                <a:latin typeface="Calibri"/>
                <a:ea typeface="Calibri"/>
                <a:cs typeface="Calibri"/>
                <a:sym typeface="Calibri"/>
              </a:rPr>
              <a:t> is a function of Income &amp; Density (table)	light truck/auto, mean veh age					workers-to-drivers, dwelling type, kids, Azone ave, etc.</a:t>
            </a:r>
            <a:endParaRPr sz="1000" kern="0">
              <a:solidFill>
                <a:schemeClr val="bg1"/>
              </a:solidFill>
              <a:latin typeface="Calibri"/>
              <a:ea typeface="Calibri"/>
              <a:cs typeface="Calibri"/>
              <a:sym typeface="Calibri"/>
            </a:endParaRPr>
          </a:p>
        </p:txBody>
      </p:sp>
      <p:sp>
        <p:nvSpPr>
          <p:cNvPr id="2" name="Slide Number Placeholder 2">
            <a:extLst>
              <a:ext uri="{FF2B5EF4-FFF2-40B4-BE49-F238E27FC236}">
                <a16:creationId xmlns:a16="http://schemas.microsoft.com/office/drawing/2014/main" id="{95F4BC79-609D-357A-8210-0668B67686CC}"/>
              </a:ext>
            </a:extLst>
          </p:cNvPr>
          <p:cNvSpPr>
            <a:spLocks noGrp="1"/>
          </p:cNvSpPr>
          <p:nvPr>
            <p:ph type="sldNum" sz="quarter" idx="12"/>
          </p:nvPr>
        </p:nvSpPr>
        <p:spPr>
          <a:xfrm>
            <a:off x="8667232" y="63502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6C54DDF0-EE9A-8AD8-53BE-4B4B6CDD1E46}"/>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826256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43"/>
          <p:cNvPicPr preferRelativeResize="0"/>
          <p:nvPr/>
        </p:nvPicPr>
        <p:blipFill>
          <a:blip r:embed="rId3">
            <a:alphaModFix/>
          </a:blip>
          <a:stretch>
            <a:fillRect/>
          </a:stretch>
        </p:blipFill>
        <p:spPr>
          <a:xfrm>
            <a:off x="468140" y="2682976"/>
            <a:ext cx="5495925" cy="1828800"/>
          </a:xfrm>
          <a:prstGeom prst="rect">
            <a:avLst/>
          </a:prstGeom>
          <a:noFill/>
          <a:ln>
            <a:noFill/>
          </a:ln>
        </p:spPr>
      </p:pic>
      <p:pic>
        <p:nvPicPr>
          <p:cNvPr id="345" name="Google Shape;345;p43"/>
          <p:cNvPicPr preferRelativeResize="0"/>
          <p:nvPr/>
        </p:nvPicPr>
        <p:blipFill rotWithShape="1">
          <a:blip r:embed="rId4">
            <a:alphaModFix/>
          </a:blip>
          <a:srcRect b="13644"/>
          <a:stretch/>
        </p:blipFill>
        <p:spPr>
          <a:xfrm>
            <a:off x="468140" y="4654582"/>
            <a:ext cx="5065478" cy="1924775"/>
          </a:xfrm>
          <a:prstGeom prst="rect">
            <a:avLst/>
          </a:prstGeom>
          <a:noFill/>
          <a:ln>
            <a:noFill/>
          </a:ln>
        </p:spPr>
      </p:pic>
      <p:sp>
        <p:nvSpPr>
          <p:cNvPr id="346" name="Google Shape;346;p43"/>
          <p:cNvSpPr txBox="1"/>
          <p:nvPr/>
        </p:nvSpPr>
        <p:spPr>
          <a:xfrm>
            <a:off x="975491" y="2119651"/>
            <a:ext cx="5886994" cy="522900"/>
          </a:xfrm>
          <a:prstGeom prst="rect">
            <a:avLst/>
          </a:prstGeom>
          <a:noFill/>
          <a:ln>
            <a:noFill/>
          </a:ln>
        </p:spPr>
        <p:txBody>
          <a:bodyPr spcFirstLastPara="1" wrap="square" lIns="91425" tIns="91425" rIns="91425" bIns="91425" anchor="t" anchorCtr="0">
            <a:noAutofit/>
          </a:bodyPr>
          <a:lstStyle/>
          <a:p>
            <a:pPr marL="457200" indent="457200" defTabSz="914400">
              <a:buClr>
                <a:srgbClr val="000000"/>
              </a:buClr>
            </a:pPr>
            <a:r>
              <a:rPr lang="en" sz="1400" b="1" kern="0">
                <a:solidFill>
                  <a:srgbClr val="4A86E8"/>
                </a:solidFill>
                <a:latin typeface="Calibri"/>
                <a:ea typeface="Calibri"/>
                <a:cs typeface="Calibri"/>
                <a:sym typeface="Calibri"/>
              </a:rPr>
              <a:t>DETAILED FUEL MIX OPTION </a:t>
            </a:r>
            <a:endParaRPr sz="1400" b="1" kern="0">
              <a:solidFill>
                <a:srgbClr val="4A86E8"/>
              </a:solidFill>
              <a:latin typeface="Calibri"/>
              <a:ea typeface="Calibri"/>
              <a:cs typeface="Calibri"/>
              <a:sym typeface="Calibri"/>
            </a:endParaRPr>
          </a:p>
          <a:p>
            <a:pPr defTabSz="914400">
              <a:buClr>
                <a:srgbClr val="000000"/>
              </a:buClr>
            </a:pPr>
            <a:r>
              <a:rPr lang="en" sz="1400" b="1" kern="0">
                <a:solidFill>
                  <a:srgbClr val="4A86E8"/>
                </a:solidFill>
                <a:latin typeface="Calibri"/>
                <a:ea typeface="Calibri"/>
                <a:cs typeface="Calibri"/>
                <a:sym typeface="Calibri"/>
              </a:rPr>
              <a:t>Base Fuels 				Blends</a:t>
            </a:r>
            <a:endParaRPr sz="1400" b="1" kern="0">
              <a:solidFill>
                <a:srgbClr val="4A86E8"/>
              </a:solidFill>
              <a:latin typeface="Calibri"/>
              <a:ea typeface="Calibri"/>
              <a:cs typeface="Calibri"/>
              <a:sym typeface="Calibri"/>
            </a:endParaRPr>
          </a:p>
          <a:p>
            <a:pPr defTabSz="914400">
              <a:buClr>
                <a:srgbClr val="000000"/>
              </a:buClr>
            </a:pPr>
            <a:endParaRPr sz="1400" b="1" kern="0">
              <a:solidFill>
                <a:srgbClr val="4A86E8"/>
              </a:solidFill>
              <a:latin typeface="Calibri"/>
              <a:ea typeface="Calibri"/>
              <a:cs typeface="Calibri"/>
              <a:sym typeface="Calibri"/>
            </a:endParaRPr>
          </a:p>
          <a:p>
            <a:pPr defTabSz="914400">
              <a:buClr>
                <a:srgbClr val="000000"/>
              </a:buClr>
            </a:pPr>
            <a:endParaRPr sz="1400" b="1" kern="0">
              <a:solidFill>
                <a:srgbClr val="4A86E8"/>
              </a:solidFill>
              <a:latin typeface="Calibri"/>
              <a:ea typeface="Calibri"/>
              <a:cs typeface="Calibri"/>
              <a:sym typeface="Calibri"/>
            </a:endParaRPr>
          </a:p>
          <a:p>
            <a:pPr defTabSz="914400">
              <a:buClr>
                <a:srgbClr val="000000"/>
              </a:buClr>
            </a:pPr>
            <a:r>
              <a:rPr lang="en" sz="1400" b="1" kern="0">
                <a:solidFill>
                  <a:srgbClr val="4A86E8"/>
                </a:solidFill>
                <a:latin typeface="Calibri"/>
                <a:ea typeface="Calibri"/>
                <a:cs typeface="Calibri"/>
                <a:sym typeface="Calibri"/>
              </a:rPr>
              <a:t>			</a:t>
            </a:r>
            <a:endParaRPr sz="1400" b="1" kern="0">
              <a:solidFill>
                <a:srgbClr val="4A86E8"/>
              </a:solidFill>
              <a:latin typeface="Calibri"/>
              <a:ea typeface="Calibri"/>
              <a:cs typeface="Calibri"/>
              <a:sym typeface="Calibri"/>
            </a:endParaRPr>
          </a:p>
        </p:txBody>
      </p:sp>
      <p:pic>
        <p:nvPicPr>
          <p:cNvPr id="348" name="Google Shape;348;p43"/>
          <p:cNvPicPr preferRelativeResize="0"/>
          <p:nvPr/>
        </p:nvPicPr>
        <p:blipFill>
          <a:blip r:embed="rId5">
            <a:alphaModFix/>
          </a:blip>
          <a:stretch>
            <a:fillRect/>
          </a:stretch>
        </p:blipFill>
        <p:spPr>
          <a:xfrm>
            <a:off x="7000357" y="330338"/>
            <a:ext cx="4410075" cy="2466975"/>
          </a:xfrm>
          <a:prstGeom prst="rect">
            <a:avLst/>
          </a:prstGeom>
          <a:noFill/>
          <a:ln>
            <a:noFill/>
          </a:ln>
        </p:spPr>
      </p:pic>
      <p:sp>
        <p:nvSpPr>
          <p:cNvPr id="349" name="Google Shape;349;p43"/>
          <p:cNvSpPr txBox="1"/>
          <p:nvPr/>
        </p:nvSpPr>
        <p:spPr>
          <a:xfrm>
            <a:off x="7336402" y="5501436"/>
            <a:ext cx="2171273" cy="488192"/>
          </a:xfrm>
          <a:prstGeom prst="rect">
            <a:avLst/>
          </a:prstGeom>
          <a:solidFill>
            <a:srgbClr val="EFEFEF"/>
          </a:solidFill>
          <a:ln>
            <a:noFill/>
          </a:ln>
        </p:spPr>
        <p:txBody>
          <a:bodyPr spcFirstLastPara="1" wrap="square" lIns="91425" tIns="91425" rIns="91425" bIns="91425" anchor="t" anchorCtr="0">
            <a:noAutofit/>
          </a:bodyPr>
          <a:lstStyle/>
          <a:p>
            <a:pPr defTabSz="914400">
              <a:buClr>
                <a:srgbClr val="000000"/>
              </a:buClr>
            </a:pPr>
            <a:r>
              <a:rPr lang="en" sz="1000" i="1" kern="0">
                <a:solidFill>
                  <a:srgbClr val="000000"/>
                </a:solidFill>
                <a:latin typeface="Calibri"/>
                <a:ea typeface="Calibri"/>
                <a:cs typeface="Calibri"/>
                <a:sym typeface="Calibri"/>
              </a:rPr>
              <a:t>* Fuel CI set Region-wide, except Transit optionally by MArea</a:t>
            </a:r>
            <a:endParaRPr sz="1000" i="1" kern="0">
              <a:solidFill>
                <a:srgbClr val="000000"/>
              </a:solidFill>
              <a:latin typeface="Calibri"/>
              <a:ea typeface="Calibri"/>
              <a:cs typeface="Calibri"/>
              <a:sym typeface="Calibri"/>
            </a:endParaRPr>
          </a:p>
        </p:txBody>
      </p:sp>
      <p:sp>
        <p:nvSpPr>
          <p:cNvPr id="350" name="Google Shape;350;p43"/>
          <p:cNvSpPr txBox="1"/>
          <p:nvPr/>
        </p:nvSpPr>
        <p:spPr>
          <a:xfrm>
            <a:off x="6862485" y="3015343"/>
            <a:ext cx="2606700" cy="522900"/>
          </a:xfrm>
          <a:prstGeom prst="rect">
            <a:avLst/>
          </a:prstGeom>
          <a:noFill/>
          <a:ln>
            <a:noFill/>
          </a:ln>
        </p:spPr>
        <p:txBody>
          <a:bodyPr spcFirstLastPara="1" wrap="square" lIns="91425" tIns="91425" rIns="91425" bIns="91425" anchor="t" anchorCtr="0">
            <a:noAutofit/>
          </a:bodyPr>
          <a:lstStyle/>
          <a:p>
            <a:pPr defTabSz="914400">
              <a:buClr>
                <a:srgbClr val="000000"/>
              </a:buClr>
            </a:pPr>
            <a:r>
              <a:rPr lang="en" sz="1400" b="1" kern="0">
                <a:solidFill>
                  <a:srgbClr val="4A86E8"/>
                </a:solidFill>
                <a:latin typeface="Calibri"/>
                <a:ea typeface="Calibri"/>
                <a:cs typeface="Calibri"/>
                <a:sym typeface="Calibri"/>
              </a:rPr>
              <a:t>COMPOSITE CI INPUTS OPTION </a:t>
            </a:r>
            <a:endParaRPr sz="1400" b="1" kern="0">
              <a:solidFill>
                <a:srgbClr val="4A86E8"/>
              </a:solidFill>
              <a:latin typeface="Calibri"/>
              <a:ea typeface="Calibri"/>
              <a:cs typeface="Calibri"/>
              <a:sym typeface="Calibri"/>
            </a:endParaRPr>
          </a:p>
        </p:txBody>
      </p:sp>
      <p:sp>
        <p:nvSpPr>
          <p:cNvPr id="351" name="Google Shape;351;p43"/>
          <p:cNvSpPr txBox="1">
            <a:spLocks noGrp="1"/>
          </p:cNvSpPr>
          <p:nvPr>
            <p:ph type="title"/>
          </p:nvPr>
        </p:nvSpPr>
        <p:spPr>
          <a:xfrm>
            <a:off x="609599" y="221543"/>
            <a:ext cx="7548525" cy="994200"/>
          </a:xfrm>
          <a:prstGeom prst="rect">
            <a:avLst/>
          </a:prstGeom>
        </p:spPr>
        <p:txBody>
          <a:bodyPr spcFirstLastPara="1" wrap="square" lIns="68575" tIns="34275" rIns="68575" bIns="34275" anchor="ctr" anchorCtr="0">
            <a:noAutofit/>
          </a:bodyPr>
          <a:lstStyle/>
          <a:p>
            <a:r>
              <a:rPr lang="en" sz="2400"/>
              <a:t>Fuel Mix-Carbon Intensity </a:t>
            </a:r>
            <a:endParaRPr sz="2400"/>
          </a:p>
        </p:txBody>
      </p:sp>
      <p:sp>
        <p:nvSpPr>
          <p:cNvPr id="352" name="Google Shape;352;p43"/>
          <p:cNvSpPr/>
          <p:nvPr/>
        </p:nvSpPr>
        <p:spPr>
          <a:xfrm>
            <a:off x="4745501" y="4239554"/>
            <a:ext cx="404700" cy="140100"/>
          </a:xfrm>
          <a:prstGeom prst="rect">
            <a:avLst/>
          </a:prstGeom>
          <a:solidFill>
            <a:srgbClr val="FFFFFF"/>
          </a:solidFill>
          <a:ln>
            <a:noFill/>
          </a:ln>
        </p:spPr>
        <p:txBody>
          <a:bodyPr spcFirstLastPara="1" wrap="square" lIns="91425" tIns="91425" rIns="91425" bIns="91425" anchor="ctr" anchorCtr="0">
            <a:noAutofit/>
          </a:bodyPr>
          <a:lstStyle/>
          <a:p>
            <a:pPr defTabSz="914400">
              <a:buClr>
                <a:srgbClr val="000000"/>
              </a:buClr>
            </a:pPr>
            <a:endParaRPr sz="1400" kern="0">
              <a:solidFill>
                <a:srgbClr val="000000"/>
              </a:solidFill>
              <a:latin typeface="Arial"/>
              <a:cs typeface="Arial"/>
              <a:sym typeface="Arial"/>
            </a:endParaRPr>
          </a:p>
        </p:txBody>
      </p:sp>
      <p:pic>
        <p:nvPicPr>
          <p:cNvPr id="353" name="Google Shape;353;p43"/>
          <p:cNvPicPr preferRelativeResize="0"/>
          <p:nvPr/>
        </p:nvPicPr>
        <p:blipFill>
          <a:blip r:embed="rId6">
            <a:alphaModFix/>
          </a:blip>
          <a:stretch>
            <a:fillRect/>
          </a:stretch>
        </p:blipFill>
        <p:spPr>
          <a:xfrm>
            <a:off x="6900983" y="3336119"/>
            <a:ext cx="2606700" cy="2114413"/>
          </a:xfrm>
          <a:prstGeom prst="rect">
            <a:avLst/>
          </a:prstGeom>
          <a:noFill/>
          <a:ln>
            <a:noFill/>
          </a:ln>
        </p:spPr>
      </p:pic>
      <p:sp>
        <p:nvSpPr>
          <p:cNvPr id="357" name="Google Shape;357;p43"/>
          <p:cNvSpPr txBox="1"/>
          <p:nvPr/>
        </p:nvSpPr>
        <p:spPr>
          <a:xfrm>
            <a:off x="6940117" y="350648"/>
            <a:ext cx="1501800" cy="522900"/>
          </a:xfrm>
          <a:prstGeom prst="rect">
            <a:avLst/>
          </a:prstGeom>
          <a:solidFill>
            <a:srgbClr val="DFE2E5"/>
          </a:solidFill>
          <a:ln w="952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defTabSz="914400">
              <a:buClr>
                <a:srgbClr val="000000"/>
              </a:buClr>
            </a:pPr>
            <a:r>
              <a:rPr lang="en" sz="1400" kern="0">
                <a:solidFill>
                  <a:srgbClr val="000000"/>
                </a:solidFill>
                <a:latin typeface="Calibri"/>
                <a:ea typeface="Calibri"/>
                <a:cs typeface="Calibri"/>
                <a:sym typeface="Calibri"/>
              </a:rPr>
              <a:t>Electric Carbon </a:t>
            </a:r>
            <a:endParaRPr sz="1400" kern="0">
              <a:solidFill>
                <a:srgbClr val="000000"/>
              </a:solidFill>
              <a:latin typeface="Calibri"/>
              <a:ea typeface="Calibri"/>
              <a:cs typeface="Calibri"/>
              <a:sym typeface="Calibri"/>
            </a:endParaRPr>
          </a:p>
          <a:p>
            <a:pPr defTabSz="914400">
              <a:buClr>
                <a:srgbClr val="000000"/>
              </a:buClr>
            </a:pPr>
            <a:r>
              <a:rPr lang="en" sz="1400" kern="0">
                <a:solidFill>
                  <a:srgbClr val="000000"/>
                </a:solidFill>
                <a:latin typeface="Calibri"/>
                <a:ea typeface="Calibri"/>
                <a:cs typeface="Calibri"/>
                <a:sym typeface="Calibri"/>
              </a:rPr>
              <a:t>Intensity </a:t>
            </a:r>
            <a:r>
              <a:rPr lang="en" sz="1000" kern="0">
                <a:solidFill>
                  <a:srgbClr val="000000"/>
                </a:solidFill>
                <a:latin typeface="Calibri"/>
                <a:ea typeface="Calibri"/>
                <a:cs typeface="Calibri"/>
                <a:sym typeface="Calibri"/>
              </a:rPr>
              <a:t>(by AZone)</a:t>
            </a:r>
            <a:endParaRPr sz="1000" kern="0">
              <a:solidFill>
                <a:srgbClr val="000000"/>
              </a:solidFill>
              <a:latin typeface="Arial"/>
              <a:cs typeface="Arial"/>
              <a:sym typeface="Arial"/>
            </a:endParaRPr>
          </a:p>
          <a:p>
            <a:pPr defTabSz="914400">
              <a:buClr>
                <a:srgbClr val="000000"/>
              </a:buClr>
            </a:pPr>
            <a:endParaRPr sz="1100" kern="0">
              <a:solidFill>
                <a:srgbClr val="000000"/>
              </a:solidFill>
              <a:latin typeface="Calibri"/>
              <a:ea typeface="Calibri"/>
              <a:cs typeface="Calibri"/>
              <a:sym typeface="Calibri"/>
            </a:endParaRPr>
          </a:p>
        </p:txBody>
      </p:sp>
      <p:sp>
        <p:nvSpPr>
          <p:cNvPr id="2" name="Slide Number Placeholder 2">
            <a:extLst>
              <a:ext uri="{FF2B5EF4-FFF2-40B4-BE49-F238E27FC236}">
                <a16:creationId xmlns:a16="http://schemas.microsoft.com/office/drawing/2014/main" id="{04100065-3517-C353-5137-22C4143D97B0}"/>
              </a:ext>
            </a:extLst>
          </p:cNvPr>
          <p:cNvSpPr>
            <a:spLocks noGrp="1"/>
          </p:cNvSpPr>
          <p:nvPr>
            <p:ph type="sldNum" sz="quarter" idx="12"/>
          </p:nvPr>
        </p:nvSpPr>
        <p:spPr>
          <a:xfrm>
            <a:off x="8667232" y="63502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3" name="Google Shape;347;p43">
            <a:extLst>
              <a:ext uri="{FF2B5EF4-FFF2-40B4-BE49-F238E27FC236}">
                <a16:creationId xmlns:a16="http://schemas.microsoft.com/office/drawing/2014/main" id="{E07F459C-5650-724D-3230-280B87F90273}"/>
              </a:ext>
            </a:extLst>
          </p:cNvPr>
          <p:cNvSpPr txBox="1">
            <a:spLocks/>
          </p:cNvSpPr>
          <p:nvPr/>
        </p:nvSpPr>
        <p:spPr>
          <a:xfrm>
            <a:off x="691698" y="907524"/>
            <a:ext cx="4891389" cy="1312601"/>
          </a:xfrm>
          <a:prstGeom prst="rect">
            <a:avLst/>
          </a:prstGeom>
          <a:solidFill>
            <a:srgbClr val="EFEFEF"/>
          </a:solidFill>
        </p:spPr>
        <p:txBody>
          <a:bodyPr spcFirstLastPara="1" vert="horz" wrap="square" lIns="91425" tIns="0" rIns="91425" bIns="0" rtlCol="0" anchor="t" anchorCtr="0">
            <a:no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mn-lt"/>
              </a:rPr>
              <a:t>For each Vehicle Group, scenario year:</a:t>
            </a:r>
          </a:p>
          <a:p>
            <a:pPr marL="0" indent="0">
              <a:lnSpc>
                <a:spcPct val="100000"/>
              </a:lnSpc>
              <a:buNone/>
            </a:pPr>
            <a:r>
              <a:rPr lang="en-US">
                <a:latin typeface="+mn-lt"/>
              </a:rPr>
              <a:t>a) Default </a:t>
            </a:r>
            <a:r>
              <a:rPr lang="en-US">
                <a:solidFill>
                  <a:srgbClr val="FF0000"/>
                </a:solidFill>
                <a:latin typeface="+mn-lt"/>
              </a:rPr>
              <a:t>(use with caution)</a:t>
            </a:r>
          </a:p>
          <a:p>
            <a:pPr marL="0" indent="0">
              <a:lnSpc>
                <a:spcPct val="100000"/>
              </a:lnSpc>
              <a:buNone/>
            </a:pPr>
            <a:r>
              <a:rPr lang="en-US">
                <a:latin typeface="+mn-lt"/>
              </a:rPr>
              <a:t>b) </a:t>
            </a:r>
            <a:r>
              <a:rPr lang="en-US"/>
              <a:t>Detailed: Base &amp; Blend fuel shares &amp; Fuel Carbon Intensity by type</a:t>
            </a:r>
          </a:p>
          <a:p>
            <a:pPr marL="0" indent="0">
              <a:lnSpc>
                <a:spcPct val="100000"/>
              </a:lnSpc>
              <a:buNone/>
            </a:pPr>
            <a:r>
              <a:rPr lang="en-US">
                <a:latin typeface="+mn-lt"/>
              </a:rPr>
              <a:t>c) Composite Carbon Intensity</a:t>
            </a:r>
          </a:p>
        </p:txBody>
      </p:sp>
      <p:sp>
        <p:nvSpPr>
          <p:cNvPr id="4" name="Rectangle: Rounded Corners 3">
            <a:extLst>
              <a:ext uri="{FF2B5EF4-FFF2-40B4-BE49-F238E27FC236}">
                <a16:creationId xmlns:a16="http://schemas.microsoft.com/office/drawing/2014/main" id="{ED18E21B-DE41-D23D-79E3-F67414BDD812}"/>
              </a:ext>
            </a:extLst>
          </p:cNvPr>
          <p:cNvSpPr/>
          <p:nvPr/>
        </p:nvSpPr>
        <p:spPr>
          <a:xfrm>
            <a:off x="9778701" y="102069"/>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206711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1000"/>
                                        <p:tgtEl>
                                          <p:spTgt spid="344"/>
                                        </p:tgtEl>
                                      </p:cBhvr>
                                    </p:animEffect>
                                  </p:childTnLst>
                                </p:cTn>
                              </p:par>
                              <p:par>
                                <p:cTn id="8" presetID="10" presetClass="entr" presetSubtype="0"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Effect transition="in" filter="fade">
                                      <p:cBhvr>
                                        <p:cTn id="10" dur="1000"/>
                                        <p:tgtEl>
                                          <p:spTgt spid="346"/>
                                        </p:tgtEl>
                                      </p:cBhvr>
                                    </p:animEffect>
                                  </p:childTnLst>
                                </p:cTn>
                              </p:par>
                              <p:par>
                                <p:cTn id="11" presetID="10" presetClass="entr" presetSubtype="0" fill="hold" nodeType="withEffect">
                                  <p:stCondLst>
                                    <p:cond delay="0"/>
                                  </p:stCondLst>
                                  <p:childTnLst>
                                    <p:set>
                                      <p:cBhvr>
                                        <p:cTn id="12" dur="1" fill="hold">
                                          <p:stCondLst>
                                            <p:cond delay="0"/>
                                          </p:stCondLst>
                                        </p:cTn>
                                        <p:tgtEl>
                                          <p:spTgt spid="345"/>
                                        </p:tgtEl>
                                        <p:attrNameLst>
                                          <p:attrName>style.visibility</p:attrName>
                                        </p:attrNameLst>
                                      </p:cBhvr>
                                      <p:to>
                                        <p:strVal val="visible"/>
                                      </p:to>
                                    </p:set>
                                    <p:animEffect transition="in" filter="fade">
                                      <p:cBhvr>
                                        <p:cTn id="13" dur="1000"/>
                                        <p:tgtEl>
                                          <p:spTgt spid="345"/>
                                        </p:tgtEl>
                                      </p:cBhvr>
                                    </p:animEffect>
                                  </p:childTnLst>
                                </p:cTn>
                              </p:par>
                              <p:par>
                                <p:cTn id="14" presetID="10" presetClass="entr" presetSubtype="0" fill="hold" nodeType="withEffect">
                                  <p:stCondLst>
                                    <p:cond delay="0"/>
                                  </p:stCondLst>
                                  <p:childTnLst>
                                    <p:set>
                                      <p:cBhvr>
                                        <p:cTn id="15" dur="1" fill="hold">
                                          <p:stCondLst>
                                            <p:cond delay="0"/>
                                          </p:stCondLst>
                                        </p:cTn>
                                        <p:tgtEl>
                                          <p:spTgt spid="352"/>
                                        </p:tgtEl>
                                        <p:attrNameLst>
                                          <p:attrName>style.visibility</p:attrName>
                                        </p:attrNameLst>
                                      </p:cBhvr>
                                      <p:to>
                                        <p:strVal val="visible"/>
                                      </p:to>
                                    </p:set>
                                    <p:animEffect transition="in" filter="fade">
                                      <p:cBhvr>
                                        <p:cTn id="16" dur="1000"/>
                                        <p:tgtEl>
                                          <p:spTgt spid="35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0"/>
                                        </p:tgtEl>
                                        <p:attrNameLst>
                                          <p:attrName>style.visibility</p:attrName>
                                        </p:attrNameLst>
                                      </p:cBhvr>
                                      <p:to>
                                        <p:strVal val="visible"/>
                                      </p:to>
                                    </p:set>
                                    <p:animEffect transition="in" filter="fade">
                                      <p:cBhvr>
                                        <p:cTn id="21" dur="1000"/>
                                        <p:tgtEl>
                                          <p:spTgt spid="350"/>
                                        </p:tgtEl>
                                      </p:cBhvr>
                                    </p:animEffect>
                                  </p:childTnLst>
                                </p:cTn>
                              </p:par>
                              <p:par>
                                <p:cTn id="22" presetID="10" presetClass="entr" presetSubtype="0" fill="hold" nodeType="withEffect">
                                  <p:stCondLst>
                                    <p:cond delay="0"/>
                                  </p:stCondLst>
                                  <p:childTnLst>
                                    <p:set>
                                      <p:cBhvr>
                                        <p:cTn id="23" dur="1" fill="hold">
                                          <p:stCondLst>
                                            <p:cond delay="0"/>
                                          </p:stCondLst>
                                        </p:cTn>
                                        <p:tgtEl>
                                          <p:spTgt spid="353"/>
                                        </p:tgtEl>
                                        <p:attrNameLst>
                                          <p:attrName>style.visibility</p:attrName>
                                        </p:attrNameLst>
                                      </p:cBhvr>
                                      <p:to>
                                        <p:strVal val="visible"/>
                                      </p:to>
                                    </p:set>
                                    <p:animEffect transition="in" filter="fade">
                                      <p:cBhvr>
                                        <p:cTn id="24" dur="1000"/>
                                        <p:tgtEl>
                                          <p:spTgt spid="35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9"/>
                                        </p:tgtEl>
                                        <p:attrNameLst>
                                          <p:attrName>style.visibility</p:attrName>
                                        </p:attrNameLst>
                                      </p:cBhvr>
                                      <p:to>
                                        <p:strVal val="visible"/>
                                      </p:to>
                                    </p:set>
                                    <p:animEffect transition="in" filter="fade">
                                      <p:cBhvr>
                                        <p:cTn id="29" dur="1000"/>
                                        <p:tgtEl>
                                          <p:spTgt spid="34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57"/>
                                        </p:tgtEl>
                                        <p:attrNameLst>
                                          <p:attrName>style.visibility</p:attrName>
                                        </p:attrNameLst>
                                      </p:cBhvr>
                                      <p:to>
                                        <p:strVal val="visible"/>
                                      </p:to>
                                    </p:set>
                                    <p:animEffect transition="in" filter="fade">
                                      <p:cBhvr>
                                        <p:cTn id="34" dur="1000"/>
                                        <p:tgtEl>
                                          <p:spTgt spid="35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769E5-F3C4-47A3-141E-AEEC67C969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E18DDC-1EC1-0685-6D88-E9EEB6398285}"/>
              </a:ext>
            </a:extLst>
          </p:cNvPr>
          <p:cNvSpPr>
            <a:spLocks noGrp="1"/>
          </p:cNvSpPr>
          <p:nvPr>
            <p:ph type="title"/>
          </p:nvPr>
        </p:nvSpPr>
        <p:spPr>
          <a:xfrm>
            <a:off x="838201" y="580153"/>
            <a:ext cx="10515600" cy="480131"/>
          </a:xfrm>
        </p:spPr>
        <p:txBody>
          <a:bodyPr/>
          <a:lstStyle/>
          <a:p>
            <a:r>
              <a:rPr lang="en-US"/>
              <a:t>Step 5: Estimate </a:t>
            </a:r>
            <a:r>
              <a:rPr lang="en-US" err="1"/>
              <a:t>VMT</a:t>
            </a:r>
            <a:endParaRPr lang="en-US"/>
          </a:p>
        </p:txBody>
      </p:sp>
      <p:sp>
        <p:nvSpPr>
          <p:cNvPr id="7" name="Text Placeholder 2">
            <a:extLst>
              <a:ext uri="{FF2B5EF4-FFF2-40B4-BE49-F238E27FC236}">
                <a16:creationId xmlns:a16="http://schemas.microsoft.com/office/drawing/2014/main" id="{C72FA2AE-7B18-BEFB-1F0C-79276BA448F9}"/>
              </a:ext>
            </a:extLst>
          </p:cNvPr>
          <p:cNvSpPr txBox="1">
            <a:spLocks/>
          </p:cNvSpPr>
          <p:nvPr/>
        </p:nvSpPr>
        <p:spPr>
          <a:xfrm>
            <a:off x="4294493" y="1518190"/>
            <a:ext cx="6855727" cy="4759657"/>
          </a:xfrm>
          <a:prstGeom prst="rect">
            <a:avLst/>
          </a:prstGeom>
        </p:spPr>
        <p:txBody>
          <a:bodyPr>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600" b="1">
                <a:solidFill>
                  <a:schemeClr val="tx1"/>
                </a:solidFill>
              </a:rPr>
              <a:t>Description</a:t>
            </a:r>
          </a:p>
          <a:p>
            <a:pPr marL="468630" lvl="1" indent="-285750"/>
            <a:r>
              <a:rPr lang="en-US" sz="1600">
                <a:solidFill>
                  <a:schemeClr val="tx1"/>
                </a:solidFill>
              </a:rPr>
              <a:t>Estimate travel demand using a set of linear regression logit models</a:t>
            </a:r>
          </a:p>
          <a:p>
            <a:pPr marL="285750" indent="-285750"/>
            <a:r>
              <a:rPr lang="en-US" sz="1600" b="1">
                <a:solidFill>
                  <a:schemeClr val="tx1"/>
                </a:solidFill>
              </a:rPr>
              <a:t>Inputs</a:t>
            </a:r>
          </a:p>
          <a:p>
            <a:pPr marL="468630" lvl="1" indent="-285750"/>
            <a:r>
              <a:rPr lang="en-US" sz="1600">
                <a:solidFill>
                  <a:schemeClr val="tx1"/>
                </a:solidFill>
              </a:rPr>
              <a:t>Supply (highway, arterial, transit)</a:t>
            </a:r>
          </a:p>
          <a:p>
            <a:pPr marL="468630" lvl="1" indent="-285750"/>
            <a:r>
              <a:rPr lang="en-US" sz="1600">
                <a:solidFill>
                  <a:schemeClr val="tx1"/>
                </a:solidFill>
              </a:rPr>
              <a:t>Synthetic population (demographics)</a:t>
            </a:r>
          </a:p>
          <a:p>
            <a:pPr marL="468630" lvl="1" indent="-285750"/>
            <a:r>
              <a:rPr lang="en-US" sz="1600">
                <a:solidFill>
                  <a:schemeClr val="tx1"/>
                </a:solidFill>
              </a:rPr>
              <a:t>Land use attributes &amp; vehicle ownership</a:t>
            </a:r>
          </a:p>
          <a:p>
            <a:pPr marL="285750" indent="-285750"/>
            <a:r>
              <a:rPr lang="en-US" sz="1600" b="1">
                <a:solidFill>
                  <a:schemeClr val="tx1"/>
                </a:solidFill>
              </a:rPr>
              <a:t>Outputs</a:t>
            </a:r>
          </a:p>
          <a:p>
            <a:pPr marL="468630" lvl="1" indent="-285750"/>
            <a:r>
              <a:rPr lang="en-US" sz="1600">
                <a:solidFill>
                  <a:schemeClr val="tx1"/>
                </a:solidFill>
              </a:rPr>
              <a:t>Daily Vehicle Miles of Travel and Trip Lengths</a:t>
            </a:r>
          </a:p>
          <a:p>
            <a:pPr marL="468630" lvl="1" indent="-285750"/>
            <a:r>
              <a:rPr lang="en-US" sz="1600">
                <a:solidFill>
                  <a:schemeClr val="tx1"/>
                </a:solidFill>
              </a:rPr>
              <a:t>Walk, Bike, Ride-hailing and Transit Trips</a:t>
            </a:r>
          </a:p>
          <a:p>
            <a:pPr marL="468630" lvl="1" indent="-285750"/>
            <a:r>
              <a:rPr lang="en-US" sz="1600">
                <a:solidFill>
                  <a:schemeClr val="tx1"/>
                </a:solidFill>
              </a:rPr>
              <a:t>Person miles (using Multimodal version)</a:t>
            </a:r>
          </a:p>
          <a:p>
            <a:r>
              <a:rPr lang="en-US" sz="1600" b="1">
                <a:solidFill>
                  <a:schemeClr val="tx1"/>
                </a:solidFill>
              </a:rPr>
              <a:t>How is it used?</a:t>
            </a:r>
          </a:p>
          <a:p>
            <a:pPr marL="468630" lvl="1" indent="-285750"/>
            <a:r>
              <a:rPr lang="en-US" sz="1600">
                <a:solidFill>
                  <a:schemeClr val="tx1"/>
                </a:solidFill>
              </a:rPr>
              <a:t>Much of this is core model output</a:t>
            </a:r>
          </a:p>
        </p:txBody>
      </p:sp>
      <p:pic>
        <p:nvPicPr>
          <p:cNvPr id="4" name="Picture 3">
            <a:extLst>
              <a:ext uri="{FF2B5EF4-FFF2-40B4-BE49-F238E27FC236}">
                <a16:creationId xmlns:a16="http://schemas.microsoft.com/office/drawing/2014/main" id="{7AA46E6D-EC80-04C1-9E23-003F6F89357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201" y="1518190"/>
            <a:ext cx="2761488" cy="1337526"/>
          </a:xfrm>
          <a:prstGeom prst="rect">
            <a:avLst/>
          </a:prstGeom>
        </p:spPr>
      </p:pic>
      <p:sp>
        <p:nvSpPr>
          <p:cNvPr id="3" name="Rectangle: Rounded Corners 2">
            <a:extLst>
              <a:ext uri="{FF2B5EF4-FFF2-40B4-BE49-F238E27FC236}">
                <a16:creationId xmlns:a16="http://schemas.microsoft.com/office/drawing/2014/main" id="{8EBA8BFC-7500-7D04-2331-A01EAFBB2C88}"/>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
        <p:nvSpPr>
          <p:cNvPr id="5" name="Slide Number Placeholder 1">
            <a:extLst>
              <a:ext uri="{FF2B5EF4-FFF2-40B4-BE49-F238E27FC236}">
                <a16:creationId xmlns:a16="http://schemas.microsoft.com/office/drawing/2014/main" id="{AEDD2046-FAD5-EA83-B348-CAA21864619B}"/>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48</a:t>
            </a:fld>
            <a:endParaRPr lang="en-US"/>
          </a:p>
        </p:txBody>
      </p:sp>
    </p:spTree>
    <p:extLst>
      <p:ext uri="{BB962C8B-B14F-4D97-AF65-F5344CB8AC3E}">
        <p14:creationId xmlns:p14="http://schemas.microsoft.com/office/powerpoint/2010/main" val="35046327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9"/>
          <p:cNvSpPr/>
          <p:nvPr/>
        </p:nvSpPr>
        <p:spPr>
          <a:xfrm>
            <a:off x="4225350" y="4450125"/>
            <a:ext cx="3366300" cy="994200"/>
          </a:xfrm>
          <a:prstGeom prst="roundRect">
            <a:avLst>
              <a:gd name="adj" fmla="val 16667"/>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FFFFFF"/>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p:txBody>
      </p:sp>
      <p:sp>
        <p:nvSpPr>
          <p:cNvPr id="259" name="Google Shape;259;p39"/>
          <p:cNvSpPr/>
          <p:nvPr/>
        </p:nvSpPr>
        <p:spPr>
          <a:xfrm>
            <a:off x="4181525" y="3425225"/>
            <a:ext cx="3366300" cy="759000"/>
          </a:xfrm>
          <a:prstGeom prst="roundRect">
            <a:avLst>
              <a:gd name="adj" fmla="val 16667"/>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FFFFFF"/>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p:txBody>
      </p:sp>
      <p:sp>
        <p:nvSpPr>
          <p:cNvPr id="260" name="Google Shape;260;p39"/>
          <p:cNvSpPr txBox="1">
            <a:spLocks noGrp="1"/>
          </p:cNvSpPr>
          <p:nvPr>
            <p:ph type="title"/>
          </p:nvPr>
        </p:nvSpPr>
        <p:spPr>
          <a:xfrm>
            <a:off x="618075" y="315750"/>
            <a:ext cx="7886700" cy="994200"/>
          </a:xfrm>
          <a:prstGeom prst="rect">
            <a:avLst/>
          </a:prstGeom>
          <a:noFill/>
          <a:ln>
            <a:noFill/>
          </a:ln>
        </p:spPr>
        <p:txBody>
          <a:bodyPr spcFirstLastPara="1" wrap="square" lIns="68575" tIns="34275" rIns="68575" bIns="34275" anchor="ctr" anchorCtr="0">
            <a:noAutofit/>
          </a:bodyPr>
          <a:lstStyle/>
          <a:p>
            <a:pPr>
              <a:buSzPts val="3300"/>
            </a:pPr>
            <a:r>
              <a:rPr lang="en" sz="2400"/>
              <a:t>Household Travel</a:t>
            </a:r>
            <a:endParaRPr sz="2400"/>
          </a:p>
          <a:p>
            <a:pPr>
              <a:buSzPts val="3300"/>
            </a:pPr>
            <a:endParaRPr sz="1100"/>
          </a:p>
        </p:txBody>
      </p:sp>
      <p:sp>
        <p:nvSpPr>
          <p:cNvPr id="261" name="Google Shape;261;p39"/>
          <p:cNvSpPr txBox="1"/>
          <p:nvPr/>
        </p:nvSpPr>
        <p:spPr>
          <a:xfrm>
            <a:off x="4257725" y="3445875"/>
            <a:ext cx="3273000" cy="530400"/>
          </a:xfrm>
          <a:prstGeom prst="rect">
            <a:avLst/>
          </a:prstGeom>
          <a:noFill/>
          <a:ln>
            <a:noFill/>
          </a:ln>
        </p:spPr>
        <p:txBody>
          <a:bodyPr spcFirstLastPara="1" wrap="square" lIns="68575" tIns="34275" rIns="68575" bIns="34275" anchor="t" anchorCtr="0">
            <a:noAutofit/>
          </a:bodyPr>
          <a:lstStyle/>
          <a:p>
            <a:pPr defTabSz="914400">
              <a:buClr>
                <a:srgbClr val="000000"/>
              </a:buClr>
            </a:pPr>
            <a:r>
              <a:rPr lang="en" b="1" kern="0">
                <a:solidFill>
                  <a:srgbClr val="000000"/>
                </a:solidFill>
                <a:latin typeface="Calibri"/>
                <a:ea typeface="Calibri"/>
                <a:cs typeface="Calibri"/>
                <a:sym typeface="Calibri"/>
              </a:rPr>
              <a:t>Calculate Household VMT</a:t>
            </a:r>
            <a:r>
              <a:rPr lang="en" kern="0">
                <a:solidFill>
                  <a:srgbClr val="000000"/>
                </a:solidFill>
                <a:latin typeface="Calibri"/>
                <a:ea typeface="Calibri"/>
                <a:cs typeface="Calibri"/>
                <a:sym typeface="Calibri"/>
              </a:rPr>
              <a:t>*</a:t>
            </a:r>
            <a:endParaRPr kern="0">
              <a:solidFill>
                <a:srgbClr val="000000"/>
              </a:solidFill>
              <a:latin typeface="Arial"/>
              <a:cs typeface="Arial"/>
              <a:sym typeface="Arial"/>
            </a:endParaRPr>
          </a:p>
          <a:p>
            <a:pPr defTabSz="914400">
              <a:buClr>
                <a:srgbClr val="000000"/>
              </a:buClr>
            </a:pPr>
            <a:r>
              <a:rPr lang="en" sz="1100" kern="0">
                <a:solidFill>
                  <a:srgbClr val="FFFFFF"/>
                </a:solidFill>
                <a:latin typeface="Calibri"/>
                <a:ea typeface="Calibri"/>
                <a:cs typeface="Calibri"/>
                <a:sym typeface="Calibri"/>
              </a:rPr>
              <a:t>(Owned &amp; Car Service vehicles)</a:t>
            </a:r>
            <a:endParaRPr sz="1100" kern="0">
              <a:solidFill>
                <a:srgbClr val="FFFFFF"/>
              </a:solidFill>
              <a:latin typeface="Calibri"/>
              <a:ea typeface="Calibri"/>
              <a:cs typeface="Calibri"/>
              <a:sym typeface="Calibri"/>
            </a:endParaRPr>
          </a:p>
          <a:p>
            <a:pPr defTabSz="914400">
              <a:buClr>
                <a:srgbClr val="000000"/>
              </a:buClr>
            </a:pPr>
            <a:r>
              <a:rPr lang="en" sz="1400" kern="0">
                <a:solidFill>
                  <a:srgbClr val="FFFFFF"/>
                </a:solidFill>
                <a:latin typeface="Calibri"/>
                <a:ea typeface="Calibri"/>
                <a:cs typeface="Calibri"/>
                <a:sym typeface="Calibri"/>
              </a:rPr>
              <a:t>Estimate Household Vehicle Trips</a:t>
            </a:r>
            <a:endParaRPr sz="1400" kern="0">
              <a:solidFill>
                <a:srgbClr val="FFFFFF"/>
              </a:solidFill>
              <a:latin typeface="Calibri"/>
              <a:ea typeface="Calibri"/>
              <a:cs typeface="Calibri"/>
              <a:sym typeface="Calibri"/>
            </a:endParaRPr>
          </a:p>
          <a:p>
            <a:pPr marL="215900" indent="-215900" defTabSz="914400">
              <a:buClr>
                <a:srgbClr val="FFFFFF"/>
              </a:buClr>
              <a:buSzPts val="1400"/>
              <a:buFont typeface="Calibri"/>
              <a:buChar char="-"/>
            </a:pPr>
            <a:r>
              <a:rPr lang="en" sz="1400" kern="0">
                <a:solidFill>
                  <a:srgbClr val="FFFFFF"/>
                </a:solidFill>
                <a:latin typeface="Calibri"/>
                <a:ea typeface="Calibri"/>
                <a:cs typeface="Calibri"/>
                <a:sym typeface="Calibri"/>
              </a:rPr>
              <a:t>		</a:t>
            </a:r>
            <a:endParaRPr sz="1400" kern="0">
              <a:solidFill>
                <a:srgbClr val="FFFFFF"/>
              </a:solidFill>
              <a:latin typeface="Calibri"/>
              <a:ea typeface="Calibri"/>
              <a:cs typeface="Calibri"/>
              <a:sym typeface="Calibri"/>
            </a:endParaRPr>
          </a:p>
        </p:txBody>
      </p:sp>
      <p:sp>
        <p:nvSpPr>
          <p:cNvPr id="262" name="Google Shape;262;p39"/>
          <p:cNvSpPr txBox="1"/>
          <p:nvPr/>
        </p:nvSpPr>
        <p:spPr>
          <a:xfrm>
            <a:off x="1488700" y="3704177"/>
            <a:ext cx="1929600" cy="433800"/>
          </a:xfrm>
          <a:prstGeom prst="rect">
            <a:avLst/>
          </a:prstGeom>
          <a:solidFill>
            <a:srgbClr val="DFE2E5"/>
          </a:solidFill>
          <a:ln w="952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defTabSz="914400">
              <a:buClr>
                <a:srgbClr val="000000"/>
              </a:buClr>
            </a:pPr>
            <a:r>
              <a:rPr lang="en" sz="1400" kern="0">
                <a:solidFill>
                  <a:srgbClr val="000000"/>
                </a:solidFill>
                <a:latin typeface="Calibri"/>
                <a:ea typeface="Calibri"/>
                <a:cs typeface="Calibri"/>
                <a:sym typeface="Calibri"/>
              </a:rPr>
              <a:t>Short Trip SOV Diversion</a:t>
            </a:r>
            <a:endParaRPr sz="1400" kern="0">
              <a:solidFill>
                <a:srgbClr val="000000"/>
              </a:solidFill>
              <a:latin typeface="Calibri"/>
              <a:ea typeface="Calibri"/>
              <a:cs typeface="Calibri"/>
              <a:sym typeface="Calibri"/>
            </a:endParaRPr>
          </a:p>
          <a:p>
            <a:pPr defTabSz="914400">
              <a:buClr>
                <a:srgbClr val="000000"/>
              </a:buClr>
            </a:pPr>
            <a:r>
              <a:rPr lang="en" sz="1100" kern="0">
                <a:solidFill>
                  <a:srgbClr val="000000"/>
                </a:solidFill>
                <a:latin typeface="Calibri"/>
                <a:ea typeface="Calibri"/>
                <a:cs typeface="Calibri"/>
                <a:sym typeface="Calibri"/>
              </a:rPr>
              <a:t>(trips &lt; 20 mi round trip)</a:t>
            </a:r>
            <a:endParaRPr sz="1100" kern="0">
              <a:solidFill>
                <a:srgbClr val="000000"/>
              </a:solidFill>
              <a:latin typeface="Calibri"/>
              <a:ea typeface="Calibri"/>
              <a:cs typeface="Calibri"/>
              <a:sym typeface="Calibri"/>
            </a:endParaRPr>
          </a:p>
        </p:txBody>
      </p:sp>
      <p:grpSp>
        <p:nvGrpSpPr>
          <p:cNvPr id="263" name="Google Shape;263;p39"/>
          <p:cNvGrpSpPr/>
          <p:nvPr/>
        </p:nvGrpSpPr>
        <p:grpSpPr>
          <a:xfrm>
            <a:off x="9081300" y="889128"/>
            <a:ext cx="1586700" cy="994192"/>
            <a:chOff x="99700" y="3327500"/>
            <a:chExt cx="1586700" cy="1097100"/>
          </a:xfrm>
        </p:grpSpPr>
        <p:sp>
          <p:nvSpPr>
            <p:cNvPr id="264" name="Google Shape;264;p39"/>
            <p:cNvSpPr txBox="1"/>
            <p:nvPr/>
          </p:nvSpPr>
          <p:spPr>
            <a:xfrm>
              <a:off x="99700" y="3327500"/>
              <a:ext cx="1586700" cy="1097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defTabSz="914400">
                <a:buClr>
                  <a:srgbClr val="000000"/>
                </a:buClr>
              </a:pPr>
              <a:r>
                <a:rPr lang="en" sz="1400" kern="0">
                  <a:solidFill>
                    <a:srgbClr val="000000"/>
                  </a:solidFill>
                  <a:latin typeface="Calibri"/>
                  <a:ea typeface="Calibri"/>
                  <a:cs typeface="Calibri"/>
                  <a:sym typeface="Calibri"/>
                </a:rPr>
                <a:t>LEGEND</a:t>
              </a:r>
              <a:endParaRPr sz="1400" kern="0">
                <a:solidFill>
                  <a:srgbClr val="000000"/>
                </a:solidFill>
                <a:latin typeface="Calibri"/>
                <a:ea typeface="Calibri"/>
                <a:cs typeface="Calibri"/>
                <a:sym typeface="Calibri"/>
              </a:endParaRPr>
            </a:p>
            <a:p>
              <a:pPr indent="685800" defTabSz="914400">
                <a:buClr>
                  <a:srgbClr val="000000"/>
                </a:buClr>
              </a:pPr>
              <a:r>
                <a:rPr lang="en" sz="1400" kern="0">
                  <a:solidFill>
                    <a:srgbClr val="000000"/>
                  </a:solidFill>
                  <a:latin typeface="Calibri"/>
                  <a:ea typeface="Calibri"/>
                  <a:cs typeface="Calibri"/>
                  <a:sym typeface="Calibri"/>
                </a:rPr>
                <a:t>Inputs</a:t>
              </a:r>
              <a:endParaRPr sz="1400" kern="0">
                <a:solidFill>
                  <a:srgbClr val="000000"/>
                </a:solidFill>
                <a:latin typeface="Calibri"/>
                <a:ea typeface="Calibri"/>
                <a:cs typeface="Calibri"/>
                <a:sym typeface="Calibri"/>
              </a:endParaRPr>
            </a:p>
            <a:p>
              <a:pPr indent="685800" defTabSz="914400">
                <a:buClr>
                  <a:srgbClr val="000000"/>
                </a:buClr>
              </a:pPr>
              <a:endParaRPr sz="700" kern="0">
                <a:solidFill>
                  <a:srgbClr val="000000"/>
                </a:solidFill>
                <a:latin typeface="Calibri"/>
                <a:ea typeface="Calibri"/>
                <a:cs typeface="Calibri"/>
                <a:sym typeface="Calibri"/>
              </a:endParaRPr>
            </a:p>
            <a:p>
              <a:pPr indent="685800" defTabSz="914400">
                <a:buClr>
                  <a:srgbClr val="000000"/>
                </a:buClr>
              </a:pPr>
              <a:r>
                <a:rPr lang="en" sz="1400" kern="0">
                  <a:solidFill>
                    <a:srgbClr val="000000"/>
                  </a:solidFill>
                  <a:latin typeface="Calibri"/>
                  <a:ea typeface="Calibri"/>
                  <a:cs typeface="Calibri"/>
                  <a:sym typeface="Calibri"/>
                </a:rPr>
                <a:t>Model</a:t>
              </a:r>
              <a:endParaRPr sz="1400" kern="0">
                <a:solidFill>
                  <a:srgbClr val="000000"/>
                </a:solidFill>
                <a:latin typeface="Calibri"/>
                <a:ea typeface="Calibri"/>
                <a:cs typeface="Calibri"/>
                <a:sym typeface="Calibri"/>
              </a:endParaRPr>
            </a:p>
          </p:txBody>
        </p:sp>
        <p:sp>
          <p:nvSpPr>
            <p:cNvPr id="265" name="Google Shape;265;p39"/>
            <p:cNvSpPr/>
            <p:nvPr/>
          </p:nvSpPr>
          <p:spPr>
            <a:xfrm>
              <a:off x="251000" y="3694400"/>
              <a:ext cx="553500" cy="228600"/>
            </a:xfrm>
            <a:prstGeom prst="rect">
              <a:avLst/>
            </a:prstGeom>
            <a:solidFill>
              <a:schemeClr val="tx1">
                <a:lumMod val="60000"/>
                <a:lumOff val="4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000000"/>
                </a:solidFill>
                <a:latin typeface="Arial"/>
                <a:cs typeface="Arial"/>
                <a:sym typeface="Arial"/>
              </a:endParaRPr>
            </a:p>
          </p:txBody>
        </p:sp>
        <p:sp>
          <p:nvSpPr>
            <p:cNvPr id="266" name="Google Shape;266;p39"/>
            <p:cNvSpPr/>
            <p:nvPr/>
          </p:nvSpPr>
          <p:spPr>
            <a:xfrm>
              <a:off x="251000" y="3981100"/>
              <a:ext cx="553500" cy="228600"/>
            </a:xfrm>
            <a:prstGeom prst="rect">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000000"/>
                </a:solidFill>
                <a:latin typeface="Arial"/>
                <a:cs typeface="Arial"/>
                <a:sym typeface="Arial"/>
              </a:endParaRPr>
            </a:p>
          </p:txBody>
        </p:sp>
      </p:grpSp>
      <p:sp>
        <p:nvSpPr>
          <p:cNvPr id="267" name="Google Shape;267;p39"/>
          <p:cNvSpPr txBox="1"/>
          <p:nvPr/>
        </p:nvSpPr>
        <p:spPr>
          <a:xfrm>
            <a:off x="2081688" y="1414723"/>
            <a:ext cx="1739400" cy="1566300"/>
          </a:xfrm>
          <a:prstGeom prst="rect">
            <a:avLst/>
          </a:prstGeom>
          <a:solidFill>
            <a:schemeClr val="accent1"/>
          </a:solidFill>
          <a:ln w="952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defTabSz="914400">
              <a:buClr>
                <a:srgbClr val="000000"/>
              </a:buClr>
            </a:pPr>
            <a:r>
              <a:rPr lang="en" sz="1400" u="sng" kern="0">
                <a:solidFill>
                  <a:srgbClr val="000000"/>
                </a:solidFill>
                <a:latin typeface="Calibri"/>
                <a:ea typeface="Calibri"/>
                <a:cs typeface="Calibri"/>
                <a:sym typeface="Calibri"/>
              </a:rPr>
              <a:t>Household attributes</a:t>
            </a:r>
            <a:endParaRPr sz="1400" u="sng" kern="0">
              <a:solidFill>
                <a:srgbClr val="000000"/>
              </a:solidFill>
              <a:latin typeface="Calibri"/>
              <a:ea typeface="Calibri"/>
              <a:cs typeface="Calibri"/>
              <a:sym typeface="Calibri"/>
            </a:endParaRPr>
          </a:p>
          <a:p>
            <a:pPr defTabSz="914400">
              <a:buClr>
                <a:srgbClr val="000000"/>
              </a:buClr>
            </a:pPr>
            <a:r>
              <a:rPr lang="en" sz="1400" kern="0">
                <a:solidFill>
                  <a:srgbClr val="000000"/>
                </a:solidFill>
                <a:latin typeface="Calibri"/>
                <a:ea typeface="Calibri"/>
                <a:cs typeface="Calibri"/>
                <a:sym typeface="Calibri"/>
              </a:rPr>
              <a:t>. </a:t>
            </a:r>
            <a:r>
              <a:rPr lang="en" sz="1200" kern="0">
                <a:solidFill>
                  <a:srgbClr val="000000"/>
                </a:solidFill>
                <a:latin typeface="Calibri"/>
                <a:ea typeface="Calibri"/>
                <a:cs typeface="Calibri"/>
                <a:sym typeface="Calibri"/>
              </a:rPr>
              <a:t>Income</a:t>
            </a:r>
            <a:endParaRPr sz="1200" kern="0">
              <a:solidFill>
                <a:srgbClr val="000000"/>
              </a:solidFill>
              <a:latin typeface="Arial"/>
              <a:cs typeface="Arial"/>
              <a:sym typeface="Arial"/>
            </a:endParaRPr>
          </a:p>
          <a:p>
            <a:pPr defTabSz="914400">
              <a:buClr>
                <a:srgbClr val="000000"/>
              </a:buClr>
            </a:pPr>
            <a:r>
              <a:rPr lang="en" sz="1200" kern="0">
                <a:solidFill>
                  <a:srgbClr val="000000"/>
                </a:solidFill>
                <a:latin typeface="Calibri"/>
                <a:ea typeface="Calibri"/>
                <a:cs typeface="Calibri"/>
                <a:sym typeface="Calibri"/>
              </a:rPr>
              <a:t>. Age mix (esp kids)</a:t>
            </a:r>
            <a:endParaRPr sz="1200" kern="0">
              <a:solidFill>
                <a:srgbClr val="000000"/>
              </a:solidFill>
              <a:latin typeface="Calibri"/>
              <a:ea typeface="Calibri"/>
              <a:cs typeface="Calibri"/>
              <a:sym typeface="Calibri"/>
            </a:endParaRPr>
          </a:p>
          <a:p>
            <a:pPr defTabSz="914400">
              <a:buClr>
                <a:srgbClr val="000000"/>
              </a:buClr>
            </a:pPr>
            <a:r>
              <a:rPr lang="en" sz="1200" kern="0">
                <a:solidFill>
                  <a:srgbClr val="000000"/>
                </a:solidFill>
                <a:latin typeface="Calibri"/>
                <a:ea typeface="Calibri"/>
                <a:cs typeface="Calibri"/>
                <a:sym typeface="Calibri"/>
              </a:rPr>
              <a:t>. Drivers</a:t>
            </a:r>
            <a:endParaRPr sz="1200" kern="0">
              <a:solidFill>
                <a:srgbClr val="000000"/>
              </a:solidFill>
              <a:latin typeface="Calibri"/>
              <a:ea typeface="Calibri"/>
              <a:cs typeface="Calibri"/>
              <a:sym typeface="Calibri"/>
            </a:endParaRPr>
          </a:p>
          <a:p>
            <a:pPr defTabSz="914400">
              <a:buClr>
                <a:srgbClr val="000000"/>
              </a:buClr>
            </a:pPr>
            <a:r>
              <a:rPr lang="en" sz="1200" kern="0">
                <a:solidFill>
                  <a:srgbClr val="000000"/>
                </a:solidFill>
                <a:latin typeface="Calibri"/>
                <a:ea typeface="Calibri"/>
                <a:cs typeface="Calibri"/>
                <a:sym typeface="Calibri"/>
              </a:rPr>
              <a:t>. Workers</a:t>
            </a:r>
            <a:endParaRPr sz="1200" kern="0">
              <a:solidFill>
                <a:srgbClr val="000000"/>
              </a:solidFill>
              <a:latin typeface="Calibri"/>
              <a:ea typeface="Calibri"/>
              <a:cs typeface="Calibri"/>
              <a:sym typeface="Calibri"/>
            </a:endParaRPr>
          </a:p>
          <a:p>
            <a:pPr defTabSz="914400">
              <a:buClr>
                <a:srgbClr val="000000"/>
              </a:buClr>
            </a:pPr>
            <a:r>
              <a:rPr lang="en" sz="1200" kern="0">
                <a:solidFill>
                  <a:srgbClr val="000000"/>
                </a:solidFill>
                <a:latin typeface="Calibri"/>
                <a:ea typeface="Calibri"/>
                <a:cs typeface="Calibri"/>
                <a:sym typeface="Calibri"/>
              </a:rPr>
              <a:t>. # Vehicles owned</a:t>
            </a:r>
            <a:endParaRPr sz="1200" kern="0">
              <a:solidFill>
                <a:srgbClr val="000000"/>
              </a:solidFill>
              <a:latin typeface="Calibri"/>
              <a:ea typeface="Calibri"/>
              <a:cs typeface="Calibri"/>
              <a:sym typeface="Calibri"/>
            </a:endParaRPr>
          </a:p>
          <a:p>
            <a:pPr defTabSz="914400">
              <a:buClr>
                <a:srgbClr val="000000"/>
              </a:buClr>
            </a:pPr>
            <a:r>
              <a:rPr lang="en" sz="1200" kern="0">
                <a:solidFill>
                  <a:srgbClr val="000000"/>
                </a:solidFill>
                <a:latin typeface="Calibri"/>
                <a:ea typeface="Calibri"/>
                <a:cs typeface="Calibri"/>
                <a:sym typeface="Calibri"/>
              </a:rPr>
              <a:t>. Parking Fees/Cash-out</a:t>
            </a:r>
            <a:endParaRPr sz="1200" kern="0">
              <a:solidFill>
                <a:srgbClr val="000000"/>
              </a:solidFill>
              <a:latin typeface="Calibri"/>
              <a:ea typeface="Calibri"/>
              <a:cs typeface="Calibri"/>
              <a:sym typeface="Calibri"/>
            </a:endParaRPr>
          </a:p>
          <a:p>
            <a:pPr defTabSz="914400">
              <a:buClr>
                <a:srgbClr val="000000"/>
              </a:buClr>
            </a:pPr>
            <a:r>
              <a:rPr lang="en" sz="1200" kern="0">
                <a:solidFill>
                  <a:srgbClr val="000000"/>
                </a:solidFill>
                <a:latin typeface="Calibri"/>
                <a:ea typeface="Calibri"/>
                <a:cs typeface="Calibri"/>
                <a:sym typeface="Calibri"/>
              </a:rPr>
              <a:t>...</a:t>
            </a:r>
            <a:endParaRPr sz="1200" kern="0">
              <a:solidFill>
                <a:srgbClr val="000000"/>
              </a:solidFill>
              <a:latin typeface="Calibri"/>
              <a:ea typeface="Calibri"/>
              <a:cs typeface="Calibri"/>
              <a:sym typeface="Calibri"/>
            </a:endParaRPr>
          </a:p>
          <a:p>
            <a:pPr defTabSz="914400">
              <a:buClr>
                <a:srgbClr val="000000"/>
              </a:buClr>
            </a:pPr>
            <a:endParaRPr sz="1100" kern="0">
              <a:solidFill>
                <a:srgbClr val="000000"/>
              </a:solidFill>
              <a:latin typeface="Arial"/>
              <a:cs typeface="Arial"/>
              <a:sym typeface="Arial"/>
            </a:endParaRPr>
          </a:p>
          <a:p>
            <a:pPr defTabSz="914400">
              <a:buClr>
                <a:srgbClr val="000000"/>
              </a:buClr>
            </a:pPr>
            <a:endParaRPr sz="1100" kern="0">
              <a:solidFill>
                <a:srgbClr val="000000"/>
              </a:solidFill>
              <a:latin typeface="Arial"/>
              <a:cs typeface="Arial"/>
              <a:sym typeface="Arial"/>
            </a:endParaRPr>
          </a:p>
          <a:p>
            <a:pPr defTabSz="914400">
              <a:buClr>
                <a:srgbClr val="000000"/>
              </a:buClr>
            </a:pPr>
            <a:endParaRPr sz="1400" kern="0">
              <a:solidFill>
                <a:srgbClr val="000000"/>
              </a:solidFill>
              <a:latin typeface="Calibri"/>
              <a:ea typeface="Calibri"/>
              <a:cs typeface="Calibri"/>
              <a:sym typeface="Calibri"/>
            </a:endParaRPr>
          </a:p>
        </p:txBody>
      </p:sp>
      <p:sp>
        <p:nvSpPr>
          <p:cNvPr id="268" name="Google Shape;268;p39"/>
          <p:cNvSpPr txBox="1"/>
          <p:nvPr/>
        </p:nvSpPr>
        <p:spPr>
          <a:xfrm>
            <a:off x="4676475" y="1578525"/>
            <a:ext cx="1875000" cy="1791900"/>
          </a:xfrm>
          <a:prstGeom prst="rect">
            <a:avLst/>
          </a:prstGeom>
          <a:solidFill>
            <a:schemeClr val="accent1"/>
          </a:solidFill>
          <a:ln w="952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defTabSz="914400">
              <a:buClr>
                <a:srgbClr val="000000"/>
              </a:buClr>
            </a:pPr>
            <a:r>
              <a:rPr lang="en" sz="1400" u="sng" kern="0">
                <a:solidFill>
                  <a:srgbClr val="000000"/>
                </a:solidFill>
                <a:latin typeface="Calibri"/>
                <a:ea typeface="Calibri"/>
                <a:cs typeface="Calibri"/>
                <a:sym typeface="Calibri"/>
              </a:rPr>
              <a:t>BZone  attributes</a:t>
            </a:r>
            <a:endParaRPr sz="1400" u="sng" kern="0">
              <a:solidFill>
                <a:srgbClr val="000000"/>
              </a:solidFill>
              <a:latin typeface="Calibri"/>
              <a:ea typeface="Calibri"/>
              <a:cs typeface="Calibri"/>
              <a:sym typeface="Calibri"/>
            </a:endParaRPr>
          </a:p>
          <a:p>
            <a:pPr defTabSz="914400">
              <a:buClr>
                <a:srgbClr val="000000"/>
              </a:buClr>
            </a:pPr>
            <a:r>
              <a:rPr lang="en" sz="1400" kern="0">
                <a:solidFill>
                  <a:srgbClr val="000000"/>
                </a:solidFill>
                <a:latin typeface="Calibri"/>
                <a:ea typeface="Calibri"/>
                <a:cs typeface="Calibri"/>
                <a:sym typeface="Calibri"/>
              </a:rPr>
              <a:t>. Built Form: </a:t>
            </a:r>
            <a:endParaRPr sz="1400" kern="0">
              <a:solidFill>
                <a:srgbClr val="000000"/>
              </a:solidFill>
              <a:latin typeface="Calibri"/>
              <a:ea typeface="Calibri"/>
              <a:cs typeface="Calibri"/>
              <a:sym typeface="Calibri"/>
            </a:endParaRPr>
          </a:p>
          <a:p>
            <a:pPr defTabSz="914400">
              <a:buClr>
                <a:srgbClr val="000000"/>
              </a:buClr>
            </a:pPr>
            <a:r>
              <a:rPr lang="en" sz="1100" kern="0">
                <a:solidFill>
                  <a:srgbClr val="000000"/>
                </a:solidFill>
                <a:latin typeface="Calibri"/>
                <a:ea typeface="Calibri"/>
                <a:cs typeface="Calibri"/>
                <a:sym typeface="Calibri"/>
              </a:rPr>
              <a:t>Density, Design, Diversity, </a:t>
            </a:r>
            <a:endParaRPr sz="1100" kern="0">
              <a:solidFill>
                <a:srgbClr val="000000"/>
              </a:solidFill>
              <a:latin typeface="Arial"/>
              <a:cs typeface="Arial"/>
              <a:sym typeface="Arial"/>
            </a:endParaRPr>
          </a:p>
          <a:p>
            <a:pPr defTabSz="914400">
              <a:buClr>
                <a:srgbClr val="000000"/>
              </a:buClr>
            </a:pPr>
            <a:r>
              <a:rPr lang="en" sz="1100" kern="0">
                <a:solidFill>
                  <a:srgbClr val="000000"/>
                </a:solidFill>
                <a:latin typeface="Calibri"/>
                <a:ea typeface="Calibri"/>
                <a:cs typeface="Calibri"/>
                <a:sym typeface="Calibri"/>
              </a:rPr>
              <a:t>Destinations Accessibility</a:t>
            </a:r>
            <a:r>
              <a:rPr lang="en" sz="1400" kern="0">
                <a:solidFill>
                  <a:srgbClr val="000000"/>
                </a:solidFill>
                <a:latin typeface="Calibri"/>
                <a:ea typeface="Calibri"/>
                <a:cs typeface="Calibri"/>
                <a:sym typeface="Calibri"/>
              </a:rPr>
              <a:t> </a:t>
            </a:r>
            <a:endParaRPr sz="1400" kern="0">
              <a:solidFill>
                <a:srgbClr val="000000"/>
              </a:solidFill>
              <a:latin typeface="Calibri"/>
              <a:ea typeface="Calibri"/>
              <a:cs typeface="Calibri"/>
              <a:sym typeface="Calibri"/>
            </a:endParaRPr>
          </a:p>
          <a:p>
            <a:pPr defTabSz="914400">
              <a:buClr>
                <a:srgbClr val="000000"/>
              </a:buClr>
            </a:pPr>
            <a:r>
              <a:rPr lang="en" sz="1100" b="1" kern="0">
                <a:solidFill>
                  <a:srgbClr val="000000"/>
                </a:solidFill>
                <a:latin typeface="Calibri"/>
                <a:ea typeface="Calibri"/>
                <a:cs typeface="Calibri"/>
                <a:sym typeface="Calibri"/>
              </a:rPr>
              <a:t>Distance to Transit</a:t>
            </a:r>
            <a:endParaRPr sz="1100" b="1" kern="0">
              <a:solidFill>
                <a:srgbClr val="000000"/>
              </a:solidFill>
              <a:latin typeface="Arial"/>
              <a:cs typeface="Arial"/>
              <a:sym typeface="Arial"/>
            </a:endParaRPr>
          </a:p>
          <a:p>
            <a:pPr defTabSz="914400">
              <a:buClr>
                <a:srgbClr val="000000"/>
              </a:buClr>
            </a:pPr>
            <a:r>
              <a:rPr lang="en" sz="1400" kern="0">
                <a:solidFill>
                  <a:srgbClr val="000000"/>
                </a:solidFill>
                <a:latin typeface="Calibri"/>
                <a:ea typeface="Calibri"/>
                <a:cs typeface="Calibri"/>
                <a:sym typeface="Calibri"/>
              </a:rPr>
              <a:t>. Urban Mixed Use </a:t>
            </a:r>
            <a:endParaRPr sz="1400" kern="0">
              <a:solidFill>
                <a:srgbClr val="000000"/>
              </a:solidFill>
              <a:latin typeface="Calibri"/>
              <a:ea typeface="Calibri"/>
              <a:cs typeface="Calibri"/>
              <a:sym typeface="Calibri"/>
            </a:endParaRPr>
          </a:p>
          <a:p>
            <a:pPr defTabSz="914400">
              <a:buClr>
                <a:srgbClr val="000000"/>
              </a:buClr>
            </a:pPr>
            <a:r>
              <a:rPr lang="en" sz="1400" kern="0">
                <a:solidFill>
                  <a:srgbClr val="000000"/>
                </a:solidFill>
                <a:latin typeface="Calibri"/>
                <a:ea typeface="Calibri"/>
                <a:cs typeface="Calibri"/>
                <a:sym typeface="Calibri"/>
              </a:rPr>
              <a:t>. Car Service Level</a:t>
            </a:r>
            <a:endParaRPr sz="1400" kern="0">
              <a:solidFill>
                <a:srgbClr val="000000"/>
              </a:solidFill>
              <a:latin typeface="Calibri"/>
              <a:ea typeface="Calibri"/>
              <a:cs typeface="Calibri"/>
              <a:sym typeface="Calibri"/>
            </a:endParaRPr>
          </a:p>
          <a:p>
            <a:pPr defTabSz="914400">
              <a:buClr>
                <a:srgbClr val="000000"/>
              </a:buClr>
            </a:pPr>
            <a:r>
              <a:rPr lang="en" sz="1400" kern="0">
                <a:solidFill>
                  <a:srgbClr val="000000"/>
                </a:solidFill>
                <a:latin typeface="Calibri"/>
                <a:ea typeface="Calibri"/>
                <a:cs typeface="Calibri"/>
                <a:sym typeface="Calibri"/>
              </a:rPr>
              <a:t>...</a:t>
            </a:r>
            <a:endParaRPr sz="1400" kern="0">
              <a:solidFill>
                <a:srgbClr val="000000"/>
              </a:solidFill>
              <a:latin typeface="Calibri"/>
              <a:ea typeface="Calibri"/>
              <a:cs typeface="Calibri"/>
              <a:sym typeface="Calibri"/>
            </a:endParaRPr>
          </a:p>
        </p:txBody>
      </p:sp>
      <p:sp>
        <p:nvSpPr>
          <p:cNvPr id="269" name="Google Shape;269;p39"/>
          <p:cNvSpPr txBox="1"/>
          <p:nvPr/>
        </p:nvSpPr>
        <p:spPr>
          <a:xfrm>
            <a:off x="6456290" y="1991877"/>
            <a:ext cx="1712350" cy="69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defTabSz="914400">
              <a:buClr>
                <a:srgbClr val="000000"/>
              </a:buClr>
            </a:pPr>
            <a:r>
              <a:rPr lang="en" sz="1400" kern="0">
                <a:solidFill>
                  <a:srgbClr val="000000"/>
                </a:solidFill>
                <a:latin typeface="Calibri"/>
                <a:ea typeface="Calibri"/>
                <a:cs typeface="Calibri"/>
                <a:sym typeface="Calibri"/>
              </a:rPr>
              <a:t>Transit “D”</a:t>
            </a:r>
            <a:endParaRPr sz="1000" kern="0">
              <a:solidFill>
                <a:srgbClr val="000000"/>
              </a:solidFill>
              <a:latin typeface="Calibri"/>
              <a:ea typeface="Calibri"/>
              <a:cs typeface="Calibri"/>
              <a:sym typeface="Calibri"/>
            </a:endParaRPr>
          </a:p>
          <a:p>
            <a:pPr defTabSz="914400">
              <a:buClr>
                <a:srgbClr val="000000"/>
              </a:buClr>
            </a:pPr>
            <a:r>
              <a:rPr lang="en" sz="1000" kern="0">
                <a:solidFill>
                  <a:srgbClr val="000000"/>
                </a:solidFill>
                <a:latin typeface="Calibri"/>
                <a:ea typeface="Calibri"/>
                <a:cs typeface="Calibri"/>
                <a:sym typeface="Calibri"/>
              </a:rPr>
              <a:t>PM peak transit stop visits within ¼ mile (Marea only)</a:t>
            </a:r>
            <a:endParaRPr sz="1000" kern="0">
              <a:solidFill>
                <a:srgbClr val="000000"/>
              </a:solidFill>
              <a:latin typeface="Calibri"/>
              <a:ea typeface="Calibri"/>
              <a:cs typeface="Calibri"/>
              <a:sym typeface="Calibri"/>
            </a:endParaRPr>
          </a:p>
        </p:txBody>
      </p:sp>
      <p:sp>
        <p:nvSpPr>
          <p:cNvPr id="270" name="Google Shape;270;p39"/>
          <p:cNvSpPr/>
          <p:nvPr/>
        </p:nvSpPr>
        <p:spPr>
          <a:xfrm rot="5401532">
            <a:off x="6774075" y="3935650"/>
            <a:ext cx="673200" cy="792900"/>
          </a:xfrm>
          <a:prstGeom prst="rightArrow">
            <a:avLst>
              <a:gd name="adj1" fmla="val 59118"/>
              <a:gd name="adj2" fmla="val 50000"/>
            </a:avLst>
          </a:prstGeom>
          <a:solidFill>
            <a:srgbClr val="888888"/>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algn="ctr" defTabSz="914400">
              <a:buClr>
                <a:srgbClr val="000000"/>
              </a:buClr>
            </a:pPr>
            <a:endParaRPr sz="1400" kern="0">
              <a:solidFill>
                <a:srgbClr val="FFFFFF"/>
              </a:solidFill>
              <a:latin typeface="Calibri"/>
              <a:ea typeface="Calibri"/>
              <a:cs typeface="Calibri"/>
              <a:sym typeface="Calibri"/>
            </a:endParaRPr>
          </a:p>
        </p:txBody>
      </p:sp>
      <p:sp>
        <p:nvSpPr>
          <p:cNvPr id="271" name="Google Shape;271;p39"/>
          <p:cNvSpPr/>
          <p:nvPr/>
        </p:nvSpPr>
        <p:spPr>
          <a:xfrm>
            <a:off x="2209388" y="4285285"/>
            <a:ext cx="1684200" cy="994200"/>
          </a:xfrm>
          <a:prstGeom prst="rect">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1100" kern="0">
                <a:solidFill>
                  <a:srgbClr val="000000"/>
                </a:solidFill>
                <a:latin typeface="Arial"/>
                <a:cs typeface="Arial"/>
                <a:sym typeface="Arial"/>
              </a:rPr>
              <a:t>SOV Diversion Model</a:t>
            </a:r>
            <a:endParaRPr sz="1100" kern="0">
              <a:solidFill>
                <a:srgbClr val="000000"/>
              </a:solidFill>
              <a:latin typeface="Arial"/>
              <a:cs typeface="Arial"/>
              <a:sym typeface="Arial"/>
            </a:endParaRPr>
          </a:p>
          <a:p>
            <a:pPr defTabSz="914400">
              <a:buClr>
                <a:srgbClr val="000000"/>
              </a:buClr>
            </a:pPr>
            <a:r>
              <a:rPr lang="en" sz="1100" kern="0">
                <a:solidFill>
                  <a:srgbClr val="000000"/>
                </a:solidFill>
                <a:latin typeface="Arial"/>
                <a:cs typeface="Arial"/>
                <a:sym typeface="Arial"/>
              </a:rPr>
              <a:t>. Identify HH SOV trips </a:t>
            </a:r>
            <a:endParaRPr sz="1100" kern="0">
              <a:solidFill>
                <a:srgbClr val="000000"/>
              </a:solidFill>
              <a:latin typeface="Arial"/>
              <a:cs typeface="Arial"/>
              <a:sym typeface="Arial"/>
            </a:endParaRPr>
          </a:p>
          <a:p>
            <a:pPr defTabSz="914400">
              <a:buClr>
                <a:srgbClr val="000000"/>
              </a:buClr>
            </a:pPr>
            <a:r>
              <a:rPr lang="en" sz="1100" kern="0">
                <a:solidFill>
                  <a:srgbClr val="000000"/>
                </a:solidFill>
                <a:latin typeface="Arial"/>
                <a:cs typeface="Arial"/>
                <a:sym typeface="Arial"/>
              </a:rPr>
              <a:t>  by distance</a:t>
            </a:r>
            <a:endParaRPr sz="1100" kern="0">
              <a:solidFill>
                <a:srgbClr val="000000"/>
              </a:solidFill>
              <a:latin typeface="Arial"/>
              <a:cs typeface="Arial"/>
              <a:sym typeface="Arial"/>
            </a:endParaRPr>
          </a:p>
          <a:p>
            <a:pPr defTabSz="914400">
              <a:buClr>
                <a:srgbClr val="000000"/>
              </a:buClr>
            </a:pPr>
            <a:r>
              <a:rPr lang="en" sz="1100" kern="0">
                <a:solidFill>
                  <a:srgbClr val="000000"/>
                </a:solidFill>
                <a:latin typeface="Arial"/>
                <a:cs typeface="Arial"/>
                <a:sym typeface="Arial"/>
              </a:rPr>
              <a:t>. Which HHs divert trips</a:t>
            </a:r>
            <a:endParaRPr sz="1100" kern="0">
              <a:solidFill>
                <a:srgbClr val="000000"/>
              </a:solidFill>
              <a:latin typeface="Arial"/>
              <a:cs typeface="Arial"/>
              <a:sym typeface="Arial"/>
            </a:endParaRPr>
          </a:p>
        </p:txBody>
      </p:sp>
      <p:sp>
        <p:nvSpPr>
          <p:cNvPr id="272" name="Google Shape;272;p39"/>
          <p:cNvSpPr txBox="1"/>
          <p:nvPr/>
        </p:nvSpPr>
        <p:spPr>
          <a:xfrm>
            <a:off x="6791175" y="3896625"/>
            <a:ext cx="614700" cy="522900"/>
          </a:xfrm>
          <a:prstGeom prst="rect">
            <a:avLst/>
          </a:prstGeom>
          <a:noFill/>
          <a:ln>
            <a:noFill/>
          </a:ln>
        </p:spPr>
        <p:txBody>
          <a:bodyPr spcFirstLastPara="1" wrap="square" lIns="91425" tIns="91425" rIns="91425" bIns="91425" anchor="t" anchorCtr="0">
            <a:noAutofit/>
          </a:bodyPr>
          <a:lstStyle/>
          <a:p>
            <a:pPr algn="ctr" defTabSz="914400">
              <a:buClr>
                <a:srgbClr val="000000"/>
              </a:buClr>
            </a:pPr>
            <a:r>
              <a:rPr lang="en" sz="1100" kern="0">
                <a:solidFill>
                  <a:srgbClr val="000000"/>
                </a:solidFill>
                <a:latin typeface="Calibri"/>
                <a:ea typeface="Calibri"/>
                <a:cs typeface="Calibri"/>
                <a:sym typeface="Calibri"/>
              </a:rPr>
              <a:t>Overall</a:t>
            </a:r>
            <a:endParaRPr sz="1100" kern="0">
              <a:solidFill>
                <a:srgbClr val="000000"/>
              </a:solidFill>
              <a:latin typeface="Calibri"/>
              <a:ea typeface="Calibri"/>
              <a:cs typeface="Calibri"/>
              <a:sym typeface="Calibri"/>
            </a:endParaRPr>
          </a:p>
          <a:p>
            <a:pPr algn="ctr" defTabSz="914400">
              <a:buClr>
                <a:srgbClr val="000000"/>
              </a:buClr>
            </a:pPr>
            <a:r>
              <a:rPr lang="en" sz="1100" kern="0">
                <a:solidFill>
                  <a:srgbClr val="000000"/>
                </a:solidFill>
                <a:latin typeface="Calibri"/>
                <a:ea typeface="Calibri"/>
                <a:cs typeface="Calibri"/>
                <a:sym typeface="Calibri"/>
              </a:rPr>
              <a:t>HH</a:t>
            </a:r>
            <a:endParaRPr sz="1100" kern="0">
              <a:solidFill>
                <a:srgbClr val="000000"/>
              </a:solidFill>
              <a:latin typeface="Calibri"/>
              <a:ea typeface="Calibri"/>
              <a:cs typeface="Calibri"/>
              <a:sym typeface="Calibri"/>
            </a:endParaRPr>
          </a:p>
          <a:p>
            <a:pPr algn="ctr" defTabSz="914400">
              <a:buClr>
                <a:srgbClr val="000000"/>
              </a:buClr>
            </a:pPr>
            <a:r>
              <a:rPr lang="en" sz="1100" kern="0">
                <a:solidFill>
                  <a:srgbClr val="000000"/>
                </a:solidFill>
                <a:latin typeface="Calibri"/>
                <a:ea typeface="Calibri"/>
                <a:cs typeface="Calibri"/>
                <a:sym typeface="Calibri"/>
              </a:rPr>
              <a:t>VMT</a:t>
            </a:r>
            <a:endParaRPr sz="1100" kern="0">
              <a:solidFill>
                <a:srgbClr val="000000"/>
              </a:solidFill>
              <a:latin typeface="Calibri"/>
              <a:ea typeface="Calibri"/>
              <a:cs typeface="Calibri"/>
              <a:sym typeface="Calibri"/>
            </a:endParaRPr>
          </a:p>
        </p:txBody>
      </p:sp>
      <p:sp>
        <p:nvSpPr>
          <p:cNvPr id="273" name="Google Shape;273;p39"/>
          <p:cNvSpPr txBox="1"/>
          <p:nvPr/>
        </p:nvSpPr>
        <p:spPr>
          <a:xfrm>
            <a:off x="5503240" y="5636505"/>
            <a:ext cx="5382474" cy="636300"/>
          </a:xfrm>
          <a:prstGeom prst="rect">
            <a:avLst/>
          </a:prstGeom>
          <a:noFill/>
          <a:ln>
            <a:noFill/>
          </a:ln>
        </p:spPr>
        <p:txBody>
          <a:bodyPr spcFirstLastPara="1" wrap="square" lIns="91425" tIns="91425" rIns="91425" bIns="91425" anchor="t" anchorCtr="0">
            <a:noAutofit/>
          </a:bodyPr>
          <a:lstStyle/>
          <a:p>
            <a:pPr defTabSz="914400">
              <a:buClr>
                <a:srgbClr val="000000"/>
              </a:buClr>
            </a:pPr>
            <a:r>
              <a:rPr lang="en" sz="1100" i="1" kern="0">
                <a:solidFill>
                  <a:srgbClr val="000000"/>
                </a:solidFill>
                <a:latin typeface="Calibri"/>
                <a:ea typeface="Calibri"/>
                <a:cs typeface="Calibri"/>
                <a:sym typeface="Calibri"/>
              </a:rPr>
              <a:t>* Budgets may affect owned vs. Car Service miles</a:t>
            </a:r>
            <a:endParaRPr sz="1100" i="1" kern="0">
              <a:solidFill>
                <a:srgbClr val="000000"/>
              </a:solidFill>
              <a:latin typeface="Calibri"/>
              <a:ea typeface="Calibri"/>
              <a:cs typeface="Calibri"/>
              <a:sym typeface="Calibri"/>
            </a:endParaRPr>
          </a:p>
          <a:p>
            <a:pPr defTabSz="914400">
              <a:buClr>
                <a:srgbClr val="000000"/>
              </a:buClr>
            </a:pPr>
            <a:r>
              <a:rPr lang="en" sz="1100" i="1" kern="0">
                <a:solidFill>
                  <a:srgbClr val="000000"/>
                </a:solidFill>
                <a:latin typeface="Calibri"/>
                <a:ea typeface="Calibri"/>
                <a:cs typeface="Calibri"/>
                <a:sym typeface="Calibri"/>
              </a:rPr>
              <a:t>Pricing (Cash-out worker parking, PAYD insurance) and (Car Service </a:t>
            </a:r>
            <a:endParaRPr sz="1100" i="1" kern="0">
              <a:solidFill>
                <a:srgbClr val="000000"/>
              </a:solidFill>
              <a:latin typeface="Calibri"/>
              <a:ea typeface="Calibri"/>
              <a:cs typeface="Calibri"/>
              <a:sym typeface="Calibri"/>
            </a:endParaRPr>
          </a:p>
          <a:p>
            <a:pPr defTabSz="914400">
              <a:buClr>
                <a:srgbClr val="000000"/>
              </a:buClr>
            </a:pPr>
            <a:r>
              <a:rPr lang="en" sz="1100" i="1" kern="0">
                <a:solidFill>
                  <a:srgbClr val="000000"/>
                </a:solidFill>
                <a:latin typeface="Calibri"/>
                <a:ea typeface="Calibri"/>
                <a:cs typeface="Calibri"/>
                <a:sym typeface="Calibri"/>
              </a:rPr>
              <a:t>   reduction in) auto ownership costs may affect income</a:t>
            </a:r>
            <a:endParaRPr sz="1100" i="1" kern="0">
              <a:solidFill>
                <a:srgbClr val="000000"/>
              </a:solidFill>
              <a:latin typeface="Calibri"/>
              <a:ea typeface="Calibri"/>
              <a:cs typeface="Calibri"/>
              <a:sym typeface="Calibri"/>
            </a:endParaRPr>
          </a:p>
        </p:txBody>
      </p:sp>
      <p:sp>
        <p:nvSpPr>
          <p:cNvPr id="274" name="Google Shape;274;p39"/>
          <p:cNvSpPr txBox="1"/>
          <p:nvPr/>
        </p:nvSpPr>
        <p:spPr>
          <a:xfrm>
            <a:off x="2068950" y="3141495"/>
            <a:ext cx="1649400" cy="433800"/>
          </a:xfrm>
          <a:prstGeom prst="rect">
            <a:avLst/>
          </a:prstGeom>
          <a:solidFill>
            <a:srgbClr val="DFE2E5"/>
          </a:solidFill>
          <a:ln w="952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defTabSz="914400">
              <a:buClr>
                <a:srgbClr val="000000"/>
              </a:buClr>
            </a:pPr>
            <a:r>
              <a:rPr lang="en" sz="1400" kern="0">
                <a:solidFill>
                  <a:srgbClr val="000000"/>
                </a:solidFill>
                <a:latin typeface="Calibri"/>
                <a:ea typeface="Calibri"/>
                <a:cs typeface="Calibri"/>
                <a:sym typeface="Calibri"/>
              </a:rPr>
              <a:t>Travel Dmd Mgmt</a:t>
            </a:r>
            <a:endParaRPr sz="1100" kern="0">
              <a:solidFill>
                <a:srgbClr val="000000"/>
              </a:solidFill>
              <a:latin typeface="Arial"/>
              <a:cs typeface="Arial"/>
              <a:sym typeface="Arial"/>
            </a:endParaRPr>
          </a:p>
          <a:p>
            <a:pPr defTabSz="914400">
              <a:buClr>
                <a:srgbClr val="000000"/>
              </a:buClr>
            </a:pPr>
            <a:r>
              <a:rPr lang="en" sz="1100" kern="0">
                <a:solidFill>
                  <a:srgbClr val="000000"/>
                </a:solidFill>
                <a:latin typeface="Calibri"/>
                <a:ea typeface="Calibri"/>
                <a:cs typeface="Calibri"/>
                <a:sym typeface="Calibri"/>
              </a:rPr>
              <a:t>(Home &amp; Work based)</a:t>
            </a:r>
            <a:endParaRPr sz="1100" kern="0">
              <a:solidFill>
                <a:srgbClr val="000000"/>
              </a:solidFill>
              <a:latin typeface="Calibri"/>
              <a:ea typeface="Calibri"/>
              <a:cs typeface="Calibri"/>
              <a:sym typeface="Calibri"/>
            </a:endParaRPr>
          </a:p>
        </p:txBody>
      </p:sp>
      <p:sp>
        <p:nvSpPr>
          <p:cNvPr id="275" name="Google Shape;275;p39"/>
          <p:cNvSpPr txBox="1"/>
          <p:nvPr/>
        </p:nvSpPr>
        <p:spPr>
          <a:xfrm>
            <a:off x="4248150" y="4484625"/>
            <a:ext cx="3320700" cy="925200"/>
          </a:xfrm>
          <a:prstGeom prst="rect">
            <a:avLst/>
          </a:prstGeom>
          <a:noFill/>
          <a:ln>
            <a:noFill/>
          </a:ln>
        </p:spPr>
        <p:txBody>
          <a:bodyPr spcFirstLastPara="1" wrap="square" lIns="91425" tIns="91425" rIns="91425" bIns="91425" anchor="t" anchorCtr="0">
            <a:noAutofit/>
          </a:bodyPr>
          <a:lstStyle/>
          <a:p>
            <a:pPr defTabSz="914400">
              <a:buClr>
                <a:srgbClr val="000000"/>
              </a:buClr>
              <a:buSzPts val="1100"/>
            </a:pPr>
            <a:r>
              <a:rPr lang="en" sz="1400" kern="0">
                <a:solidFill>
                  <a:srgbClr val="FFFFFF"/>
                </a:solidFill>
                <a:latin typeface="Calibri"/>
                <a:ea typeface="Calibri"/>
                <a:cs typeface="Calibri"/>
                <a:sym typeface="Calibri"/>
              </a:rPr>
              <a:t>Alternative Mode -- Miles &amp; Trips</a:t>
            </a:r>
            <a:endParaRPr sz="1400" kern="0">
              <a:solidFill>
                <a:srgbClr val="FFFFFF"/>
              </a:solidFill>
              <a:latin typeface="Calibri"/>
              <a:ea typeface="Calibri"/>
              <a:cs typeface="Calibri"/>
              <a:sym typeface="Calibri"/>
            </a:endParaRPr>
          </a:p>
          <a:p>
            <a:pPr marL="215900" indent="-215900" defTabSz="914400">
              <a:buClr>
                <a:srgbClr val="FFFFFF"/>
              </a:buClr>
              <a:buSzPts val="1400"/>
              <a:buFont typeface="Calibri"/>
              <a:buChar char="-"/>
            </a:pPr>
            <a:r>
              <a:rPr lang="en" sz="1400" kern="0">
                <a:solidFill>
                  <a:srgbClr val="FFFFFF"/>
                </a:solidFill>
                <a:latin typeface="Calibri"/>
                <a:ea typeface="Calibri"/>
                <a:cs typeface="Calibri"/>
                <a:sym typeface="Calibri"/>
              </a:rPr>
              <a:t>Transit </a:t>
            </a:r>
            <a:endParaRPr sz="1100" kern="0">
              <a:solidFill>
                <a:srgbClr val="FFFFFF"/>
              </a:solidFill>
              <a:latin typeface="Arial"/>
              <a:cs typeface="Arial"/>
              <a:sym typeface="Arial"/>
            </a:endParaRPr>
          </a:p>
          <a:p>
            <a:pPr marL="215900" indent="-215900" defTabSz="914400">
              <a:buClr>
                <a:srgbClr val="FFFFFF"/>
              </a:buClr>
              <a:buSzPts val="1400"/>
              <a:buFont typeface="Calibri"/>
              <a:buChar char="-"/>
            </a:pPr>
            <a:r>
              <a:rPr lang="en" sz="1400" kern="0">
                <a:solidFill>
                  <a:srgbClr val="FFFFFF"/>
                </a:solidFill>
                <a:latin typeface="Calibri"/>
                <a:ea typeface="Calibri"/>
                <a:cs typeface="Calibri"/>
                <a:sym typeface="Calibri"/>
              </a:rPr>
              <a:t>Bike/short trips </a:t>
            </a:r>
            <a:r>
              <a:rPr lang="en" sz="1200" kern="0">
                <a:solidFill>
                  <a:srgbClr val="FFFFFF"/>
                </a:solidFill>
                <a:latin typeface="Calibri"/>
                <a:ea typeface="Calibri"/>
                <a:cs typeface="Calibri"/>
                <a:sym typeface="Calibri"/>
              </a:rPr>
              <a:t>(&lt;20 miles round trip)</a:t>
            </a:r>
            <a:endParaRPr sz="1200" kern="0">
              <a:solidFill>
                <a:srgbClr val="FFFFFF"/>
              </a:solidFill>
              <a:latin typeface="Arial"/>
              <a:cs typeface="Arial"/>
              <a:sym typeface="Arial"/>
            </a:endParaRPr>
          </a:p>
          <a:p>
            <a:pPr marL="215900" indent="-215900" defTabSz="914400">
              <a:buClr>
                <a:srgbClr val="FFFFFF"/>
              </a:buClr>
              <a:buSzPts val="1400"/>
              <a:buFont typeface="Calibri"/>
              <a:buChar char="-"/>
            </a:pPr>
            <a:r>
              <a:rPr lang="en" sz="1400" kern="0">
                <a:solidFill>
                  <a:srgbClr val="FFFFFF"/>
                </a:solidFill>
                <a:latin typeface="Calibri"/>
                <a:ea typeface="Calibri"/>
                <a:cs typeface="Calibri"/>
                <a:sym typeface="Calibri"/>
              </a:rPr>
              <a:t>Walk</a:t>
            </a:r>
            <a:endParaRPr sz="1400" kern="0">
              <a:solidFill>
                <a:srgbClr val="000000"/>
              </a:solidFill>
              <a:latin typeface="Calibri"/>
              <a:ea typeface="Calibri"/>
              <a:cs typeface="Calibri"/>
              <a:sym typeface="Calibri"/>
            </a:endParaRPr>
          </a:p>
        </p:txBody>
      </p:sp>
      <p:sp>
        <p:nvSpPr>
          <p:cNvPr id="276" name="Google Shape;276;p39"/>
          <p:cNvSpPr/>
          <p:nvPr/>
        </p:nvSpPr>
        <p:spPr>
          <a:xfrm>
            <a:off x="7104075" y="3320750"/>
            <a:ext cx="1400700" cy="429900"/>
          </a:xfrm>
          <a:prstGeom prst="flowChartAlternateProcess">
            <a:avLst/>
          </a:prstGeom>
          <a:solidFill>
            <a:srgbClr val="88888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pPr>
            <a:r>
              <a:rPr lang="en" sz="1200" kern="0">
                <a:solidFill>
                  <a:srgbClr val="FFFFFF"/>
                </a:solidFill>
                <a:latin typeface="Arial"/>
                <a:cs typeface="Arial"/>
                <a:sym typeface="Arial"/>
              </a:rPr>
              <a:t>2001 NHTS</a:t>
            </a:r>
            <a:endParaRPr sz="1200" kern="0">
              <a:solidFill>
                <a:srgbClr val="FFFFFF"/>
              </a:solidFill>
              <a:latin typeface="Arial"/>
              <a:cs typeface="Arial"/>
              <a:sym typeface="Arial"/>
            </a:endParaRPr>
          </a:p>
        </p:txBody>
      </p:sp>
      <p:sp>
        <p:nvSpPr>
          <p:cNvPr id="277" name="Google Shape;277;p39"/>
          <p:cNvSpPr txBox="1"/>
          <p:nvPr/>
        </p:nvSpPr>
        <p:spPr>
          <a:xfrm>
            <a:off x="7530725" y="3727125"/>
            <a:ext cx="2660100" cy="69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defTabSz="914400">
              <a:buClr>
                <a:srgbClr val="000000"/>
              </a:buClr>
            </a:pPr>
            <a:r>
              <a:rPr lang="en" sz="1400" kern="0">
                <a:solidFill>
                  <a:srgbClr val="000000"/>
                </a:solidFill>
                <a:latin typeface="Calibri"/>
                <a:ea typeface="Calibri"/>
                <a:cs typeface="Calibri"/>
                <a:sym typeface="Calibri"/>
              </a:rPr>
              <a:t>Transport Supply  </a:t>
            </a:r>
            <a:r>
              <a:rPr lang="en" sz="1000" kern="0">
                <a:solidFill>
                  <a:srgbClr val="000000"/>
                </a:solidFill>
                <a:latin typeface="Calibri"/>
                <a:ea typeface="Calibri"/>
                <a:cs typeface="Calibri"/>
                <a:sym typeface="Calibri"/>
              </a:rPr>
              <a:t>(Marea only)</a:t>
            </a:r>
            <a:endParaRPr sz="1000" kern="0">
              <a:solidFill>
                <a:srgbClr val="000000"/>
              </a:solidFill>
              <a:latin typeface="Arial"/>
              <a:cs typeface="Arial"/>
              <a:sym typeface="Arial"/>
            </a:endParaRPr>
          </a:p>
          <a:p>
            <a:pPr marL="215900" indent="-215900" defTabSz="914400">
              <a:buClr>
                <a:srgbClr val="000000"/>
              </a:buClr>
              <a:buSzPts val="1400"/>
              <a:buFont typeface="Calibri"/>
              <a:buChar char="-"/>
            </a:pPr>
            <a:r>
              <a:rPr lang="en" sz="1400" kern="0">
                <a:solidFill>
                  <a:srgbClr val="000000"/>
                </a:solidFill>
                <a:latin typeface="Calibri"/>
                <a:ea typeface="Calibri"/>
                <a:cs typeface="Calibri"/>
                <a:sym typeface="Calibri"/>
              </a:rPr>
              <a:t>Road lane-miles </a:t>
            </a:r>
            <a:r>
              <a:rPr lang="en" sz="1000" kern="0">
                <a:solidFill>
                  <a:srgbClr val="000000"/>
                </a:solidFill>
                <a:latin typeface="Calibri"/>
                <a:ea typeface="Calibri"/>
                <a:cs typeface="Calibri"/>
                <a:sym typeface="Calibri"/>
              </a:rPr>
              <a:t>(Arterial &amp; Fwy)</a:t>
            </a:r>
            <a:endParaRPr sz="1000" kern="0">
              <a:solidFill>
                <a:srgbClr val="000000"/>
              </a:solidFill>
              <a:latin typeface="Calibri"/>
              <a:ea typeface="Calibri"/>
              <a:cs typeface="Calibri"/>
              <a:sym typeface="Calibri"/>
            </a:endParaRPr>
          </a:p>
          <a:p>
            <a:pPr marL="215900" indent="-215900" defTabSz="914400">
              <a:buClr>
                <a:srgbClr val="000000"/>
              </a:buClr>
              <a:buSzPts val="1400"/>
              <a:buFont typeface="Calibri"/>
              <a:buChar char="-"/>
            </a:pPr>
            <a:r>
              <a:rPr lang="en" sz="1400" kern="0">
                <a:solidFill>
                  <a:srgbClr val="000000"/>
                </a:solidFill>
                <a:latin typeface="Calibri"/>
                <a:ea typeface="Calibri"/>
                <a:cs typeface="Calibri"/>
                <a:sym typeface="Calibri"/>
              </a:rPr>
              <a:t>Transit Service miles </a:t>
            </a:r>
            <a:r>
              <a:rPr lang="en" sz="1000" kern="0">
                <a:solidFill>
                  <a:srgbClr val="000000"/>
                </a:solidFill>
                <a:latin typeface="Calibri"/>
                <a:ea typeface="Calibri"/>
                <a:cs typeface="Calibri"/>
                <a:sym typeface="Calibri"/>
              </a:rPr>
              <a:t>(8 modes)</a:t>
            </a:r>
            <a:endParaRPr sz="1000" kern="0">
              <a:solidFill>
                <a:srgbClr val="000000"/>
              </a:solidFill>
              <a:latin typeface="Calibri"/>
              <a:ea typeface="Calibri"/>
              <a:cs typeface="Calibri"/>
              <a:sym typeface="Calibri"/>
            </a:endParaRPr>
          </a:p>
        </p:txBody>
      </p:sp>
      <p:sp>
        <p:nvSpPr>
          <p:cNvPr id="279" name="Google Shape;279;p39"/>
          <p:cNvSpPr/>
          <p:nvPr/>
        </p:nvSpPr>
        <p:spPr>
          <a:xfrm>
            <a:off x="8836150" y="4372850"/>
            <a:ext cx="1684200" cy="381600"/>
          </a:xfrm>
          <a:prstGeom prst="rect">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1100" kern="0">
                <a:solidFill>
                  <a:srgbClr val="000000"/>
                </a:solidFill>
                <a:latin typeface="Arial"/>
                <a:cs typeface="Arial"/>
                <a:sym typeface="Arial"/>
              </a:rPr>
              <a:t>Bus-Equivalent Miles per Capita</a:t>
            </a:r>
            <a:endParaRPr sz="1100" kern="0">
              <a:solidFill>
                <a:srgbClr val="000000"/>
              </a:solidFill>
              <a:latin typeface="Arial"/>
              <a:cs typeface="Arial"/>
              <a:sym typeface="Arial"/>
            </a:endParaRPr>
          </a:p>
        </p:txBody>
      </p:sp>
      <p:sp>
        <p:nvSpPr>
          <p:cNvPr id="280" name="Google Shape;280;p39"/>
          <p:cNvSpPr/>
          <p:nvPr/>
        </p:nvSpPr>
        <p:spPr>
          <a:xfrm>
            <a:off x="8788725" y="3401675"/>
            <a:ext cx="1684200" cy="381600"/>
          </a:xfrm>
          <a:prstGeom prst="rect">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1100" kern="0">
                <a:solidFill>
                  <a:srgbClr val="000000"/>
                </a:solidFill>
                <a:latin typeface="Arial"/>
                <a:cs typeface="Arial"/>
                <a:sym typeface="Arial"/>
              </a:rPr>
              <a:t>Roadway Miles </a:t>
            </a:r>
            <a:endParaRPr sz="1100" kern="0">
              <a:solidFill>
                <a:srgbClr val="000000"/>
              </a:solidFill>
              <a:latin typeface="Arial"/>
              <a:cs typeface="Arial"/>
              <a:sym typeface="Arial"/>
            </a:endParaRPr>
          </a:p>
          <a:p>
            <a:pPr defTabSz="914400">
              <a:buClr>
                <a:srgbClr val="000000"/>
              </a:buClr>
            </a:pPr>
            <a:r>
              <a:rPr lang="en" sz="1100" kern="0">
                <a:solidFill>
                  <a:srgbClr val="000000"/>
                </a:solidFill>
                <a:latin typeface="Arial"/>
                <a:cs typeface="Arial"/>
                <a:sym typeface="Arial"/>
              </a:rPr>
              <a:t>Per Capita</a:t>
            </a:r>
            <a:endParaRPr sz="1100" kern="0">
              <a:solidFill>
                <a:srgbClr val="000000"/>
              </a:solidFill>
              <a:latin typeface="Arial"/>
              <a:cs typeface="Arial"/>
              <a:sym typeface="Arial"/>
            </a:endParaRPr>
          </a:p>
        </p:txBody>
      </p:sp>
      <p:sp>
        <p:nvSpPr>
          <p:cNvPr id="2" name="Slide Number Placeholder 2">
            <a:extLst>
              <a:ext uri="{FF2B5EF4-FFF2-40B4-BE49-F238E27FC236}">
                <a16:creationId xmlns:a16="http://schemas.microsoft.com/office/drawing/2014/main" id="{E7669B46-9850-1B1B-C6C4-0A23E9EAE5A1}"/>
              </a:ext>
            </a:extLst>
          </p:cNvPr>
          <p:cNvSpPr>
            <a:spLocks noGrp="1"/>
          </p:cNvSpPr>
          <p:nvPr>
            <p:ph type="sldNum" sz="quarter" idx="12"/>
          </p:nvPr>
        </p:nvSpPr>
        <p:spPr>
          <a:xfrm>
            <a:off x="8667232" y="63502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4" name="TextBox 3">
            <a:extLst>
              <a:ext uri="{FF2B5EF4-FFF2-40B4-BE49-F238E27FC236}">
                <a16:creationId xmlns:a16="http://schemas.microsoft.com/office/drawing/2014/main" id="{CB53BF55-392C-6F92-5671-BB7FC23DC578}"/>
              </a:ext>
            </a:extLst>
          </p:cNvPr>
          <p:cNvSpPr txBox="1"/>
          <p:nvPr/>
        </p:nvSpPr>
        <p:spPr>
          <a:xfrm>
            <a:off x="73755" y="2393241"/>
            <a:ext cx="1875001" cy="954107"/>
          </a:xfrm>
          <a:prstGeom prst="rect">
            <a:avLst/>
          </a:prstGeom>
          <a:solidFill>
            <a:schemeClr val="bg1">
              <a:lumMod val="95000"/>
            </a:schemeClr>
          </a:solidFill>
          <a:ln>
            <a:solidFill>
              <a:schemeClr val="accent1">
                <a:lumMod val="40000"/>
                <a:lumOff val="60000"/>
              </a:schemeClr>
            </a:solidFill>
          </a:ln>
        </p:spPr>
        <p:txBody>
          <a:bodyPr wrap="square">
            <a:spAutoFit/>
          </a:bodyPr>
          <a:lstStyle/>
          <a:p>
            <a:r>
              <a:rPr lang="en-US" sz="800" b="0" i="0">
                <a:solidFill>
                  <a:srgbClr val="212529"/>
                </a:solidFill>
                <a:effectLst/>
                <a:latin typeface="-apple-system"/>
              </a:rPr>
              <a:t> The default assumption is that that ECO programs reduce the average commute DVMT of participating households by 5.4%. Users can modify this value but it requires </a:t>
            </a:r>
            <a:r>
              <a:rPr lang="en-US" sz="800" b="0" i="0" u="none" strike="noStrike">
                <a:solidFill>
                  <a:srgbClr val="2B3890"/>
                </a:solidFill>
                <a:effectLst/>
                <a:latin typeface="-apple-system"/>
                <a:hlinkClick r:id="rId3"/>
              </a:rPr>
              <a:t>rebuilding</a:t>
            </a:r>
            <a:r>
              <a:rPr lang="en-US" sz="800" b="0" i="0">
                <a:solidFill>
                  <a:srgbClr val="212529"/>
                </a:solidFill>
                <a:effectLst/>
                <a:latin typeface="-apple-system"/>
              </a:rPr>
              <a:t> the </a:t>
            </a:r>
            <a:r>
              <a:rPr lang="en-US" sz="800" b="0" i="0" u="none" strike="noStrike" err="1">
                <a:solidFill>
                  <a:srgbClr val="2B3890"/>
                </a:solidFill>
                <a:effectLst/>
                <a:latin typeface="-apple-system"/>
                <a:hlinkClick r:id="rId4"/>
              </a:rPr>
              <a:t>VELandUse</a:t>
            </a:r>
            <a:r>
              <a:rPr lang="en-US" sz="800" b="0" i="0">
                <a:solidFill>
                  <a:srgbClr val="212529"/>
                </a:solidFill>
                <a:effectLst/>
                <a:latin typeface="-apple-system"/>
              </a:rPr>
              <a:t> package for VERSPM or </a:t>
            </a:r>
            <a:r>
              <a:rPr lang="en-US" sz="800" b="0" i="0" u="none" strike="noStrike" err="1">
                <a:solidFill>
                  <a:srgbClr val="2B3890"/>
                </a:solidFill>
                <a:effectLst/>
                <a:latin typeface="-apple-system"/>
                <a:hlinkClick r:id="rId5"/>
              </a:rPr>
              <a:t>VESimLandUse</a:t>
            </a:r>
            <a:r>
              <a:rPr lang="en-US" sz="800" b="0" i="0">
                <a:solidFill>
                  <a:srgbClr val="212529"/>
                </a:solidFill>
                <a:effectLst/>
                <a:latin typeface="-apple-system"/>
              </a:rPr>
              <a:t> for VE-State. </a:t>
            </a:r>
            <a:endParaRPr lang="en-US" sz="800"/>
          </a:p>
        </p:txBody>
      </p:sp>
      <p:sp>
        <p:nvSpPr>
          <p:cNvPr id="5" name="Arrow: Right 4">
            <a:extLst>
              <a:ext uri="{FF2B5EF4-FFF2-40B4-BE49-F238E27FC236}">
                <a16:creationId xmlns:a16="http://schemas.microsoft.com/office/drawing/2014/main" id="{CAF5AE63-88AA-D6F5-8CCF-11EF4C1873FE}"/>
              </a:ext>
            </a:extLst>
          </p:cNvPr>
          <p:cNvSpPr/>
          <p:nvPr/>
        </p:nvSpPr>
        <p:spPr>
          <a:xfrm rot="11778198">
            <a:off x="1738465" y="3051296"/>
            <a:ext cx="341850" cy="462600"/>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1E1FE22-3058-4EB3-E597-0CDC20B6F43C}"/>
              </a:ext>
            </a:extLst>
          </p:cNvPr>
          <p:cNvSpPr txBox="1"/>
          <p:nvPr/>
        </p:nvSpPr>
        <p:spPr>
          <a:xfrm>
            <a:off x="780338" y="4987097"/>
            <a:ext cx="1301350" cy="584775"/>
          </a:xfrm>
          <a:prstGeom prst="rect">
            <a:avLst/>
          </a:prstGeom>
          <a:solidFill>
            <a:schemeClr val="bg1">
              <a:lumMod val="95000"/>
            </a:schemeClr>
          </a:solidFill>
          <a:ln>
            <a:solidFill>
              <a:schemeClr val="accent1">
                <a:lumMod val="40000"/>
                <a:lumOff val="60000"/>
              </a:schemeClr>
            </a:solidFill>
          </a:ln>
        </p:spPr>
        <p:txBody>
          <a:bodyPr wrap="square">
            <a:spAutoFit/>
          </a:bodyPr>
          <a:lstStyle/>
          <a:p>
            <a:r>
              <a:rPr lang="en-US" sz="800" b="0" i="0">
                <a:solidFill>
                  <a:srgbClr val="212529"/>
                </a:solidFill>
                <a:effectLst/>
                <a:latin typeface="-apple-system"/>
              </a:rPr>
              <a:t>Biking trips are defined by the proportion of </a:t>
            </a:r>
            <a:r>
              <a:rPr lang="en-US" sz="800" b="0" i="0" u="none" strike="noStrike">
                <a:solidFill>
                  <a:srgbClr val="008000"/>
                </a:solidFill>
                <a:effectLst/>
                <a:latin typeface="-apple-system"/>
                <a:hlinkClick r:id="rId6"/>
              </a:rPr>
              <a:t>short-trip SOV diversion</a:t>
            </a:r>
            <a:r>
              <a:rPr lang="en-US" sz="800" b="0" i="0">
                <a:solidFill>
                  <a:srgbClr val="212529"/>
                </a:solidFill>
                <a:effectLst/>
                <a:latin typeface="-apple-system"/>
              </a:rPr>
              <a:t> (20 miles or less round-trip).</a:t>
            </a:r>
            <a:endParaRPr lang="en-US" sz="800"/>
          </a:p>
        </p:txBody>
      </p:sp>
      <p:sp>
        <p:nvSpPr>
          <p:cNvPr id="8" name="Arrow: Right 7">
            <a:extLst>
              <a:ext uri="{FF2B5EF4-FFF2-40B4-BE49-F238E27FC236}">
                <a16:creationId xmlns:a16="http://schemas.microsoft.com/office/drawing/2014/main" id="{28DD140F-D5CE-3FA4-467F-CB7201FC1B7C}"/>
              </a:ext>
            </a:extLst>
          </p:cNvPr>
          <p:cNvSpPr/>
          <p:nvPr/>
        </p:nvSpPr>
        <p:spPr>
          <a:xfrm rot="8703240">
            <a:off x="2015661" y="5053070"/>
            <a:ext cx="341850" cy="462600"/>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52E313E8-002D-0AC3-953F-8DAA31998B98}"/>
              </a:ext>
            </a:extLst>
          </p:cNvPr>
          <p:cNvSpPr/>
          <p:nvPr/>
        </p:nvSpPr>
        <p:spPr>
          <a:xfrm rot="19801374">
            <a:off x="8240422" y="2784226"/>
            <a:ext cx="962150" cy="544929"/>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012AEB-0B8F-8048-DBD8-CCF2FB45C4C1}"/>
              </a:ext>
            </a:extLst>
          </p:cNvPr>
          <p:cNvSpPr/>
          <p:nvPr/>
        </p:nvSpPr>
        <p:spPr>
          <a:xfrm>
            <a:off x="9081300" y="1991877"/>
            <a:ext cx="2031200" cy="102073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err="1"/>
              <a:t>MultiModal</a:t>
            </a:r>
            <a:r>
              <a:rPr lang="en-US"/>
              <a:t> Module</a:t>
            </a:r>
          </a:p>
        </p:txBody>
      </p:sp>
      <p:sp>
        <p:nvSpPr>
          <p:cNvPr id="3" name="Rectangle: Rounded Corners 2">
            <a:extLst>
              <a:ext uri="{FF2B5EF4-FFF2-40B4-BE49-F238E27FC236}">
                <a16:creationId xmlns:a16="http://schemas.microsoft.com/office/drawing/2014/main" id="{94312BE1-58F0-9D3C-BAB0-D2DE5A51072E}"/>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55158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1000"/>
                                        <p:tgtEl>
                                          <p:spTgt spid="261"/>
                                        </p:tgtEl>
                                      </p:cBhvr>
                                    </p:animEffect>
                                  </p:childTnLst>
                                </p:cTn>
                              </p:par>
                              <p:par>
                                <p:cTn id="8" presetID="10" presetClass="entr" presetSubtype="0" fill="hold" nodeType="withEffect">
                                  <p:stCondLst>
                                    <p:cond delay="0"/>
                                  </p:stCondLst>
                                  <p:childTnLst>
                                    <p:set>
                                      <p:cBhvr>
                                        <p:cTn id="9" dur="1" fill="hold">
                                          <p:stCondLst>
                                            <p:cond delay="0"/>
                                          </p:stCondLst>
                                        </p:cTn>
                                        <p:tgtEl>
                                          <p:spTgt spid="259"/>
                                        </p:tgtEl>
                                        <p:attrNameLst>
                                          <p:attrName>style.visibility</p:attrName>
                                        </p:attrNameLst>
                                      </p:cBhvr>
                                      <p:to>
                                        <p:strVal val="visible"/>
                                      </p:to>
                                    </p:set>
                                    <p:animEffect transition="in" filter="fade">
                                      <p:cBhvr>
                                        <p:cTn id="10" dur="1000"/>
                                        <p:tgtEl>
                                          <p:spTgt spid="2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7"/>
                                        </p:tgtEl>
                                        <p:attrNameLst>
                                          <p:attrName>style.visibility</p:attrName>
                                        </p:attrNameLst>
                                      </p:cBhvr>
                                      <p:to>
                                        <p:strVal val="visible"/>
                                      </p:to>
                                    </p:set>
                                    <p:animEffect transition="in" filter="fade">
                                      <p:cBhvr>
                                        <p:cTn id="15" dur="1000"/>
                                        <p:tgtEl>
                                          <p:spTgt spid="267"/>
                                        </p:tgtEl>
                                      </p:cBhvr>
                                    </p:animEffect>
                                  </p:childTnLst>
                                </p:cTn>
                              </p:par>
                              <p:par>
                                <p:cTn id="16" presetID="10" presetClass="entr" presetSubtype="0" fill="hold" nodeType="withEffect">
                                  <p:stCondLst>
                                    <p:cond delay="0"/>
                                  </p:stCondLst>
                                  <p:childTnLst>
                                    <p:set>
                                      <p:cBhvr>
                                        <p:cTn id="17" dur="1" fill="hold">
                                          <p:stCondLst>
                                            <p:cond delay="0"/>
                                          </p:stCondLst>
                                        </p:cTn>
                                        <p:tgtEl>
                                          <p:spTgt spid="268"/>
                                        </p:tgtEl>
                                        <p:attrNameLst>
                                          <p:attrName>style.visibility</p:attrName>
                                        </p:attrNameLst>
                                      </p:cBhvr>
                                      <p:to>
                                        <p:strVal val="visible"/>
                                      </p:to>
                                    </p:set>
                                    <p:animEffect transition="in" filter="fade">
                                      <p:cBhvr>
                                        <p:cTn id="18" dur="1000"/>
                                        <p:tgtEl>
                                          <p:spTgt spid="2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7"/>
                                        </p:tgtEl>
                                        <p:attrNameLst>
                                          <p:attrName>style.visibility</p:attrName>
                                        </p:attrNameLst>
                                      </p:cBhvr>
                                      <p:to>
                                        <p:strVal val="visible"/>
                                      </p:to>
                                    </p:set>
                                    <p:animEffect transition="in" filter="fade">
                                      <p:cBhvr>
                                        <p:cTn id="23" dur="1000"/>
                                        <p:tgtEl>
                                          <p:spTgt spid="27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9"/>
                                        </p:tgtEl>
                                        <p:attrNameLst>
                                          <p:attrName>style.visibility</p:attrName>
                                        </p:attrNameLst>
                                      </p:cBhvr>
                                      <p:to>
                                        <p:strVal val="visible"/>
                                      </p:to>
                                    </p:set>
                                    <p:animEffect transition="in" filter="fade">
                                      <p:cBhvr>
                                        <p:cTn id="28" dur="1000"/>
                                        <p:tgtEl>
                                          <p:spTgt spid="26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76"/>
                                        </p:tgtEl>
                                        <p:attrNameLst>
                                          <p:attrName>style.visibility</p:attrName>
                                        </p:attrNameLst>
                                      </p:cBhvr>
                                      <p:to>
                                        <p:strVal val="visible"/>
                                      </p:to>
                                    </p:set>
                                    <p:animEffect transition="in" filter="fade">
                                      <p:cBhvr>
                                        <p:cTn id="33" dur="1000"/>
                                        <p:tgtEl>
                                          <p:spTgt spid="276"/>
                                        </p:tgtEl>
                                      </p:cBhvr>
                                    </p:animEffect>
                                  </p:childTnLst>
                                </p:cTn>
                              </p:par>
                              <p:par>
                                <p:cTn id="34" presetID="10" presetClass="entr" presetSubtype="0" fill="hold" nodeType="withEffect">
                                  <p:stCondLst>
                                    <p:cond delay="0"/>
                                  </p:stCondLst>
                                  <p:childTnLst>
                                    <p:set>
                                      <p:cBhvr>
                                        <p:cTn id="35" dur="1" fill="hold">
                                          <p:stCondLst>
                                            <p:cond delay="0"/>
                                          </p:stCondLst>
                                        </p:cTn>
                                        <p:tgtEl>
                                          <p:spTgt spid="280"/>
                                        </p:tgtEl>
                                        <p:attrNameLst>
                                          <p:attrName>style.visibility</p:attrName>
                                        </p:attrNameLst>
                                      </p:cBhvr>
                                      <p:to>
                                        <p:strVal val="visible"/>
                                      </p:to>
                                    </p:set>
                                    <p:animEffect transition="in" filter="fade">
                                      <p:cBhvr>
                                        <p:cTn id="36" dur="1000"/>
                                        <p:tgtEl>
                                          <p:spTgt spid="280"/>
                                        </p:tgtEl>
                                      </p:cBhvr>
                                    </p:animEffect>
                                  </p:childTnLst>
                                </p:cTn>
                              </p:par>
                              <p:par>
                                <p:cTn id="37" presetID="10" presetClass="entr" presetSubtype="0" fill="hold" nodeType="withEffect">
                                  <p:stCondLst>
                                    <p:cond delay="0"/>
                                  </p:stCondLst>
                                  <p:childTnLst>
                                    <p:set>
                                      <p:cBhvr>
                                        <p:cTn id="38" dur="1" fill="hold">
                                          <p:stCondLst>
                                            <p:cond delay="0"/>
                                          </p:stCondLst>
                                        </p:cTn>
                                        <p:tgtEl>
                                          <p:spTgt spid="279"/>
                                        </p:tgtEl>
                                        <p:attrNameLst>
                                          <p:attrName>style.visibility</p:attrName>
                                        </p:attrNameLst>
                                      </p:cBhvr>
                                      <p:to>
                                        <p:strVal val="visible"/>
                                      </p:to>
                                    </p:set>
                                    <p:animEffect transition="in" filter="fade">
                                      <p:cBhvr>
                                        <p:cTn id="39" dur="1000"/>
                                        <p:tgtEl>
                                          <p:spTgt spid="27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62"/>
                                        </p:tgtEl>
                                        <p:attrNameLst>
                                          <p:attrName>style.visibility</p:attrName>
                                        </p:attrNameLst>
                                      </p:cBhvr>
                                      <p:to>
                                        <p:strVal val="visible"/>
                                      </p:to>
                                    </p:set>
                                    <p:animEffect transition="in" filter="fade">
                                      <p:cBhvr>
                                        <p:cTn id="44" dur="1000"/>
                                        <p:tgtEl>
                                          <p:spTgt spid="262"/>
                                        </p:tgtEl>
                                      </p:cBhvr>
                                    </p:animEffect>
                                  </p:childTnLst>
                                </p:cTn>
                              </p:par>
                              <p:par>
                                <p:cTn id="45" presetID="10" presetClass="entr" presetSubtype="0" fill="hold" nodeType="withEffect">
                                  <p:stCondLst>
                                    <p:cond delay="0"/>
                                  </p:stCondLst>
                                  <p:childTnLst>
                                    <p:set>
                                      <p:cBhvr>
                                        <p:cTn id="46" dur="1" fill="hold">
                                          <p:stCondLst>
                                            <p:cond delay="0"/>
                                          </p:stCondLst>
                                        </p:cTn>
                                        <p:tgtEl>
                                          <p:spTgt spid="274"/>
                                        </p:tgtEl>
                                        <p:attrNameLst>
                                          <p:attrName>style.visibility</p:attrName>
                                        </p:attrNameLst>
                                      </p:cBhvr>
                                      <p:to>
                                        <p:strVal val="visible"/>
                                      </p:to>
                                    </p:set>
                                    <p:animEffect transition="in" filter="fade">
                                      <p:cBhvr>
                                        <p:cTn id="47" dur="1000"/>
                                        <p:tgtEl>
                                          <p:spTgt spid="274"/>
                                        </p:tgtEl>
                                      </p:cBhvr>
                                    </p:animEffect>
                                  </p:childTnLst>
                                </p:cTn>
                              </p:par>
                              <p:par>
                                <p:cTn id="48" presetID="10" presetClass="entr" presetSubtype="0" fill="hold" nodeType="withEffect">
                                  <p:stCondLst>
                                    <p:cond delay="0"/>
                                  </p:stCondLst>
                                  <p:childTnLst>
                                    <p:set>
                                      <p:cBhvr>
                                        <p:cTn id="49" dur="1" fill="hold">
                                          <p:stCondLst>
                                            <p:cond delay="0"/>
                                          </p:stCondLst>
                                        </p:cTn>
                                        <p:tgtEl>
                                          <p:spTgt spid="271"/>
                                        </p:tgtEl>
                                        <p:attrNameLst>
                                          <p:attrName>style.visibility</p:attrName>
                                        </p:attrNameLst>
                                      </p:cBhvr>
                                      <p:to>
                                        <p:strVal val="visible"/>
                                      </p:to>
                                    </p:set>
                                    <p:animEffect transition="in" filter="fade">
                                      <p:cBhvr>
                                        <p:cTn id="50" dur="1000"/>
                                        <p:tgtEl>
                                          <p:spTgt spid="271"/>
                                        </p:tgtEl>
                                      </p:cBhvr>
                                    </p:animEffect>
                                  </p:childTnLst>
                                </p:cTn>
                              </p:par>
                              <p:par>
                                <p:cTn id="51" presetID="2" presetClass="entr" presetSubtype="4"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ppt_x"/>
                                          </p:val>
                                        </p:tav>
                                        <p:tav tm="100000">
                                          <p:val>
                                            <p:strVal val="#ppt_x"/>
                                          </p:val>
                                        </p:tav>
                                      </p:tavLst>
                                    </p:anim>
                                    <p:anim calcmode="lin" valueType="num">
                                      <p:cBhvr additive="base">
                                        <p:cTn id="58" dur="500" fill="hold"/>
                                        <p:tgtEl>
                                          <p:spTgt spid="5"/>
                                        </p:tgtEl>
                                        <p:attrNameLst>
                                          <p:attrName>ppt_y</p:attrName>
                                        </p:attrNameLst>
                                      </p:cBhvr>
                                      <p:tavLst>
                                        <p:tav tm="0">
                                          <p:val>
                                            <p:strVal val="1+#ppt_h/2"/>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73"/>
                                        </p:tgtEl>
                                        <p:attrNameLst>
                                          <p:attrName>style.visibility</p:attrName>
                                        </p:attrNameLst>
                                      </p:cBhvr>
                                      <p:to>
                                        <p:strVal val="visible"/>
                                      </p:to>
                                    </p:set>
                                    <p:animEffect transition="in" filter="fade">
                                      <p:cBhvr>
                                        <p:cTn id="73" dur="1000"/>
                                        <p:tgtEl>
                                          <p:spTgt spid="27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72"/>
                                        </p:tgtEl>
                                        <p:attrNameLst>
                                          <p:attrName>style.visibility</p:attrName>
                                        </p:attrNameLst>
                                      </p:cBhvr>
                                      <p:to>
                                        <p:strVal val="visible"/>
                                      </p:to>
                                    </p:set>
                                    <p:animEffect transition="in" filter="fade">
                                      <p:cBhvr>
                                        <p:cTn id="78" dur="1000"/>
                                        <p:tgtEl>
                                          <p:spTgt spid="272"/>
                                        </p:tgtEl>
                                      </p:cBhvr>
                                    </p:animEffect>
                                  </p:childTnLst>
                                </p:cTn>
                              </p:par>
                              <p:par>
                                <p:cTn id="79" presetID="10" presetClass="entr" presetSubtype="0" fill="hold" nodeType="withEffect">
                                  <p:stCondLst>
                                    <p:cond delay="0"/>
                                  </p:stCondLst>
                                  <p:childTnLst>
                                    <p:set>
                                      <p:cBhvr>
                                        <p:cTn id="80" dur="1" fill="hold">
                                          <p:stCondLst>
                                            <p:cond delay="0"/>
                                          </p:stCondLst>
                                        </p:cTn>
                                        <p:tgtEl>
                                          <p:spTgt spid="270"/>
                                        </p:tgtEl>
                                        <p:attrNameLst>
                                          <p:attrName>style.visibility</p:attrName>
                                        </p:attrNameLst>
                                      </p:cBhvr>
                                      <p:to>
                                        <p:strVal val="visible"/>
                                      </p:to>
                                    </p:set>
                                    <p:animEffect transition="in" filter="fade">
                                      <p:cBhvr>
                                        <p:cTn id="81" dur="1000"/>
                                        <p:tgtEl>
                                          <p:spTgt spid="270"/>
                                        </p:tgtEl>
                                      </p:cBhvr>
                                    </p:animEffect>
                                  </p:childTnLst>
                                </p:cTn>
                              </p:par>
                              <p:par>
                                <p:cTn id="82" presetID="10" presetClass="entr" presetSubtype="0" fill="hold" nodeType="withEffect">
                                  <p:stCondLst>
                                    <p:cond delay="0"/>
                                  </p:stCondLst>
                                  <p:childTnLst>
                                    <p:set>
                                      <p:cBhvr>
                                        <p:cTn id="83" dur="1" fill="hold">
                                          <p:stCondLst>
                                            <p:cond delay="0"/>
                                          </p:stCondLst>
                                        </p:cTn>
                                        <p:tgtEl>
                                          <p:spTgt spid="275"/>
                                        </p:tgtEl>
                                        <p:attrNameLst>
                                          <p:attrName>style.visibility</p:attrName>
                                        </p:attrNameLst>
                                      </p:cBhvr>
                                      <p:to>
                                        <p:strVal val="visible"/>
                                      </p:to>
                                    </p:set>
                                    <p:animEffect transition="in" filter="fade">
                                      <p:cBhvr>
                                        <p:cTn id="84" dur="1000"/>
                                        <p:tgtEl>
                                          <p:spTgt spid="275"/>
                                        </p:tgtEl>
                                      </p:cBhvr>
                                    </p:animEffect>
                                  </p:childTnLst>
                                </p:cTn>
                              </p:par>
                              <p:par>
                                <p:cTn id="85" presetID="10" presetClass="entr" presetSubtype="0" fill="hold" nodeType="withEffect">
                                  <p:stCondLst>
                                    <p:cond delay="0"/>
                                  </p:stCondLst>
                                  <p:childTnLst>
                                    <p:set>
                                      <p:cBhvr>
                                        <p:cTn id="86" dur="1" fill="hold">
                                          <p:stCondLst>
                                            <p:cond delay="0"/>
                                          </p:stCondLst>
                                        </p:cTn>
                                        <p:tgtEl>
                                          <p:spTgt spid="258"/>
                                        </p:tgtEl>
                                        <p:attrNameLst>
                                          <p:attrName>style.visibility</p:attrName>
                                        </p:attrNameLst>
                                      </p:cBhvr>
                                      <p:to>
                                        <p:strVal val="visible"/>
                                      </p:to>
                                    </p:set>
                                    <p:animEffect transition="in" filter="fade">
                                      <p:cBhvr>
                                        <p:cTn id="87" dur="12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E6FE0-86DD-A645-BB18-42CD0A64637B}"/>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5659F0AA-7ED3-CFBE-F281-BE5E240DC593}"/>
              </a:ext>
            </a:extLst>
          </p:cNvPr>
          <p:cNvSpPr>
            <a:spLocks noGrp="1"/>
          </p:cNvSpPr>
          <p:nvPr>
            <p:ph type="subTitle" idx="1"/>
          </p:nvPr>
        </p:nvSpPr>
        <p:spPr>
          <a:xfrm>
            <a:off x="838200" y="2478577"/>
            <a:ext cx="4625341" cy="1410643"/>
          </a:xfrm>
        </p:spPr>
        <p:txBody>
          <a:bodyPr/>
          <a:lstStyle/>
          <a:p>
            <a:r>
              <a:rPr lang="en-US" sz="1600" u="sng">
                <a:solidFill>
                  <a:schemeClr val="bg2"/>
                </a:solidFill>
              </a:rPr>
              <a:t>8:00 am – 10:45 am</a:t>
            </a:r>
          </a:p>
          <a:p>
            <a:r>
              <a:rPr lang="en-US" sz="1600">
                <a:solidFill>
                  <a:schemeClr val="bg2"/>
                </a:solidFill>
              </a:rPr>
              <a:t>1. Introduction to </a:t>
            </a:r>
            <a:r>
              <a:rPr lang="en-US" sz="1600" err="1">
                <a:solidFill>
                  <a:schemeClr val="bg2"/>
                </a:solidFill>
              </a:rPr>
              <a:t>VisionEval</a:t>
            </a:r>
            <a:endParaRPr lang="en-US" sz="1600">
              <a:solidFill>
                <a:schemeClr val="bg2"/>
              </a:solidFill>
            </a:endParaRPr>
          </a:p>
          <a:p>
            <a:r>
              <a:rPr lang="en-US" sz="1600">
                <a:solidFill>
                  <a:schemeClr val="bg2"/>
                </a:solidFill>
              </a:rPr>
              <a:t>2. </a:t>
            </a:r>
            <a:r>
              <a:rPr lang="en-US" sz="1600" err="1">
                <a:solidFill>
                  <a:schemeClr val="bg2"/>
                </a:solidFill>
              </a:rPr>
              <a:t>VisionEval</a:t>
            </a:r>
            <a:r>
              <a:rPr lang="en-US" sz="1600">
                <a:solidFill>
                  <a:schemeClr val="bg2"/>
                </a:solidFill>
              </a:rPr>
              <a:t> Basics</a:t>
            </a:r>
          </a:p>
          <a:p>
            <a:endParaRPr lang="en-US" sz="1600">
              <a:solidFill>
                <a:schemeClr val="bg2"/>
              </a:solidFill>
            </a:endParaRPr>
          </a:p>
          <a:p>
            <a:endParaRPr lang="en-US" sz="1600">
              <a:solidFill>
                <a:schemeClr val="bg2"/>
              </a:solidFill>
            </a:endParaRPr>
          </a:p>
        </p:txBody>
      </p:sp>
      <p:sp>
        <p:nvSpPr>
          <p:cNvPr id="3" name="Title 2">
            <a:extLst>
              <a:ext uri="{FF2B5EF4-FFF2-40B4-BE49-F238E27FC236}">
                <a16:creationId xmlns:a16="http://schemas.microsoft.com/office/drawing/2014/main" id="{2F4AFE03-B011-35B6-BBF4-30BD1879D0E3}"/>
              </a:ext>
            </a:extLst>
          </p:cNvPr>
          <p:cNvSpPr>
            <a:spLocks noGrp="1"/>
          </p:cNvSpPr>
          <p:nvPr>
            <p:ph type="title"/>
          </p:nvPr>
        </p:nvSpPr>
        <p:spPr>
          <a:xfrm>
            <a:off x="838200" y="1496477"/>
            <a:ext cx="5539741" cy="615553"/>
          </a:xfrm>
        </p:spPr>
        <p:txBody>
          <a:bodyPr/>
          <a:lstStyle/>
          <a:p>
            <a:r>
              <a:rPr lang="en-US"/>
              <a:t>Part 1</a:t>
            </a:r>
          </a:p>
        </p:txBody>
      </p:sp>
      <p:sp>
        <p:nvSpPr>
          <p:cNvPr id="4" name="Text Placeholder 3">
            <a:extLst>
              <a:ext uri="{FF2B5EF4-FFF2-40B4-BE49-F238E27FC236}">
                <a16:creationId xmlns:a16="http://schemas.microsoft.com/office/drawing/2014/main" id="{095DF745-EA56-6ECA-E4D2-6C3C602800D6}"/>
              </a:ext>
            </a:extLst>
          </p:cNvPr>
          <p:cNvSpPr>
            <a:spLocks noGrp="1"/>
          </p:cNvSpPr>
          <p:nvPr>
            <p:ph type="body" sz="quarter" idx="10"/>
          </p:nvPr>
        </p:nvSpPr>
        <p:spPr/>
        <p:txBody>
          <a:bodyPr>
            <a:normAutofit fontScale="92500"/>
          </a:bodyPr>
          <a:lstStyle/>
          <a:p>
            <a:endParaRPr lang="en-US"/>
          </a:p>
        </p:txBody>
      </p:sp>
      <p:sp>
        <p:nvSpPr>
          <p:cNvPr id="5" name="Text Placeholder 4">
            <a:extLst>
              <a:ext uri="{FF2B5EF4-FFF2-40B4-BE49-F238E27FC236}">
                <a16:creationId xmlns:a16="http://schemas.microsoft.com/office/drawing/2014/main" id="{4A28D8B7-64B8-6811-CDBD-D7056BA77451}"/>
              </a:ext>
            </a:extLst>
          </p:cNvPr>
          <p:cNvSpPr>
            <a:spLocks noGrp="1"/>
          </p:cNvSpPr>
          <p:nvPr>
            <p:ph type="body" sz="quarter" idx="11"/>
          </p:nvPr>
        </p:nvSpPr>
        <p:spPr/>
        <p:txBody>
          <a:bodyPr>
            <a:normAutofit fontScale="92500"/>
          </a:bodyPr>
          <a:lstStyle/>
          <a:p>
            <a:endParaRPr lang="en-US"/>
          </a:p>
        </p:txBody>
      </p:sp>
      <p:sp>
        <p:nvSpPr>
          <p:cNvPr id="6" name="Slide Number Placeholder 1">
            <a:extLst>
              <a:ext uri="{FF2B5EF4-FFF2-40B4-BE49-F238E27FC236}">
                <a16:creationId xmlns:a16="http://schemas.microsoft.com/office/drawing/2014/main" id="{FBEE17F8-B005-D11A-0564-4ABCF0028618}"/>
              </a:ext>
            </a:extLst>
          </p:cNvPr>
          <p:cNvSpPr txBox="1">
            <a:spLocks/>
          </p:cNvSpPr>
          <p:nvPr/>
        </p:nvSpPr>
        <p:spPr>
          <a:xfrm>
            <a:off x="8667232" y="6350249"/>
            <a:ext cx="2743200" cy="365125"/>
          </a:xfrm>
          <a:prstGeom prst="rect">
            <a:avLst/>
          </a:prstGeom>
        </p:spPr>
        <p:txBody>
          <a:bodyPr vert="horz" lIns="0" tIns="45720" rIns="0" bIns="45720" rtlCol="0">
            <a:normAutofit/>
          </a:bodyPr>
          <a:lstStyle>
            <a:lvl1pPr marL="0" indent="0" algn="l" defTabSz="457200" rtl="0" eaLnBrk="1" latinLnBrk="0" hangingPunct="1">
              <a:lnSpc>
                <a:spcPct val="110000"/>
              </a:lnSpc>
              <a:spcBef>
                <a:spcPts val="1000"/>
              </a:spcBef>
              <a:buFontTx/>
              <a:buNone/>
              <a:defRPr sz="1200" kern="1200">
                <a:solidFill>
                  <a:srgbClr val="EC8B1F"/>
                </a:solidFill>
                <a:latin typeface="+mn-lt"/>
                <a:ea typeface="+mn-ea"/>
                <a:cs typeface="+mn-cs"/>
              </a:defRPr>
            </a:lvl1pPr>
            <a:lvl2pPr marL="4572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2pPr>
            <a:lvl3pPr marL="9144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3pPr>
            <a:lvl4pPr marL="13716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4pPr>
            <a:lvl5pPr marL="1828800" indent="0" algn="l" defTabSz="457200" rtl="0" eaLnBrk="1" latinLnBrk="0" hangingPunct="1">
              <a:lnSpc>
                <a:spcPts val="1400"/>
              </a:lnSpc>
              <a:spcBef>
                <a:spcPts val="500"/>
              </a:spcBef>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4510120-A876-4642-B753-556A5424CAF0}" type="slidenum">
              <a:rPr lang="en-US" smtClean="0"/>
              <a:pPr/>
              <a:t>5</a:t>
            </a:fld>
            <a:endParaRPr lang="en-US"/>
          </a:p>
        </p:txBody>
      </p:sp>
      <p:sp>
        <p:nvSpPr>
          <p:cNvPr id="7" name="Rectangle: Rounded Corners 6">
            <a:extLst>
              <a:ext uri="{FF2B5EF4-FFF2-40B4-BE49-F238E27FC236}">
                <a16:creationId xmlns:a16="http://schemas.microsoft.com/office/drawing/2014/main" id="{67804DD2-25F5-0CA0-8EED-3AE4B0F8A4FD}"/>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22764843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60" name="Google Shape;260;p39"/>
          <p:cNvSpPr txBox="1">
            <a:spLocks noGrp="1"/>
          </p:cNvSpPr>
          <p:nvPr>
            <p:ph type="title"/>
          </p:nvPr>
        </p:nvSpPr>
        <p:spPr>
          <a:xfrm>
            <a:off x="618074" y="315750"/>
            <a:ext cx="10507125" cy="994200"/>
          </a:xfrm>
          <a:prstGeom prst="rect">
            <a:avLst/>
          </a:prstGeom>
          <a:noFill/>
          <a:ln>
            <a:noFill/>
          </a:ln>
        </p:spPr>
        <p:txBody>
          <a:bodyPr spcFirstLastPara="1" wrap="square" lIns="68575" tIns="34275" rIns="68575" bIns="34275" anchor="ctr" anchorCtr="0">
            <a:noAutofit/>
          </a:bodyPr>
          <a:lstStyle/>
          <a:p>
            <a:pPr>
              <a:buSzPts val="3300"/>
            </a:pPr>
            <a:r>
              <a:rPr lang="en" sz="2400"/>
              <a:t>Vehicle Demand: VETravelDemand MM (VETravelDemand MM)</a:t>
            </a:r>
            <a:endParaRPr sz="2400"/>
          </a:p>
          <a:p>
            <a:pPr>
              <a:buSzPts val="3300"/>
            </a:pPr>
            <a:endParaRPr sz="1100"/>
          </a:p>
        </p:txBody>
      </p:sp>
      <p:sp>
        <p:nvSpPr>
          <p:cNvPr id="2" name="Slide Number Placeholder 2">
            <a:extLst>
              <a:ext uri="{FF2B5EF4-FFF2-40B4-BE49-F238E27FC236}">
                <a16:creationId xmlns:a16="http://schemas.microsoft.com/office/drawing/2014/main" id="{E7669B46-9850-1B1B-C6C4-0A23E9EAE5A1}"/>
              </a:ext>
            </a:extLst>
          </p:cNvPr>
          <p:cNvSpPr>
            <a:spLocks noGrp="1"/>
          </p:cNvSpPr>
          <p:nvPr>
            <p:ph type="sldNum" sz="quarter" idx="12"/>
          </p:nvPr>
        </p:nvSpPr>
        <p:spPr>
          <a:xfrm>
            <a:off x="8667232" y="63502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4" name="Rectangle 1">
            <a:extLst>
              <a:ext uri="{FF2B5EF4-FFF2-40B4-BE49-F238E27FC236}">
                <a16:creationId xmlns:a16="http://schemas.microsoft.com/office/drawing/2014/main" id="{FCFBEA5C-61BE-67D8-19A2-C6EEE09BF1C1}"/>
              </a:ext>
            </a:extLst>
          </p:cNvPr>
          <p:cNvSpPr>
            <a:spLocks noChangeArrowheads="1"/>
          </p:cNvSpPr>
          <p:nvPr/>
        </p:nvSpPr>
        <p:spPr bwMode="auto">
          <a:xfrm>
            <a:off x="618075" y="1800328"/>
            <a:ext cx="3090326" cy="267765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333333"/>
                </a:solidFill>
                <a:effectLst/>
                <a:latin typeface="Open Sans" panose="020B0606030504020204" pitchFamily="34" charset="0"/>
              </a:rPr>
              <a:t>Original MM – Developed by Liming Wang PSU</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a:solidFill>
                  <a:srgbClr val="333333"/>
                </a:solidFill>
                <a:latin typeface="Open Sans" panose="020B0606030504020204" pitchFamily="34" charset="0"/>
              </a:rPr>
              <a:t>Research: </a:t>
            </a:r>
            <a:r>
              <a:rPr kumimoji="0" lang="en-US" altLang="en-US" sz="1200" b="0" i="0" u="none" strike="noStrike" cap="none" normalizeH="0" baseline="0">
                <a:ln>
                  <a:noFill/>
                </a:ln>
                <a:solidFill>
                  <a:srgbClr val="333333"/>
                </a:solidFill>
                <a:effectLst/>
                <a:latin typeface="Open Sans" panose="020B0606030504020204" pitchFamily="34" charset="0"/>
              </a:rPr>
              <a:t>A paper on the </a:t>
            </a:r>
            <a:r>
              <a:rPr kumimoji="0" lang="en-US" altLang="en-US" sz="1200" b="0" i="0" u="none" strike="noStrike" cap="none" normalizeH="0" baseline="0" err="1">
                <a:ln>
                  <a:noFill/>
                </a:ln>
                <a:solidFill>
                  <a:srgbClr val="333333"/>
                </a:solidFill>
                <a:effectLst/>
                <a:latin typeface="Open Sans" panose="020B0606030504020204" pitchFamily="34" charset="0"/>
              </a:rPr>
              <a:t>VETravelDemandMM</a:t>
            </a:r>
            <a:r>
              <a:rPr kumimoji="0" lang="en-US" altLang="en-US" sz="1200" b="0" i="0" u="none" strike="noStrike" cap="none" normalizeH="0" baseline="0">
                <a:ln>
                  <a:noFill/>
                </a:ln>
                <a:solidFill>
                  <a:srgbClr val="333333"/>
                </a:solidFill>
                <a:effectLst/>
                <a:latin typeface="Open Sans" panose="020B0606030504020204" pitchFamily="34" charset="0"/>
              </a:rPr>
              <a:t> models structure can be found [here] (</a:t>
            </a:r>
            <a:r>
              <a:rPr kumimoji="0" lang="en-US" altLang="en-US" sz="1200" b="0" i="0" u="none" strike="noStrike" cap="none" normalizeH="0" baseline="0">
                <a:ln>
                  <a:noFill/>
                </a:ln>
                <a:solidFill>
                  <a:srgbClr val="4183C4"/>
                </a:solidFill>
                <a:effectLst/>
                <a:latin typeface="Open Sans" panose="020B0606030504020204" pitchFamily="34" charset="0"/>
                <a:hlinkClick r:id="rId3"/>
              </a:rPr>
              <a:t>https://www.dropbox.com/s/y594fz44achoqkq/jtlu_rspm.pdf?dl=0</a:t>
            </a:r>
            <a:r>
              <a:rPr kumimoji="0" lang="en-US" altLang="en-US" sz="1200" b="0" i="0" u="none" strike="noStrike" cap="none" normalizeH="0" baseline="0">
                <a:ln>
                  <a:noFill/>
                </a:ln>
                <a:solidFill>
                  <a:srgbClr val="333333"/>
                </a:solidFill>
                <a:effectLst/>
                <a:latin typeface="Open Sans" panose="020B0606030504020204" pitchFamily="34" charset="0"/>
              </a:rPr>
              <a:t>). Here is a summary of existing and selected model structures: A broader detail-oriented on all the models alongside performance and sensitivity test can be found [here] (</a:t>
            </a:r>
            <a:r>
              <a:rPr kumimoji="0" lang="en-US" altLang="en-US" sz="1200" b="0" i="0" u="none" strike="noStrike" cap="none" normalizeH="0" baseline="0">
                <a:ln>
                  <a:noFill/>
                </a:ln>
                <a:solidFill>
                  <a:srgbClr val="4183C4"/>
                </a:solidFill>
                <a:effectLst/>
                <a:latin typeface="Open Sans" panose="020B0606030504020204" pitchFamily="34" charset="0"/>
                <a:hlinkClick r:id="rId4"/>
              </a:rPr>
              <a:t>https://www.oregon.gov/ODOT/Programs/ResearchDocuments/SPR788RSPMTool.pdf</a:t>
            </a:r>
            <a:r>
              <a:rPr kumimoji="0" lang="en-US" altLang="en-US" sz="1200" b="0" i="0" u="none" strike="noStrike" cap="none" normalizeH="0" baseline="0">
                <a:ln>
                  <a:noFill/>
                </a:ln>
                <a:solidFill>
                  <a:srgbClr val="333333"/>
                </a:solidFill>
                <a:effectLst/>
                <a:latin typeface="Open Sans" panose="020B0606030504020204" pitchFamily="34" charset="0"/>
              </a:rPr>
              <a:t>)</a:t>
            </a:r>
            <a:r>
              <a:rPr kumimoji="0" lang="en-US" altLang="en-US" sz="800" b="0" i="0" u="none" strike="noStrike" cap="none" normalizeH="0" baseline="0">
                <a:ln>
                  <a:noFill/>
                </a:ln>
                <a:solidFill>
                  <a:schemeClr val="tx1"/>
                </a:solidFill>
                <a:effectLst/>
              </a:rPr>
              <a:t> </a:t>
            </a:r>
          </a:p>
        </p:txBody>
      </p:sp>
      <p:sp>
        <p:nvSpPr>
          <p:cNvPr id="6" name="TextBox 5">
            <a:extLst>
              <a:ext uri="{FF2B5EF4-FFF2-40B4-BE49-F238E27FC236}">
                <a16:creationId xmlns:a16="http://schemas.microsoft.com/office/drawing/2014/main" id="{47FC2106-3F66-B68D-51FD-FE8D02583BA4}"/>
              </a:ext>
            </a:extLst>
          </p:cNvPr>
          <p:cNvSpPr txBox="1"/>
          <p:nvPr/>
        </p:nvSpPr>
        <p:spPr>
          <a:xfrm>
            <a:off x="618075" y="1055012"/>
            <a:ext cx="7981950" cy="369332"/>
          </a:xfrm>
          <a:prstGeom prst="rect">
            <a:avLst/>
          </a:prstGeom>
          <a:noFill/>
        </p:spPr>
        <p:txBody>
          <a:bodyPr wrap="square">
            <a:spAutoFit/>
          </a:bodyPr>
          <a:lstStyle/>
          <a:p>
            <a:pPr marL="0" marR="0" algn="l">
              <a:spcBef>
                <a:spcPts val="1800"/>
              </a:spcBef>
              <a:spcAft>
                <a:spcPts val="1000"/>
              </a:spcAft>
            </a:pPr>
            <a:r>
              <a:rPr lang="en-US" b="0" i="0" cap="all" spc="100">
                <a:solidFill>
                  <a:srgbClr val="F68B1F"/>
                </a:solidFill>
                <a:effectLst/>
                <a:latin typeface="Arial" panose="020B0604020202020204" pitchFamily="34" charset="0"/>
              </a:rPr>
              <a:t>MULTI-MODAL MODULE MODEL ESTIMATION SUMMARY</a:t>
            </a:r>
          </a:p>
        </p:txBody>
      </p:sp>
      <p:sp>
        <p:nvSpPr>
          <p:cNvPr id="9" name="TextBox 8">
            <a:extLst>
              <a:ext uri="{FF2B5EF4-FFF2-40B4-BE49-F238E27FC236}">
                <a16:creationId xmlns:a16="http://schemas.microsoft.com/office/drawing/2014/main" id="{BD383FF4-6CD7-E05F-73C3-E02D0948D9A7}"/>
              </a:ext>
            </a:extLst>
          </p:cNvPr>
          <p:cNvSpPr txBox="1"/>
          <p:nvPr/>
        </p:nvSpPr>
        <p:spPr>
          <a:xfrm>
            <a:off x="749300" y="4699000"/>
            <a:ext cx="2806700" cy="1077218"/>
          </a:xfrm>
          <a:prstGeom prst="rect">
            <a:avLst/>
          </a:prstGeom>
        </p:spPr>
        <p:txBody>
          <a:bodyPr spcFirstLastPara="1" vert="horz" wrap="square" lIns="0" tIns="0" rIns="0" bIns="0" rtlCol="0" anchor="t" anchorCtr="0">
            <a:spAutoFit/>
          </a:bodyPr>
          <a:lstStyle/>
          <a:p>
            <a:pPr algn="l"/>
            <a:r>
              <a:rPr lang="en-US" sz="1400"/>
              <a:t>Original MM Multimodal Module was estimated by PSU on the 2009 NHTS. </a:t>
            </a:r>
          </a:p>
          <a:p>
            <a:pPr algn="l"/>
            <a:endParaRPr lang="en-US" sz="1400"/>
          </a:p>
          <a:p>
            <a:pPr algn="l"/>
            <a:r>
              <a:rPr lang="en-US" sz="1400"/>
              <a:t>Defined the explanatory Variables. </a:t>
            </a:r>
          </a:p>
        </p:txBody>
      </p:sp>
      <p:sp>
        <p:nvSpPr>
          <p:cNvPr id="10" name="TextBox 9">
            <a:extLst>
              <a:ext uri="{FF2B5EF4-FFF2-40B4-BE49-F238E27FC236}">
                <a16:creationId xmlns:a16="http://schemas.microsoft.com/office/drawing/2014/main" id="{8A133685-3A97-6650-AE73-F07EC7449CFF}"/>
              </a:ext>
            </a:extLst>
          </p:cNvPr>
          <p:cNvSpPr txBox="1"/>
          <p:nvPr/>
        </p:nvSpPr>
        <p:spPr>
          <a:xfrm>
            <a:off x="4178300" y="1578525"/>
            <a:ext cx="3429000" cy="1384995"/>
          </a:xfrm>
          <a:prstGeom prst="rect">
            <a:avLst/>
          </a:prstGeom>
        </p:spPr>
        <p:txBody>
          <a:bodyPr spcFirstLastPara="1" vert="horz" wrap="square" lIns="0" tIns="0" rIns="0" bIns="0" rtlCol="0" anchor="t" anchorCtr="0">
            <a:spAutoFit/>
          </a:bodyPr>
          <a:lstStyle/>
          <a:p>
            <a:pPr algn="l"/>
            <a:r>
              <a:rPr lang="en-US"/>
              <a:t>The Module was re-estimated by RSG (Colin Smith) using the 2017 NHTS data. The </a:t>
            </a:r>
            <a:r>
              <a:rPr lang="en-US" err="1"/>
              <a:t>SLD</a:t>
            </a:r>
            <a:r>
              <a:rPr lang="en-US"/>
              <a:t> and confidential NHTS data. </a:t>
            </a:r>
          </a:p>
          <a:p>
            <a:pPr algn="l"/>
            <a:endParaRPr lang="en-US"/>
          </a:p>
        </p:txBody>
      </p:sp>
      <p:sp>
        <p:nvSpPr>
          <p:cNvPr id="15" name="TextBox 14">
            <a:extLst>
              <a:ext uri="{FF2B5EF4-FFF2-40B4-BE49-F238E27FC236}">
                <a16:creationId xmlns:a16="http://schemas.microsoft.com/office/drawing/2014/main" id="{C91809C2-75F7-94E4-A243-A098C60D7F62}"/>
              </a:ext>
            </a:extLst>
          </p:cNvPr>
          <p:cNvSpPr txBox="1"/>
          <p:nvPr/>
        </p:nvSpPr>
        <p:spPr>
          <a:xfrm>
            <a:off x="4347637" y="5199505"/>
            <a:ext cx="3090326" cy="923330"/>
          </a:xfrm>
          <a:prstGeom prst="rect">
            <a:avLst/>
          </a:prstGeom>
          <a:noFill/>
        </p:spPr>
        <p:txBody>
          <a:bodyPr wrap="square">
            <a:spAutoFit/>
          </a:bodyPr>
          <a:lstStyle/>
          <a:p>
            <a:r>
              <a:rPr lang="en-US" sz="1800">
                <a:effectLst/>
                <a:latin typeface="Calibri" panose="020F0502020204030204" pitchFamily="34" charset="0"/>
                <a:hlinkClick r:id="rId5"/>
              </a:rPr>
              <a:t>https://rsginc.github.io/ODOT_VEState/Model_Estimation_Summary.html</a:t>
            </a:r>
            <a:r>
              <a:rPr lang="en-US" sz="1800">
                <a:effectLst/>
                <a:latin typeface="Calibri" panose="020F0502020204030204" pitchFamily="34" charset="0"/>
              </a:rPr>
              <a:t> </a:t>
            </a:r>
            <a:endParaRPr lang="en-US"/>
          </a:p>
        </p:txBody>
      </p:sp>
      <p:pic>
        <p:nvPicPr>
          <p:cNvPr id="17" name="Picture 16">
            <a:extLst>
              <a:ext uri="{FF2B5EF4-FFF2-40B4-BE49-F238E27FC236}">
                <a16:creationId xmlns:a16="http://schemas.microsoft.com/office/drawing/2014/main" id="{C8B9F7D6-2DAD-2D85-C927-0302885E091A}"/>
              </a:ext>
            </a:extLst>
          </p:cNvPr>
          <p:cNvPicPr>
            <a:picLocks noChangeAspect="1"/>
          </p:cNvPicPr>
          <p:nvPr/>
        </p:nvPicPr>
        <p:blipFill>
          <a:blip r:embed="rId6"/>
          <a:stretch>
            <a:fillRect/>
          </a:stretch>
        </p:blipFill>
        <p:spPr>
          <a:xfrm>
            <a:off x="4245261" y="3035145"/>
            <a:ext cx="3090326" cy="2132701"/>
          </a:xfrm>
          <a:prstGeom prst="rect">
            <a:avLst/>
          </a:prstGeom>
        </p:spPr>
      </p:pic>
      <p:pic>
        <p:nvPicPr>
          <p:cNvPr id="19" name="Picture 18">
            <a:extLst>
              <a:ext uri="{FF2B5EF4-FFF2-40B4-BE49-F238E27FC236}">
                <a16:creationId xmlns:a16="http://schemas.microsoft.com/office/drawing/2014/main" id="{87B86B9F-5A07-FF37-A94A-4AA1F5D60B4A}"/>
              </a:ext>
            </a:extLst>
          </p:cNvPr>
          <p:cNvPicPr>
            <a:picLocks noChangeAspect="1"/>
          </p:cNvPicPr>
          <p:nvPr/>
        </p:nvPicPr>
        <p:blipFill>
          <a:blip r:embed="rId7"/>
          <a:stretch>
            <a:fillRect/>
          </a:stretch>
        </p:blipFill>
        <p:spPr>
          <a:xfrm>
            <a:off x="7607300" y="1498942"/>
            <a:ext cx="4100466" cy="4808788"/>
          </a:xfrm>
          <a:prstGeom prst="rect">
            <a:avLst/>
          </a:prstGeom>
        </p:spPr>
      </p:pic>
      <p:sp>
        <p:nvSpPr>
          <p:cNvPr id="3" name="Rectangle: Rounded Corners 2">
            <a:extLst>
              <a:ext uri="{FF2B5EF4-FFF2-40B4-BE49-F238E27FC236}">
                <a16:creationId xmlns:a16="http://schemas.microsoft.com/office/drawing/2014/main" id="{56FE3650-DFB0-2722-4B97-2A34BA777618}"/>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7997032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60" name="Google Shape;260;p39"/>
          <p:cNvSpPr txBox="1">
            <a:spLocks noGrp="1"/>
          </p:cNvSpPr>
          <p:nvPr>
            <p:ph type="title"/>
          </p:nvPr>
        </p:nvSpPr>
        <p:spPr>
          <a:xfrm>
            <a:off x="618074" y="315750"/>
            <a:ext cx="11383425" cy="994200"/>
          </a:xfrm>
          <a:prstGeom prst="rect">
            <a:avLst/>
          </a:prstGeom>
          <a:noFill/>
          <a:ln>
            <a:noFill/>
          </a:ln>
        </p:spPr>
        <p:txBody>
          <a:bodyPr spcFirstLastPara="1" wrap="square" lIns="68575" tIns="34275" rIns="68575" bIns="34275" anchor="ctr" anchorCtr="0">
            <a:noAutofit/>
          </a:bodyPr>
          <a:lstStyle/>
          <a:p>
            <a:pPr>
              <a:buSzPts val="3300"/>
            </a:pPr>
            <a:r>
              <a:rPr lang="en" sz="2400"/>
              <a:t>Alternative Modes: Travel Demand (VETravelDemand MM)</a:t>
            </a:r>
            <a:endParaRPr sz="2400"/>
          </a:p>
          <a:p>
            <a:pPr>
              <a:buSzPts val="3300"/>
            </a:pPr>
            <a:endParaRPr sz="1100"/>
          </a:p>
        </p:txBody>
      </p:sp>
      <p:sp>
        <p:nvSpPr>
          <p:cNvPr id="2" name="Slide Number Placeholder 2">
            <a:extLst>
              <a:ext uri="{FF2B5EF4-FFF2-40B4-BE49-F238E27FC236}">
                <a16:creationId xmlns:a16="http://schemas.microsoft.com/office/drawing/2014/main" id="{E7669B46-9850-1B1B-C6C4-0A23E9EAE5A1}"/>
              </a:ext>
            </a:extLst>
          </p:cNvPr>
          <p:cNvSpPr>
            <a:spLocks noGrp="1"/>
          </p:cNvSpPr>
          <p:nvPr>
            <p:ph type="sldNum" sz="quarter" idx="12"/>
          </p:nvPr>
        </p:nvSpPr>
        <p:spPr>
          <a:xfrm>
            <a:off x="8667232" y="63502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4" name="Rectangle 1">
            <a:extLst>
              <a:ext uri="{FF2B5EF4-FFF2-40B4-BE49-F238E27FC236}">
                <a16:creationId xmlns:a16="http://schemas.microsoft.com/office/drawing/2014/main" id="{FCFBEA5C-61BE-67D8-19A2-C6EEE09BF1C1}"/>
              </a:ext>
            </a:extLst>
          </p:cNvPr>
          <p:cNvSpPr>
            <a:spLocks noChangeArrowheads="1"/>
          </p:cNvSpPr>
          <p:nvPr/>
        </p:nvSpPr>
        <p:spPr bwMode="auto">
          <a:xfrm>
            <a:off x="618075" y="1800328"/>
            <a:ext cx="3090326" cy="267765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333333"/>
                </a:solidFill>
                <a:effectLst/>
                <a:latin typeface="Open Sans" panose="020B0606030504020204" pitchFamily="34" charset="0"/>
              </a:rPr>
              <a:t>Original MM – Developed by Liming Wang PSU</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a:solidFill>
                  <a:srgbClr val="333333"/>
                </a:solidFill>
                <a:latin typeface="Open Sans" panose="020B0606030504020204" pitchFamily="34" charset="0"/>
              </a:rPr>
              <a:t>Research: </a:t>
            </a:r>
            <a:r>
              <a:rPr kumimoji="0" lang="en-US" altLang="en-US" sz="1200" b="0" i="0" u="none" strike="noStrike" cap="none" normalizeH="0" baseline="0">
                <a:ln>
                  <a:noFill/>
                </a:ln>
                <a:solidFill>
                  <a:srgbClr val="333333"/>
                </a:solidFill>
                <a:effectLst/>
                <a:latin typeface="Open Sans" panose="020B0606030504020204" pitchFamily="34" charset="0"/>
              </a:rPr>
              <a:t>A paper on the </a:t>
            </a:r>
            <a:r>
              <a:rPr kumimoji="0" lang="en-US" altLang="en-US" sz="1200" b="0" i="0" u="none" strike="noStrike" cap="none" normalizeH="0" baseline="0" err="1">
                <a:ln>
                  <a:noFill/>
                </a:ln>
                <a:solidFill>
                  <a:srgbClr val="333333"/>
                </a:solidFill>
                <a:effectLst/>
                <a:latin typeface="Open Sans" panose="020B0606030504020204" pitchFamily="34" charset="0"/>
              </a:rPr>
              <a:t>VETravelDemandMM</a:t>
            </a:r>
            <a:r>
              <a:rPr kumimoji="0" lang="en-US" altLang="en-US" sz="1200" b="0" i="0" u="none" strike="noStrike" cap="none" normalizeH="0" baseline="0">
                <a:ln>
                  <a:noFill/>
                </a:ln>
                <a:solidFill>
                  <a:srgbClr val="333333"/>
                </a:solidFill>
                <a:effectLst/>
                <a:latin typeface="Open Sans" panose="020B0606030504020204" pitchFamily="34" charset="0"/>
              </a:rPr>
              <a:t> models structure can be found [here] (</a:t>
            </a:r>
            <a:r>
              <a:rPr kumimoji="0" lang="en-US" altLang="en-US" sz="1200" b="0" i="0" u="none" strike="noStrike" cap="none" normalizeH="0" baseline="0">
                <a:ln>
                  <a:noFill/>
                </a:ln>
                <a:solidFill>
                  <a:srgbClr val="4183C4"/>
                </a:solidFill>
                <a:effectLst/>
                <a:latin typeface="Open Sans" panose="020B0606030504020204" pitchFamily="34" charset="0"/>
                <a:hlinkClick r:id="rId3"/>
              </a:rPr>
              <a:t>https://www.dropbox.com/s/y594fz44achoqkq/jtlu_rspm.pdf?dl=0</a:t>
            </a:r>
            <a:r>
              <a:rPr kumimoji="0" lang="en-US" altLang="en-US" sz="1200" b="0" i="0" u="none" strike="noStrike" cap="none" normalizeH="0" baseline="0">
                <a:ln>
                  <a:noFill/>
                </a:ln>
                <a:solidFill>
                  <a:srgbClr val="333333"/>
                </a:solidFill>
                <a:effectLst/>
                <a:latin typeface="Open Sans" panose="020B0606030504020204" pitchFamily="34" charset="0"/>
              </a:rPr>
              <a:t>). Here is a summary of existing and selected model structures: A broader detail-oriented on all the models alongside performance and sensitivity test can be found [here] (</a:t>
            </a:r>
            <a:r>
              <a:rPr kumimoji="0" lang="en-US" altLang="en-US" sz="1200" b="0" i="0" u="none" strike="noStrike" cap="none" normalizeH="0" baseline="0">
                <a:ln>
                  <a:noFill/>
                </a:ln>
                <a:solidFill>
                  <a:srgbClr val="4183C4"/>
                </a:solidFill>
                <a:effectLst/>
                <a:latin typeface="Open Sans" panose="020B0606030504020204" pitchFamily="34" charset="0"/>
                <a:hlinkClick r:id="rId4"/>
              </a:rPr>
              <a:t>https://www.oregon.gov/ODOT/Programs/ResearchDocuments/SPR788RSPMTool.pdf</a:t>
            </a:r>
            <a:r>
              <a:rPr kumimoji="0" lang="en-US" altLang="en-US" sz="1200" b="0" i="0" u="none" strike="noStrike" cap="none" normalizeH="0" baseline="0">
                <a:ln>
                  <a:noFill/>
                </a:ln>
                <a:solidFill>
                  <a:srgbClr val="333333"/>
                </a:solidFill>
                <a:effectLst/>
                <a:latin typeface="Open Sans" panose="020B0606030504020204" pitchFamily="34" charset="0"/>
              </a:rPr>
              <a:t>)</a:t>
            </a:r>
            <a:r>
              <a:rPr kumimoji="0" lang="en-US" altLang="en-US" sz="800" b="0" i="0" u="none" strike="noStrike" cap="none" normalizeH="0" baseline="0">
                <a:ln>
                  <a:noFill/>
                </a:ln>
                <a:solidFill>
                  <a:schemeClr val="tx1"/>
                </a:solidFill>
                <a:effectLst/>
              </a:rPr>
              <a:t> </a:t>
            </a:r>
          </a:p>
        </p:txBody>
      </p:sp>
      <p:sp>
        <p:nvSpPr>
          <p:cNvPr id="6" name="TextBox 5">
            <a:extLst>
              <a:ext uri="{FF2B5EF4-FFF2-40B4-BE49-F238E27FC236}">
                <a16:creationId xmlns:a16="http://schemas.microsoft.com/office/drawing/2014/main" id="{47FC2106-3F66-B68D-51FD-FE8D02583BA4}"/>
              </a:ext>
            </a:extLst>
          </p:cNvPr>
          <p:cNvSpPr txBox="1"/>
          <p:nvPr/>
        </p:nvSpPr>
        <p:spPr>
          <a:xfrm>
            <a:off x="618074" y="1055012"/>
            <a:ext cx="8609901" cy="369332"/>
          </a:xfrm>
          <a:prstGeom prst="rect">
            <a:avLst/>
          </a:prstGeom>
          <a:noFill/>
        </p:spPr>
        <p:txBody>
          <a:bodyPr wrap="square">
            <a:spAutoFit/>
          </a:bodyPr>
          <a:lstStyle/>
          <a:p>
            <a:pPr marL="0" marR="0" algn="l">
              <a:spcBef>
                <a:spcPts val="1800"/>
              </a:spcBef>
              <a:spcAft>
                <a:spcPts val="1000"/>
              </a:spcAft>
            </a:pPr>
            <a:r>
              <a:rPr lang="en-US" b="0" i="0" cap="all" spc="100">
                <a:solidFill>
                  <a:srgbClr val="F68B1F"/>
                </a:solidFill>
                <a:effectLst/>
                <a:latin typeface="Arial" panose="020B0604020202020204" pitchFamily="34" charset="0"/>
              </a:rPr>
              <a:t>MULTI-MODAL MODULE MODEL ESTIMATION SUMMARY ALT MODES</a:t>
            </a:r>
          </a:p>
        </p:txBody>
      </p:sp>
      <p:pic>
        <p:nvPicPr>
          <p:cNvPr id="8" name="Picture 7">
            <a:extLst>
              <a:ext uri="{FF2B5EF4-FFF2-40B4-BE49-F238E27FC236}">
                <a16:creationId xmlns:a16="http://schemas.microsoft.com/office/drawing/2014/main" id="{214F82FD-56CF-6FD4-888D-4507678A4F6B}"/>
              </a:ext>
            </a:extLst>
          </p:cNvPr>
          <p:cNvPicPr>
            <a:picLocks noChangeAspect="1"/>
          </p:cNvPicPr>
          <p:nvPr/>
        </p:nvPicPr>
        <p:blipFill>
          <a:blip r:embed="rId5"/>
          <a:stretch>
            <a:fillRect/>
          </a:stretch>
        </p:blipFill>
        <p:spPr>
          <a:xfrm>
            <a:off x="4019551" y="2755003"/>
            <a:ext cx="3558084" cy="2486372"/>
          </a:xfrm>
          <a:prstGeom prst="rect">
            <a:avLst/>
          </a:prstGeom>
        </p:spPr>
      </p:pic>
      <p:sp>
        <p:nvSpPr>
          <p:cNvPr id="9" name="TextBox 8">
            <a:extLst>
              <a:ext uri="{FF2B5EF4-FFF2-40B4-BE49-F238E27FC236}">
                <a16:creationId xmlns:a16="http://schemas.microsoft.com/office/drawing/2014/main" id="{BD383FF4-6CD7-E05F-73C3-E02D0948D9A7}"/>
              </a:ext>
            </a:extLst>
          </p:cNvPr>
          <p:cNvSpPr txBox="1"/>
          <p:nvPr/>
        </p:nvSpPr>
        <p:spPr>
          <a:xfrm>
            <a:off x="749300" y="4699000"/>
            <a:ext cx="2806700" cy="1077218"/>
          </a:xfrm>
          <a:prstGeom prst="rect">
            <a:avLst/>
          </a:prstGeom>
        </p:spPr>
        <p:txBody>
          <a:bodyPr spcFirstLastPara="1" vert="horz" wrap="square" lIns="0" tIns="0" rIns="0" bIns="0" rtlCol="0" anchor="t" anchorCtr="0">
            <a:spAutoFit/>
          </a:bodyPr>
          <a:lstStyle/>
          <a:p>
            <a:pPr algn="l"/>
            <a:r>
              <a:rPr lang="en-US" sz="1400"/>
              <a:t>Original MM Multimodal Module was estimated by PSU on the 2009 NHTS. </a:t>
            </a:r>
          </a:p>
          <a:p>
            <a:pPr algn="l"/>
            <a:endParaRPr lang="en-US" sz="1400"/>
          </a:p>
          <a:p>
            <a:pPr algn="l"/>
            <a:r>
              <a:rPr lang="en-US" sz="1400"/>
              <a:t>Defined the explanatory Variables. </a:t>
            </a:r>
          </a:p>
        </p:txBody>
      </p:sp>
      <p:sp>
        <p:nvSpPr>
          <p:cNvPr id="10" name="TextBox 9">
            <a:extLst>
              <a:ext uri="{FF2B5EF4-FFF2-40B4-BE49-F238E27FC236}">
                <a16:creationId xmlns:a16="http://schemas.microsoft.com/office/drawing/2014/main" id="{8A133685-3A97-6650-AE73-F07EC7449CFF}"/>
              </a:ext>
            </a:extLst>
          </p:cNvPr>
          <p:cNvSpPr txBox="1"/>
          <p:nvPr/>
        </p:nvSpPr>
        <p:spPr>
          <a:xfrm>
            <a:off x="4178300" y="1578525"/>
            <a:ext cx="3429000" cy="1384995"/>
          </a:xfrm>
          <a:prstGeom prst="rect">
            <a:avLst/>
          </a:prstGeom>
        </p:spPr>
        <p:txBody>
          <a:bodyPr spcFirstLastPara="1" vert="horz" wrap="square" lIns="0" tIns="0" rIns="0" bIns="0" rtlCol="0" anchor="t" anchorCtr="0">
            <a:spAutoFit/>
          </a:bodyPr>
          <a:lstStyle/>
          <a:p>
            <a:pPr algn="l"/>
            <a:r>
              <a:rPr lang="en-US"/>
              <a:t>The Module was re-estimated by RSG (Colin Smith) using the 2017 NHTS data. The </a:t>
            </a:r>
            <a:r>
              <a:rPr lang="en-US" err="1"/>
              <a:t>SLD</a:t>
            </a:r>
            <a:r>
              <a:rPr lang="en-US"/>
              <a:t> and confidential NHTS data. </a:t>
            </a:r>
          </a:p>
          <a:p>
            <a:pPr algn="l"/>
            <a:endParaRPr lang="en-US"/>
          </a:p>
        </p:txBody>
      </p:sp>
      <p:graphicFrame>
        <p:nvGraphicFramePr>
          <p:cNvPr id="11" name="Table 10">
            <a:extLst>
              <a:ext uri="{FF2B5EF4-FFF2-40B4-BE49-F238E27FC236}">
                <a16:creationId xmlns:a16="http://schemas.microsoft.com/office/drawing/2014/main" id="{939951B7-EBE1-A6D7-D8C9-A443F557172A}"/>
              </a:ext>
            </a:extLst>
          </p:cNvPr>
          <p:cNvGraphicFramePr>
            <a:graphicFrameLocks noGrp="1"/>
          </p:cNvGraphicFramePr>
          <p:nvPr/>
        </p:nvGraphicFramePr>
        <p:xfrm>
          <a:off x="7848082" y="2306373"/>
          <a:ext cx="4229100" cy="2901852"/>
        </p:xfrm>
        <a:graphic>
          <a:graphicData uri="http://schemas.openxmlformats.org/drawingml/2006/table">
            <a:tbl>
              <a:tblPr/>
              <a:tblGrid>
                <a:gridCol w="1057275">
                  <a:extLst>
                    <a:ext uri="{9D8B030D-6E8A-4147-A177-3AD203B41FA5}">
                      <a16:colId xmlns:a16="http://schemas.microsoft.com/office/drawing/2014/main" val="1373970993"/>
                    </a:ext>
                  </a:extLst>
                </a:gridCol>
                <a:gridCol w="1057275">
                  <a:extLst>
                    <a:ext uri="{9D8B030D-6E8A-4147-A177-3AD203B41FA5}">
                      <a16:colId xmlns:a16="http://schemas.microsoft.com/office/drawing/2014/main" val="272836749"/>
                    </a:ext>
                  </a:extLst>
                </a:gridCol>
                <a:gridCol w="1057275">
                  <a:extLst>
                    <a:ext uri="{9D8B030D-6E8A-4147-A177-3AD203B41FA5}">
                      <a16:colId xmlns:a16="http://schemas.microsoft.com/office/drawing/2014/main" val="4070134754"/>
                    </a:ext>
                  </a:extLst>
                </a:gridCol>
                <a:gridCol w="1057275">
                  <a:extLst>
                    <a:ext uri="{9D8B030D-6E8A-4147-A177-3AD203B41FA5}">
                      <a16:colId xmlns:a16="http://schemas.microsoft.com/office/drawing/2014/main" val="2157330868"/>
                    </a:ext>
                  </a:extLst>
                </a:gridCol>
              </a:tblGrid>
              <a:tr h="184033">
                <a:tc>
                  <a:txBody>
                    <a:bodyPr/>
                    <a:lstStyle/>
                    <a:p>
                      <a:pPr algn="l" fontAlgn="b"/>
                      <a:r>
                        <a:rPr lang="en-US" sz="1100">
                          <a:effectLst/>
                        </a:rPr>
                        <a:t>VarName</a:t>
                      </a:r>
                    </a:p>
                  </a:txBody>
                  <a:tcPr marL="2545" marR="2545" marT="2545" marB="2545" anchor="b">
                    <a:lnL>
                      <a:noFill/>
                    </a:lnL>
                    <a:lnR>
                      <a:noFill/>
                    </a:lnR>
                    <a:lnT>
                      <a:noFill/>
                    </a:lnT>
                    <a:lnB w="9525" cap="flat" cmpd="sng" algn="ctr">
                      <a:solidFill>
                        <a:srgbClr val="DDDDDD"/>
                      </a:solidFill>
                      <a:prstDash val="solid"/>
                      <a:round/>
                      <a:headEnd type="none" w="med" len="med"/>
                      <a:tailEnd type="none" w="med" len="med"/>
                    </a:lnB>
                    <a:solidFill>
                      <a:srgbClr val="FFFFFF"/>
                    </a:solidFill>
                  </a:tcPr>
                </a:tc>
                <a:tc>
                  <a:txBody>
                    <a:bodyPr/>
                    <a:lstStyle/>
                    <a:p>
                      <a:pPr algn="r" fontAlgn="b"/>
                      <a:r>
                        <a:rPr lang="en-US" sz="1100">
                          <a:effectLst/>
                        </a:rPr>
                        <a:t>NHTS2009</a:t>
                      </a:r>
                    </a:p>
                  </a:txBody>
                  <a:tcPr marL="2545" marR="2545" marT="2545" marB="2545" anchor="b">
                    <a:lnL>
                      <a:noFill/>
                    </a:lnL>
                    <a:lnR>
                      <a:noFill/>
                    </a:lnR>
                    <a:lnT>
                      <a:noFill/>
                    </a:lnT>
                    <a:lnB w="9525" cap="flat" cmpd="sng" algn="ctr">
                      <a:solidFill>
                        <a:srgbClr val="DDDDDD"/>
                      </a:solidFill>
                      <a:prstDash val="solid"/>
                      <a:round/>
                      <a:headEnd type="none" w="med" len="med"/>
                      <a:tailEnd type="none" w="med" len="med"/>
                    </a:lnB>
                    <a:solidFill>
                      <a:srgbClr val="FFFFFF"/>
                    </a:solidFill>
                  </a:tcPr>
                </a:tc>
                <a:tc>
                  <a:txBody>
                    <a:bodyPr/>
                    <a:lstStyle/>
                    <a:p>
                      <a:pPr algn="r" fontAlgn="b"/>
                      <a:r>
                        <a:rPr lang="en-US" sz="1100">
                          <a:effectLst/>
                        </a:rPr>
                        <a:t>NHTS2017</a:t>
                      </a:r>
                    </a:p>
                  </a:txBody>
                  <a:tcPr marL="2545" marR="2545" marT="2545" marB="2545" anchor="b">
                    <a:lnL>
                      <a:noFill/>
                    </a:lnL>
                    <a:lnR>
                      <a:noFill/>
                    </a:lnR>
                    <a:lnT>
                      <a:noFill/>
                    </a:lnT>
                    <a:lnB w="9525" cap="flat" cmpd="sng" algn="ctr">
                      <a:solidFill>
                        <a:srgbClr val="DDDDDD"/>
                      </a:solidFill>
                      <a:prstDash val="solid"/>
                      <a:round/>
                      <a:headEnd type="none" w="med" len="med"/>
                      <a:tailEnd type="none" w="med" len="med"/>
                    </a:lnB>
                    <a:solidFill>
                      <a:srgbClr val="FFFFFF"/>
                    </a:solidFill>
                  </a:tcPr>
                </a:tc>
                <a:tc>
                  <a:txBody>
                    <a:bodyPr/>
                    <a:lstStyle/>
                    <a:p>
                      <a:pPr algn="r" fontAlgn="b"/>
                      <a:r>
                        <a:rPr lang="en-US" sz="1100">
                          <a:effectLst/>
                        </a:rPr>
                        <a:t>Ratio</a:t>
                      </a:r>
                    </a:p>
                  </a:txBody>
                  <a:tcPr marL="2545" marR="2545" marT="2545" marB="2545" anchor="b">
                    <a:lnL>
                      <a:noFill/>
                    </a:lnL>
                    <a:lnR>
                      <a:noFill/>
                    </a:lnR>
                    <a:lnT>
                      <a:noFill/>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37471655"/>
                  </a:ext>
                </a:extLst>
              </a:tr>
              <a:tr h="184033">
                <a:tc>
                  <a:txBody>
                    <a:bodyPr/>
                    <a:lstStyle/>
                    <a:p>
                      <a:pPr algn="l" fontAlgn="t"/>
                      <a:r>
                        <a:rPr lang="en-US" sz="1100">
                          <a:effectLst/>
                        </a:rPr>
                        <a:t>(Intercept)</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0.062</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0.264</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4.252</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108620897"/>
                  </a:ext>
                </a:extLst>
              </a:tr>
              <a:tr h="184033">
                <a:tc>
                  <a:txBody>
                    <a:bodyPr/>
                    <a:lstStyle/>
                    <a:p>
                      <a:pPr algn="l" fontAlgn="t"/>
                      <a:r>
                        <a:rPr lang="en-US" sz="1100">
                          <a:effectLst/>
                        </a:rPr>
                        <a:t>AADVMT</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-0.002</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-0.003</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1.819</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776761078"/>
                  </a:ext>
                </a:extLst>
              </a:tr>
              <a:tr h="184033">
                <a:tc>
                  <a:txBody>
                    <a:bodyPr/>
                    <a:lstStyle/>
                    <a:p>
                      <a:pPr algn="l" fontAlgn="t"/>
                      <a:r>
                        <a:rPr lang="en-US" sz="1100">
                          <a:effectLst/>
                        </a:rPr>
                        <a:t>Age0to14</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0.088</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0.193</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2.193</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509063553"/>
                  </a:ext>
                </a:extLst>
              </a:tr>
              <a:tr h="184033">
                <a:tc>
                  <a:txBody>
                    <a:bodyPr/>
                    <a:lstStyle/>
                    <a:p>
                      <a:pPr algn="l" fontAlgn="t"/>
                      <a:r>
                        <a:rPr lang="en-US" sz="1100">
                          <a:effectLst/>
                        </a:rPr>
                        <a:t>D1B</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0.000</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0.001</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1.879</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941733222"/>
                  </a:ext>
                </a:extLst>
              </a:tr>
              <a:tr h="184033">
                <a:tc>
                  <a:txBody>
                    <a:bodyPr/>
                    <a:lstStyle/>
                    <a:p>
                      <a:pPr algn="l" fontAlgn="t"/>
                      <a:r>
                        <a:rPr lang="en-US" sz="1100">
                          <a:effectLst/>
                        </a:rPr>
                        <a:t>D4c</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0.001</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0.000</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-0.109</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516743684"/>
                  </a:ext>
                </a:extLst>
              </a:tr>
              <a:tr h="184033">
                <a:tc>
                  <a:txBody>
                    <a:bodyPr/>
                    <a:lstStyle/>
                    <a:p>
                      <a:pPr algn="l" fontAlgn="t"/>
                      <a:r>
                        <a:rPr lang="en-US" sz="1100">
                          <a:effectLst/>
                        </a:rPr>
                        <a:t>HhSize</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0.140</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0.135</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0.965</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495891715"/>
                  </a:ext>
                </a:extLst>
              </a:tr>
              <a:tr h="357397">
                <a:tc>
                  <a:txBody>
                    <a:bodyPr/>
                    <a:lstStyle/>
                    <a:p>
                      <a:pPr algn="l" fontAlgn="t"/>
                      <a:r>
                        <a:rPr lang="en-US" sz="1100">
                          <a:effectLst/>
                        </a:rPr>
                        <a:t>LifeCycleCouple w/o children</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0.000</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0.254</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Inf</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940813462"/>
                  </a:ext>
                </a:extLst>
              </a:tr>
              <a:tr h="357397">
                <a:tc>
                  <a:txBody>
                    <a:bodyPr/>
                    <a:lstStyle/>
                    <a:p>
                      <a:pPr algn="l" fontAlgn="t"/>
                      <a:r>
                        <a:rPr lang="en-US" sz="1100">
                          <a:effectLst/>
                        </a:rPr>
                        <a:t>LifeCycleEmpty Nester</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0.040</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0.159</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4.030</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884501644"/>
                  </a:ext>
                </a:extLst>
              </a:tr>
              <a:tr h="357397">
                <a:tc>
                  <a:txBody>
                    <a:bodyPr/>
                    <a:lstStyle/>
                    <a:p>
                      <a:pPr algn="l" fontAlgn="t"/>
                      <a:r>
                        <a:rPr lang="en-US" sz="1100">
                          <a:effectLst/>
                        </a:rPr>
                        <a:t>LifeCycleParents w/ children</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0.072</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0.000</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0.000</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350588876"/>
                  </a:ext>
                </a:extLst>
              </a:tr>
              <a:tr h="357397">
                <a:tc>
                  <a:txBody>
                    <a:bodyPr/>
                    <a:lstStyle/>
                    <a:p>
                      <a:pPr algn="l" fontAlgn="t"/>
                      <a:r>
                        <a:rPr lang="en-US" sz="1100">
                          <a:effectLst/>
                        </a:rPr>
                        <a:t>LifeCycleSingle</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-0.227</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0.011</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100">
                          <a:effectLst/>
                        </a:rPr>
                        <a:t>-0.048</a:t>
                      </a:r>
                    </a:p>
                  </a:txBody>
                  <a:tcPr marL="2545" marR="2545" marT="2545" marB="25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130222135"/>
                  </a:ext>
                </a:extLst>
              </a:tr>
              <a:tr h="184033">
                <a:tc>
                  <a:txBody>
                    <a:bodyPr/>
                    <a:lstStyle/>
                    <a:p>
                      <a:pPr algn="l" fontAlgn="t"/>
                      <a:r>
                        <a:rPr lang="en-US" sz="1100">
                          <a:effectLst/>
                        </a:rPr>
                        <a:t>TranRevMiPC</a:t>
                      </a:r>
                    </a:p>
                  </a:txBody>
                  <a:tcPr marL="2545" marR="2545" marT="2545" marB="2545">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algn="r" fontAlgn="t"/>
                      <a:r>
                        <a:rPr lang="en-US" sz="1100">
                          <a:effectLst/>
                        </a:rPr>
                        <a:t>5.342</a:t>
                      </a:r>
                    </a:p>
                  </a:txBody>
                  <a:tcPr marL="2545" marR="2545" marT="2545" marB="2545">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algn="r" fontAlgn="t"/>
                      <a:r>
                        <a:rPr lang="en-US" sz="1100">
                          <a:effectLst/>
                        </a:rPr>
                        <a:t>4.725</a:t>
                      </a:r>
                    </a:p>
                  </a:txBody>
                  <a:tcPr marL="2545" marR="2545" marT="2545" marB="2545">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algn="r" fontAlgn="t"/>
                      <a:r>
                        <a:rPr lang="en-US" sz="1100">
                          <a:effectLst/>
                        </a:rPr>
                        <a:t>0.884</a:t>
                      </a:r>
                    </a:p>
                  </a:txBody>
                  <a:tcPr marL="2545" marR="2545" marT="2545" marB="2545">
                    <a:lnL>
                      <a:noFill/>
                    </a:lnL>
                    <a:lnR>
                      <a:noFill/>
                    </a:lnR>
                    <a:lnT w="9525"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434439461"/>
                  </a:ext>
                </a:extLst>
              </a:tr>
            </a:tbl>
          </a:graphicData>
        </a:graphic>
      </p:graphicFrame>
      <p:sp>
        <p:nvSpPr>
          <p:cNvPr id="13" name="TextBox 12">
            <a:extLst>
              <a:ext uri="{FF2B5EF4-FFF2-40B4-BE49-F238E27FC236}">
                <a16:creationId xmlns:a16="http://schemas.microsoft.com/office/drawing/2014/main" id="{47CD1250-1195-87FF-078F-C2676798D110}"/>
              </a:ext>
            </a:extLst>
          </p:cNvPr>
          <p:cNvSpPr txBox="1"/>
          <p:nvPr/>
        </p:nvSpPr>
        <p:spPr>
          <a:xfrm>
            <a:off x="7790932" y="1578525"/>
            <a:ext cx="3929900" cy="738664"/>
          </a:xfrm>
          <a:prstGeom prst="rect">
            <a:avLst/>
          </a:prstGeom>
          <a:noFill/>
        </p:spPr>
        <p:txBody>
          <a:bodyPr wrap="square">
            <a:spAutoFit/>
          </a:bodyPr>
          <a:lstStyle/>
          <a:p>
            <a:r>
              <a:rPr lang="en-US" sz="1400"/>
              <a:t>Table 62: Transit Trips Hurdle Model for Metro Areas, Count Model, Comparison of Models Estimated Using 2009 and 2017 NHTS Data</a:t>
            </a:r>
          </a:p>
        </p:txBody>
      </p:sp>
      <p:sp>
        <p:nvSpPr>
          <p:cNvPr id="15" name="TextBox 14">
            <a:extLst>
              <a:ext uri="{FF2B5EF4-FFF2-40B4-BE49-F238E27FC236}">
                <a16:creationId xmlns:a16="http://schemas.microsoft.com/office/drawing/2014/main" id="{C91809C2-75F7-94E4-A243-A098C60D7F62}"/>
              </a:ext>
            </a:extLst>
          </p:cNvPr>
          <p:cNvSpPr txBox="1"/>
          <p:nvPr/>
        </p:nvSpPr>
        <p:spPr>
          <a:xfrm>
            <a:off x="4347637" y="5199505"/>
            <a:ext cx="3090326" cy="923330"/>
          </a:xfrm>
          <a:prstGeom prst="rect">
            <a:avLst/>
          </a:prstGeom>
          <a:noFill/>
        </p:spPr>
        <p:txBody>
          <a:bodyPr wrap="square">
            <a:spAutoFit/>
          </a:bodyPr>
          <a:lstStyle/>
          <a:p>
            <a:r>
              <a:rPr lang="en-US" sz="1800">
                <a:effectLst/>
                <a:latin typeface="Calibri" panose="020F0502020204030204" pitchFamily="34" charset="0"/>
                <a:hlinkClick r:id="rId6"/>
              </a:rPr>
              <a:t>https://rsginc.github.io/ODOT_VEState/Model_Estimation_Summary_alt.html</a:t>
            </a:r>
            <a:endParaRPr lang="en-US"/>
          </a:p>
        </p:txBody>
      </p:sp>
      <p:sp>
        <p:nvSpPr>
          <p:cNvPr id="3" name="Rectangle: Rounded Corners 2">
            <a:extLst>
              <a:ext uri="{FF2B5EF4-FFF2-40B4-BE49-F238E27FC236}">
                <a16:creationId xmlns:a16="http://schemas.microsoft.com/office/drawing/2014/main" id="{17018C9F-218F-84ED-90AD-653F730CCA6C}"/>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26994427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D87451A5-8513-830C-99EA-5C8CDE7311AE}"/>
              </a:ext>
            </a:extLst>
          </p:cNvPr>
          <p:cNvSpPr/>
          <p:nvPr/>
        </p:nvSpPr>
        <p:spPr>
          <a:xfrm>
            <a:off x="1247" y="1421305"/>
            <a:ext cx="6138198" cy="4064000"/>
          </a:xfrm>
          <a:prstGeom prst="roundRect">
            <a:avLst>
              <a:gd name="adj" fmla="val 19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29BF52C9-0D02-3A82-B788-AF9249E5E40F}"/>
              </a:ext>
            </a:extLst>
          </p:cNvPr>
          <p:cNvSpPr/>
          <p:nvPr/>
        </p:nvSpPr>
        <p:spPr>
          <a:xfrm>
            <a:off x="6261100" y="1421305"/>
            <a:ext cx="5930900" cy="4064000"/>
          </a:xfrm>
          <a:prstGeom prst="roundRect">
            <a:avLst>
              <a:gd name="adj" fmla="val 19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a:extLst>
              <a:ext uri="{FF2B5EF4-FFF2-40B4-BE49-F238E27FC236}">
                <a16:creationId xmlns:a16="http://schemas.microsoft.com/office/drawing/2014/main" id="{05C7C1E1-D00E-2D96-4876-B7E243702A7C}"/>
              </a:ext>
            </a:extLst>
          </p:cNvPr>
          <p:cNvSpPr txBox="1">
            <a:spLocks/>
          </p:cNvSpPr>
          <p:nvPr/>
        </p:nvSpPr>
        <p:spPr>
          <a:xfrm>
            <a:off x="8667232" y="6350249"/>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F4510120-A876-4642-B753-556A5424CAF0}" type="slidenum">
              <a:rPr lang="en-US" sz="800" smtClean="0">
                <a:solidFill>
                  <a:srgbClr val="77787B"/>
                </a:solidFill>
                <a:latin typeface="Arial"/>
              </a:rPr>
              <a:pPr algn="r">
                <a:defRPr/>
              </a:pPr>
              <a:t>52</a:t>
            </a:fld>
            <a:endParaRPr lang="en-US" sz="800">
              <a:solidFill>
                <a:srgbClr val="77787B"/>
              </a:solidFill>
              <a:latin typeface="Arial"/>
            </a:endParaRPr>
          </a:p>
        </p:txBody>
      </p:sp>
      <p:sp>
        <p:nvSpPr>
          <p:cNvPr id="11" name="Title 1">
            <a:extLst>
              <a:ext uri="{FF2B5EF4-FFF2-40B4-BE49-F238E27FC236}">
                <a16:creationId xmlns:a16="http://schemas.microsoft.com/office/drawing/2014/main" id="{4D0A9AC8-442F-3B64-E7A5-AA5D4EAD1883}"/>
              </a:ext>
            </a:extLst>
          </p:cNvPr>
          <p:cNvSpPr txBox="1">
            <a:spLocks/>
          </p:cNvSpPr>
          <p:nvPr/>
        </p:nvSpPr>
        <p:spPr>
          <a:xfrm>
            <a:off x="7773952" y="1517194"/>
            <a:ext cx="3799974" cy="286232"/>
          </a:xfrm>
          <a:prstGeom prst="rect">
            <a:avLst/>
          </a:prstGeom>
        </p:spPr>
        <p:txBody>
          <a:bodyPr vert="horz" wrap="square" lIns="0" tIns="45720" rIns="0" bIns="45720" rtlCol="0" anchor="ctr">
            <a:spAutoFit/>
          </a:bodyPr>
          <a:lst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r>
              <a:rPr lang="en-US" sz="1400">
                <a:solidFill>
                  <a:schemeClr val="bg1"/>
                </a:solidFill>
              </a:rPr>
              <a:t>Teleworking – peak rates (~late 2020)</a:t>
            </a:r>
          </a:p>
        </p:txBody>
      </p:sp>
      <p:pic>
        <p:nvPicPr>
          <p:cNvPr id="12" name="Picture 11">
            <a:extLst>
              <a:ext uri="{FF2B5EF4-FFF2-40B4-BE49-F238E27FC236}">
                <a16:creationId xmlns:a16="http://schemas.microsoft.com/office/drawing/2014/main" id="{387242FE-D916-ECF7-2040-0993B0410EBE}"/>
              </a:ext>
            </a:extLst>
          </p:cNvPr>
          <p:cNvPicPr>
            <a:picLocks noChangeAspect="1"/>
          </p:cNvPicPr>
          <p:nvPr/>
        </p:nvPicPr>
        <p:blipFill>
          <a:blip r:embed="rId3"/>
          <a:stretch>
            <a:fillRect/>
          </a:stretch>
        </p:blipFill>
        <p:spPr>
          <a:xfrm>
            <a:off x="6342646" y="1904296"/>
            <a:ext cx="5798249" cy="3302800"/>
          </a:xfrm>
          <a:prstGeom prst="rect">
            <a:avLst/>
          </a:prstGeom>
        </p:spPr>
      </p:pic>
      <p:pic>
        <p:nvPicPr>
          <p:cNvPr id="13" name="Picture 12">
            <a:extLst>
              <a:ext uri="{FF2B5EF4-FFF2-40B4-BE49-F238E27FC236}">
                <a16:creationId xmlns:a16="http://schemas.microsoft.com/office/drawing/2014/main" id="{B31AF36D-2CB6-771F-F82A-84BC78BAC557}"/>
              </a:ext>
            </a:extLst>
          </p:cNvPr>
          <p:cNvPicPr>
            <a:picLocks noChangeAspect="1"/>
          </p:cNvPicPr>
          <p:nvPr/>
        </p:nvPicPr>
        <p:blipFill>
          <a:blip r:embed="rId4"/>
          <a:stretch>
            <a:fillRect/>
          </a:stretch>
        </p:blipFill>
        <p:spPr>
          <a:xfrm>
            <a:off x="25400" y="2003964"/>
            <a:ext cx="6096000" cy="3045406"/>
          </a:xfrm>
          <a:prstGeom prst="rect">
            <a:avLst/>
          </a:prstGeom>
        </p:spPr>
      </p:pic>
      <p:sp>
        <p:nvSpPr>
          <p:cNvPr id="14" name="Title 1">
            <a:extLst>
              <a:ext uri="{FF2B5EF4-FFF2-40B4-BE49-F238E27FC236}">
                <a16:creationId xmlns:a16="http://schemas.microsoft.com/office/drawing/2014/main" id="{4662FCDC-73B8-A25C-238F-36092849579B}"/>
              </a:ext>
            </a:extLst>
          </p:cNvPr>
          <p:cNvSpPr txBox="1">
            <a:spLocks/>
          </p:cNvSpPr>
          <p:nvPr/>
        </p:nvSpPr>
        <p:spPr>
          <a:xfrm>
            <a:off x="1298327" y="2551811"/>
            <a:ext cx="3184773" cy="258532"/>
          </a:xfrm>
          <a:prstGeom prst="rect">
            <a:avLst/>
          </a:prstGeom>
        </p:spPr>
        <p:txBody>
          <a:bodyPr vert="horz" wrap="square" lIns="0" tIns="45720" rIns="0" bIns="45720" rtlCol="0" anchor="ctr">
            <a:spAutoFit/>
          </a:bodyPr>
          <a:lst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r>
              <a:rPr lang="en-US" sz="1200"/>
              <a:t>Teleworking (pre-COVID 19) by Occupation</a:t>
            </a:r>
          </a:p>
        </p:txBody>
      </p:sp>
      <p:sp>
        <p:nvSpPr>
          <p:cNvPr id="18" name="Google Shape;260;p39">
            <a:extLst>
              <a:ext uri="{FF2B5EF4-FFF2-40B4-BE49-F238E27FC236}">
                <a16:creationId xmlns:a16="http://schemas.microsoft.com/office/drawing/2014/main" id="{70507560-DF7C-9CAD-AC1F-C13C5CBB0034}"/>
              </a:ext>
            </a:extLst>
          </p:cNvPr>
          <p:cNvSpPr txBox="1">
            <a:spLocks noGrp="1"/>
          </p:cNvSpPr>
          <p:nvPr>
            <p:ph type="title"/>
          </p:nvPr>
        </p:nvSpPr>
        <p:spPr>
          <a:xfrm>
            <a:off x="618074" y="315750"/>
            <a:ext cx="11383425" cy="994200"/>
          </a:xfrm>
          <a:prstGeom prst="rect">
            <a:avLst/>
          </a:prstGeom>
          <a:noFill/>
          <a:ln>
            <a:noFill/>
          </a:ln>
        </p:spPr>
        <p:txBody>
          <a:bodyPr spcFirstLastPara="1" wrap="square" lIns="68575" tIns="34275" rIns="68575" bIns="34275" anchor="ctr" anchorCtr="0">
            <a:noAutofit/>
          </a:bodyPr>
          <a:lstStyle/>
          <a:p>
            <a:pPr>
              <a:buSzPts val="3300"/>
            </a:pPr>
            <a:r>
              <a:rPr lang="en" sz="2400">
                <a:latin typeface="Arial"/>
                <a:cs typeface="Arial"/>
              </a:rPr>
              <a:t>Teleworking Alternative: (VETravelDemandWFH)</a:t>
            </a:r>
            <a:endParaRPr sz="2400">
              <a:latin typeface="Arial"/>
              <a:cs typeface="Arial"/>
            </a:endParaRPr>
          </a:p>
          <a:p>
            <a:pPr>
              <a:buSzPts val="3300"/>
            </a:pPr>
            <a:endParaRPr sz="1100"/>
          </a:p>
        </p:txBody>
      </p:sp>
      <p:sp>
        <p:nvSpPr>
          <p:cNvPr id="19" name="Rectangle: Rounded Corners 18">
            <a:extLst>
              <a:ext uri="{FF2B5EF4-FFF2-40B4-BE49-F238E27FC236}">
                <a16:creationId xmlns:a16="http://schemas.microsoft.com/office/drawing/2014/main" id="{25FEE76C-A71A-A694-13D1-56E57A7D0F03}"/>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3291951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51A91-5EEC-DB8D-A1A9-0BEB9F6D41C9}"/>
            </a:ext>
          </a:extLst>
        </p:cNvPr>
        <p:cNvGrpSpPr/>
        <p:nvPr/>
      </p:nvGrpSpPr>
      <p:grpSpPr>
        <a:xfrm>
          <a:off x="0" y="0"/>
          <a:ext cx="0" cy="0"/>
          <a:chOff x="0" y="0"/>
          <a:chExt cx="0" cy="0"/>
        </a:xfrm>
      </p:grpSpPr>
      <p:sp>
        <p:nvSpPr>
          <p:cNvPr id="4" name="Text Placeholder 6">
            <a:extLst>
              <a:ext uri="{FF2B5EF4-FFF2-40B4-BE49-F238E27FC236}">
                <a16:creationId xmlns:a16="http://schemas.microsoft.com/office/drawing/2014/main" id="{E15856BC-273F-5DC6-0376-ACC1A4468387}"/>
              </a:ext>
            </a:extLst>
          </p:cNvPr>
          <p:cNvSpPr txBox="1">
            <a:spLocks/>
          </p:cNvSpPr>
          <p:nvPr/>
        </p:nvSpPr>
        <p:spPr>
          <a:xfrm>
            <a:off x="2255161" y="2245519"/>
            <a:ext cx="3465457" cy="2995692"/>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800" b="1" kern="1200">
                <a:solidFill>
                  <a:srgbClr val="055496"/>
                </a:solidFill>
                <a:latin typeface="+mn-lt"/>
                <a:ea typeface="+mn-ea"/>
                <a:cs typeface="+mn-cs"/>
              </a:defRPr>
            </a:lvl1pPr>
            <a:lvl2pPr marL="344488" indent="-225425" algn="l" defTabSz="457200" rtl="0" eaLnBrk="1" latinLnBrk="0" hangingPunct="1">
              <a:spcBef>
                <a:spcPct val="20000"/>
              </a:spcBef>
              <a:buFont typeface="Arial"/>
              <a:buChar char="•"/>
              <a:defRPr sz="1800" kern="1200">
                <a:solidFill>
                  <a:srgbClr val="77787B"/>
                </a:solidFill>
                <a:latin typeface="+mn-lt"/>
                <a:ea typeface="+mn-ea"/>
                <a:cs typeface="+mn-cs"/>
              </a:defRPr>
            </a:lvl2pPr>
            <a:lvl3pPr marL="688975" indent="-227013" algn="l" defTabSz="457200" rtl="0" eaLnBrk="1" latinLnBrk="0" hangingPunct="1">
              <a:spcBef>
                <a:spcPct val="20000"/>
              </a:spcBef>
              <a:buFont typeface="Lucida Grande"/>
              <a:buChar char="-"/>
              <a:defRPr sz="1800" kern="1200">
                <a:solidFill>
                  <a:srgbClr val="77787B"/>
                </a:solidFill>
                <a:latin typeface="+mn-lt"/>
                <a:ea typeface="+mn-ea"/>
                <a:cs typeface="+mn-cs"/>
              </a:defRPr>
            </a:lvl3pPr>
            <a:lvl4pPr marL="741363" indent="0" algn="l" defTabSz="457200" rtl="0" eaLnBrk="1" latinLnBrk="0" hangingPunct="1">
              <a:spcBef>
                <a:spcPct val="20000"/>
              </a:spcBef>
              <a:buFontTx/>
              <a:buNone/>
              <a:defRPr sz="1800" i="1" kern="1200">
                <a:solidFill>
                  <a:srgbClr val="77787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8745" lvl="1" indent="0">
              <a:buNone/>
            </a:pPr>
            <a:r>
              <a:rPr lang="en-US">
                <a:solidFill>
                  <a:schemeClr val="tx2"/>
                </a:solidFill>
                <a:cs typeface="Arial"/>
              </a:rPr>
              <a:t> </a:t>
            </a:r>
          </a:p>
        </p:txBody>
      </p:sp>
      <p:sp>
        <p:nvSpPr>
          <p:cNvPr id="5" name="Text Placeholder 2">
            <a:extLst>
              <a:ext uri="{FF2B5EF4-FFF2-40B4-BE49-F238E27FC236}">
                <a16:creationId xmlns:a16="http://schemas.microsoft.com/office/drawing/2014/main" id="{41C36D49-FF8C-9BB8-7BD0-9EB40E6ECB8A}"/>
              </a:ext>
            </a:extLst>
          </p:cNvPr>
          <p:cNvSpPr txBox="1">
            <a:spLocks/>
          </p:cNvSpPr>
          <p:nvPr/>
        </p:nvSpPr>
        <p:spPr>
          <a:xfrm>
            <a:off x="1037719" y="1454150"/>
            <a:ext cx="9729981" cy="1143000"/>
          </a:xfrm>
          <a:prstGeom prst="rect">
            <a:avLst/>
          </a:prstGeom>
        </p:spPr>
        <p:txBody>
          <a:bodyPr vert="horz" lIns="91440" tIns="45720" rIns="91440" bIns="45720" rtlCol="0">
            <a:noAutofit/>
          </a:bodyPr>
          <a:lstStyle>
            <a:lvl1pPr marL="398463" indent="-279400" algn="l" defTabSz="457200" rtl="0" eaLnBrk="1" latinLnBrk="0" hangingPunct="1">
              <a:spcBef>
                <a:spcPct val="20000"/>
              </a:spcBef>
              <a:buFont typeface="Arial"/>
              <a:buChar char="•"/>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Survey data (rMove from RSG travel surveys*) was used  to inform three teleworking models for the WFH Travel Demand model</a:t>
            </a:r>
          </a:p>
          <a:p>
            <a:endParaRPr lang="en-US"/>
          </a:p>
        </p:txBody>
      </p:sp>
      <p:graphicFrame>
        <p:nvGraphicFramePr>
          <p:cNvPr id="6" name="Diagram 5">
            <a:extLst>
              <a:ext uri="{FF2B5EF4-FFF2-40B4-BE49-F238E27FC236}">
                <a16:creationId xmlns:a16="http://schemas.microsoft.com/office/drawing/2014/main" id="{E4200B58-1B07-897D-C414-E576B52F446B}"/>
              </a:ext>
            </a:extLst>
          </p:cNvPr>
          <p:cNvGraphicFramePr/>
          <p:nvPr/>
        </p:nvGraphicFramePr>
        <p:xfrm>
          <a:off x="590326" y="2369925"/>
          <a:ext cx="5862222" cy="3799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689D4CB4-CD92-9FC2-1C9F-6E2D82CF3BD6}"/>
              </a:ext>
            </a:extLst>
          </p:cNvPr>
          <p:cNvSpPr txBox="1"/>
          <p:nvPr/>
        </p:nvSpPr>
        <p:spPr>
          <a:xfrm>
            <a:off x="4934467" y="2513270"/>
            <a:ext cx="4714043" cy="646331"/>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pPr>
            <a:r>
              <a:rPr lang="en-US">
                <a:solidFill>
                  <a:schemeClr val="tx2"/>
                </a:solidFill>
              </a:rPr>
              <a:t>Model 1: Binary logit, 6.1% of workers work from home (n = 9,535 cases)</a:t>
            </a:r>
          </a:p>
        </p:txBody>
      </p:sp>
      <p:sp>
        <p:nvSpPr>
          <p:cNvPr id="8" name="TextBox 7">
            <a:extLst>
              <a:ext uri="{FF2B5EF4-FFF2-40B4-BE49-F238E27FC236}">
                <a16:creationId xmlns:a16="http://schemas.microsoft.com/office/drawing/2014/main" id="{87F01EF4-0691-070F-430A-50E9487BA6C3}"/>
              </a:ext>
            </a:extLst>
          </p:cNvPr>
          <p:cNvSpPr txBox="1"/>
          <p:nvPr/>
        </p:nvSpPr>
        <p:spPr>
          <a:xfrm>
            <a:off x="4934466" y="3711684"/>
            <a:ext cx="4714043" cy="1200329"/>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pPr>
            <a:r>
              <a:rPr lang="en-US">
                <a:solidFill>
                  <a:schemeClr val="tx2"/>
                </a:solidFill>
              </a:rPr>
              <a:t>Model 2: Binary logit, if the person doesn’t work from home, do they telecommute at all during the week? (0 vs 1+) 16.6% telework at least once (n = 8,950 cases)</a:t>
            </a:r>
          </a:p>
        </p:txBody>
      </p:sp>
      <p:sp>
        <p:nvSpPr>
          <p:cNvPr id="9" name="TextBox 8">
            <a:extLst>
              <a:ext uri="{FF2B5EF4-FFF2-40B4-BE49-F238E27FC236}">
                <a16:creationId xmlns:a16="http://schemas.microsoft.com/office/drawing/2014/main" id="{F8D03FD5-97DA-B4BF-D540-6BE36796FDA6}"/>
              </a:ext>
            </a:extLst>
          </p:cNvPr>
          <p:cNvSpPr txBox="1"/>
          <p:nvPr/>
        </p:nvSpPr>
        <p:spPr>
          <a:xfrm>
            <a:off x="4934466" y="5364239"/>
            <a:ext cx="4714043" cy="646331"/>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pPr>
            <a:r>
              <a:rPr lang="en-US">
                <a:solidFill>
                  <a:schemeClr val="tx2"/>
                </a:solidFill>
              </a:rPr>
              <a:t>Model 3: Ordered logit, for those who telework, how many days?</a:t>
            </a:r>
          </a:p>
        </p:txBody>
      </p:sp>
      <p:sp>
        <p:nvSpPr>
          <p:cNvPr id="3" name="Rectangle 2">
            <a:extLst>
              <a:ext uri="{FF2B5EF4-FFF2-40B4-BE49-F238E27FC236}">
                <a16:creationId xmlns:a16="http://schemas.microsoft.com/office/drawing/2014/main" id="{F689BF6D-E460-9B9B-6567-062898892358}"/>
              </a:ext>
            </a:extLst>
          </p:cNvPr>
          <p:cNvSpPr/>
          <p:nvPr/>
        </p:nvSpPr>
        <p:spPr>
          <a:xfrm>
            <a:off x="9182502" y="5631515"/>
            <a:ext cx="2916628" cy="6463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i="1"/>
              <a:t>*Ohio rMove data was able to provide detailed travel for those teleworking and those just working from home</a:t>
            </a:r>
          </a:p>
        </p:txBody>
      </p:sp>
      <p:sp>
        <p:nvSpPr>
          <p:cNvPr id="10" name="Slide Number Placeholder 2">
            <a:extLst>
              <a:ext uri="{FF2B5EF4-FFF2-40B4-BE49-F238E27FC236}">
                <a16:creationId xmlns:a16="http://schemas.microsoft.com/office/drawing/2014/main" id="{B80E774C-BFF5-5C43-8F09-66CECBF3FCEA}"/>
              </a:ext>
            </a:extLst>
          </p:cNvPr>
          <p:cNvSpPr txBox="1">
            <a:spLocks/>
          </p:cNvSpPr>
          <p:nvPr/>
        </p:nvSpPr>
        <p:spPr>
          <a:xfrm>
            <a:off x="8667232" y="6350249"/>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F4510120-A876-4642-B753-556A5424CAF0}" type="slidenum">
              <a:rPr lang="en-US" sz="800" smtClean="0">
                <a:solidFill>
                  <a:srgbClr val="77787B"/>
                </a:solidFill>
                <a:latin typeface="Arial"/>
              </a:rPr>
              <a:pPr algn="r">
                <a:defRPr/>
              </a:pPr>
              <a:t>53</a:t>
            </a:fld>
            <a:endParaRPr lang="en-US" sz="800">
              <a:solidFill>
                <a:srgbClr val="77787B"/>
              </a:solidFill>
              <a:latin typeface="Arial"/>
            </a:endParaRPr>
          </a:p>
        </p:txBody>
      </p:sp>
      <p:sp>
        <p:nvSpPr>
          <p:cNvPr id="13" name="Google Shape;260;p39">
            <a:extLst>
              <a:ext uri="{FF2B5EF4-FFF2-40B4-BE49-F238E27FC236}">
                <a16:creationId xmlns:a16="http://schemas.microsoft.com/office/drawing/2014/main" id="{A84158FA-5D4A-B4B1-CB5D-2B11F8FBF647}"/>
              </a:ext>
            </a:extLst>
          </p:cNvPr>
          <p:cNvSpPr txBox="1">
            <a:spLocks noGrp="1"/>
          </p:cNvSpPr>
          <p:nvPr>
            <p:ph type="title"/>
          </p:nvPr>
        </p:nvSpPr>
        <p:spPr>
          <a:xfrm>
            <a:off x="618074" y="315750"/>
            <a:ext cx="11383425" cy="994200"/>
          </a:xfrm>
          <a:prstGeom prst="rect">
            <a:avLst/>
          </a:prstGeom>
          <a:noFill/>
          <a:ln>
            <a:noFill/>
          </a:ln>
        </p:spPr>
        <p:txBody>
          <a:bodyPr spcFirstLastPara="1" wrap="square" lIns="68575" tIns="34275" rIns="68575" bIns="34275" anchor="ctr" anchorCtr="0">
            <a:noAutofit/>
          </a:bodyPr>
          <a:lstStyle/>
          <a:p>
            <a:pPr>
              <a:buSzPts val="3300"/>
            </a:pPr>
            <a:r>
              <a:rPr lang="en-US" sz="2400"/>
              <a:t>Step 6: </a:t>
            </a:r>
            <a:r>
              <a:rPr lang="en" sz="2400">
                <a:latin typeface="Arial"/>
                <a:cs typeface="Arial"/>
              </a:rPr>
              <a:t>Teleworking Alternative: (VETravelDemandWFH)</a:t>
            </a:r>
            <a:endParaRPr sz="2400">
              <a:latin typeface="Arial"/>
              <a:cs typeface="Arial"/>
            </a:endParaRPr>
          </a:p>
          <a:p>
            <a:pPr>
              <a:buSzPts val="3300"/>
            </a:pPr>
            <a:endParaRPr sz="1100"/>
          </a:p>
        </p:txBody>
      </p:sp>
      <p:sp>
        <p:nvSpPr>
          <p:cNvPr id="14" name="Rectangle: Rounded Corners 13">
            <a:extLst>
              <a:ext uri="{FF2B5EF4-FFF2-40B4-BE49-F238E27FC236}">
                <a16:creationId xmlns:a16="http://schemas.microsoft.com/office/drawing/2014/main" id="{747373E7-1ACF-73B8-DC41-1D5A45FE8507}"/>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15594994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E48AAA69-DA4F-A1A0-B0DC-C97685A68DB9}"/>
            </a:ext>
          </a:extLst>
        </p:cNvPr>
        <p:cNvGrpSpPr/>
        <p:nvPr/>
      </p:nvGrpSpPr>
      <p:grpSpPr>
        <a:xfrm>
          <a:off x="0" y="0"/>
          <a:ext cx="0" cy="0"/>
          <a:chOff x="0" y="0"/>
          <a:chExt cx="0" cy="0"/>
        </a:xfrm>
      </p:grpSpPr>
      <p:sp>
        <p:nvSpPr>
          <p:cNvPr id="260" name="Google Shape;260;p39">
            <a:extLst>
              <a:ext uri="{FF2B5EF4-FFF2-40B4-BE49-F238E27FC236}">
                <a16:creationId xmlns:a16="http://schemas.microsoft.com/office/drawing/2014/main" id="{5725DC6A-A0A2-12DC-CECE-4C653FEC9800}"/>
              </a:ext>
            </a:extLst>
          </p:cNvPr>
          <p:cNvSpPr txBox="1">
            <a:spLocks noGrp="1"/>
          </p:cNvSpPr>
          <p:nvPr>
            <p:ph type="title"/>
          </p:nvPr>
        </p:nvSpPr>
        <p:spPr>
          <a:xfrm>
            <a:off x="618074" y="315750"/>
            <a:ext cx="11383425" cy="994200"/>
          </a:xfrm>
          <a:prstGeom prst="rect">
            <a:avLst/>
          </a:prstGeom>
          <a:noFill/>
          <a:ln>
            <a:noFill/>
          </a:ln>
        </p:spPr>
        <p:txBody>
          <a:bodyPr spcFirstLastPara="1" wrap="square" lIns="68575" tIns="34275" rIns="68575" bIns="34275" anchor="ctr" anchorCtr="0">
            <a:noAutofit/>
          </a:bodyPr>
          <a:lstStyle/>
          <a:p>
            <a:pPr>
              <a:buSzPts val="3300"/>
            </a:pPr>
            <a:r>
              <a:rPr lang="en" sz="2400">
                <a:latin typeface="Arial"/>
                <a:cs typeface="Arial"/>
              </a:rPr>
              <a:t>Teleworking Alternative: (VETravelDemandWFH)</a:t>
            </a:r>
            <a:endParaRPr sz="2400">
              <a:latin typeface="Arial"/>
              <a:cs typeface="Arial"/>
            </a:endParaRPr>
          </a:p>
          <a:p>
            <a:pPr>
              <a:buSzPts val="3300"/>
            </a:pPr>
            <a:endParaRPr sz="1100"/>
          </a:p>
        </p:txBody>
      </p:sp>
      <p:sp>
        <p:nvSpPr>
          <p:cNvPr id="2" name="Slide Number Placeholder 2">
            <a:extLst>
              <a:ext uri="{FF2B5EF4-FFF2-40B4-BE49-F238E27FC236}">
                <a16:creationId xmlns:a16="http://schemas.microsoft.com/office/drawing/2014/main" id="{1FAD89E5-0423-C209-48FE-EEC67CD7F1A1}"/>
              </a:ext>
            </a:extLst>
          </p:cNvPr>
          <p:cNvSpPr>
            <a:spLocks noGrp="1"/>
          </p:cNvSpPr>
          <p:nvPr>
            <p:ph type="sldNum" sz="quarter" idx="12"/>
          </p:nvPr>
        </p:nvSpPr>
        <p:spPr>
          <a:xfrm>
            <a:off x="8667232" y="63502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D9D6F731-B36E-8F45-9600-994D6621FD68}"/>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
        <p:nvSpPr>
          <p:cNvPr id="5" name="Text Placeholder 2">
            <a:extLst>
              <a:ext uri="{FF2B5EF4-FFF2-40B4-BE49-F238E27FC236}">
                <a16:creationId xmlns:a16="http://schemas.microsoft.com/office/drawing/2014/main" id="{2CF7DDC4-104C-FE23-E02B-0B6EFA237A00}"/>
              </a:ext>
            </a:extLst>
          </p:cNvPr>
          <p:cNvSpPr txBox="1">
            <a:spLocks/>
          </p:cNvSpPr>
          <p:nvPr/>
        </p:nvSpPr>
        <p:spPr>
          <a:xfrm>
            <a:off x="789517" y="1436689"/>
            <a:ext cx="10792883" cy="1995418"/>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19063"/>
            <a:r>
              <a:rPr lang="en-US">
                <a:solidFill>
                  <a:schemeClr val="tx2"/>
                </a:solidFill>
              </a:rPr>
              <a:t>Each telework model relies on several variables, two key variables had to be added to the VisionEval code for the </a:t>
            </a:r>
            <a:r>
              <a:rPr lang="en-US"/>
              <a:t>WFH Travel Demand</a:t>
            </a:r>
            <a:r>
              <a:rPr lang="en-US">
                <a:solidFill>
                  <a:schemeClr val="tx2"/>
                </a:solidFill>
              </a:rPr>
              <a:t> model:</a:t>
            </a:r>
          </a:p>
          <a:p>
            <a:pPr marL="630237" lvl="1">
              <a:buFont typeface="Arial" panose="020B0604020202020204" pitchFamily="34" charset="0"/>
              <a:buChar char="•"/>
            </a:pPr>
            <a:r>
              <a:rPr lang="en-US">
                <a:solidFill>
                  <a:schemeClr val="tx2"/>
                </a:solidFill>
              </a:rPr>
              <a:t>Occupation type (onsite, mixed, remote)</a:t>
            </a:r>
          </a:p>
          <a:p>
            <a:pPr marL="630237" lvl="1">
              <a:buFont typeface="Arial" panose="020B0604020202020204" pitchFamily="34" charset="0"/>
              <a:buChar char="•"/>
            </a:pPr>
            <a:r>
              <a:rPr lang="en-US">
                <a:solidFill>
                  <a:schemeClr val="tx2"/>
                </a:solidFill>
              </a:rPr>
              <a:t>Commute distance</a:t>
            </a:r>
          </a:p>
          <a:p>
            <a:endParaRPr lang="en-US"/>
          </a:p>
        </p:txBody>
      </p:sp>
      <p:graphicFrame>
        <p:nvGraphicFramePr>
          <p:cNvPr id="6" name="Diagram 5">
            <a:extLst>
              <a:ext uri="{FF2B5EF4-FFF2-40B4-BE49-F238E27FC236}">
                <a16:creationId xmlns:a16="http://schemas.microsoft.com/office/drawing/2014/main" id="{5D516C8E-4B76-0058-9335-F13FCC553E2F}"/>
              </a:ext>
            </a:extLst>
          </p:cNvPr>
          <p:cNvGraphicFramePr/>
          <p:nvPr/>
        </p:nvGraphicFramePr>
        <p:xfrm>
          <a:off x="2598320" y="2918291"/>
          <a:ext cx="6995359" cy="35649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peech Bubble: Rectangle 6">
            <a:extLst>
              <a:ext uri="{FF2B5EF4-FFF2-40B4-BE49-F238E27FC236}">
                <a16:creationId xmlns:a16="http://schemas.microsoft.com/office/drawing/2014/main" id="{C86C90C1-D1E8-0587-6C2E-E6FB8F61D6D3}"/>
              </a:ext>
            </a:extLst>
          </p:cNvPr>
          <p:cNvSpPr/>
          <p:nvPr/>
        </p:nvSpPr>
        <p:spPr>
          <a:xfrm>
            <a:off x="5579706" y="6279503"/>
            <a:ext cx="2939143" cy="503853"/>
          </a:xfrm>
          <a:prstGeom prst="wedgeRectCallout">
            <a:avLst>
              <a:gd name="adj1" fmla="val -21718"/>
              <a:gd name="adj2" fmla="val -98026"/>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t>RSPM this is included. VE-State needs additional data in the package estimation</a:t>
            </a:r>
          </a:p>
        </p:txBody>
      </p:sp>
      <p:pic>
        <p:nvPicPr>
          <p:cNvPr id="8" name="Picture 7">
            <a:extLst>
              <a:ext uri="{FF2B5EF4-FFF2-40B4-BE49-F238E27FC236}">
                <a16:creationId xmlns:a16="http://schemas.microsoft.com/office/drawing/2014/main" id="{094E227D-C5CE-9E6D-6E76-68D014B3E37D}"/>
              </a:ext>
            </a:extLst>
          </p:cNvPr>
          <p:cNvPicPr>
            <a:picLocks noChangeAspect="1"/>
          </p:cNvPicPr>
          <p:nvPr/>
        </p:nvPicPr>
        <p:blipFill>
          <a:blip r:embed="rId8"/>
          <a:stretch>
            <a:fillRect/>
          </a:stretch>
        </p:blipFill>
        <p:spPr>
          <a:xfrm>
            <a:off x="9315134" y="2351443"/>
            <a:ext cx="2267266" cy="533474"/>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B7B669FB-74F2-7482-2E23-D3EFAAB86D7D}"/>
              </a:ext>
            </a:extLst>
          </p:cNvPr>
          <p:cNvSpPr txBox="1"/>
          <p:nvPr/>
        </p:nvSpPr>
        <p:spPr>
          <a:xfrm>
            <a:off x="10058100" y="4346861"/>
            <a:ext cx="1943399" cy="646331"/>
          </a:xfrm>
          <a:prstGeom prst="rect">
            <a:avLst/>
          </a:prstGeom>
          <a:noFill/>
        </p:spPr>
        <p:txBody>
          <a:bodyPr wrap="square" rtlCol="0">
            <a:spAutoFit/>
          </a:bodyPr>
          <a:lstStyle/>
          <a:p>
            <a:r>
              <a:rPr lang="en-US"/>
              <a:t>~7% WFH in 2022 &amp; 2046</a:t>
            </a:r>
          </a:p>
        </p:txBody>
      </p:sp>
    </p:spTree>
    <p:extLst>
      <p:ext uri="{BB962C8B-B14F-4D97-AF65-F5344CB8AC3E}">
        <p14:creationId xmlns:p14="http://schemas.microsoft.com/office/powerpoint/2010/main" val="9214425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4">
          <a:extLst>
            <a:ext uri="{FF2B5EF4-FFF2-40B4-BE49-F238E27FC236}">
              <a16:creationId xmlns:a16="http://schemas.microsoft.com/office/drawing/2014/main" id="{1C788AA5-E011-90E5-9F50-F6F6DFC9D2F3}"/>
            </a:ext>
          </a:extLst>
        </p:cNvPr>
        <p:cNvGrpSpPr/>
        <p:nvPr/>
      </p:nvGrpSpPr>
      <p:grpSpPr>
        <a:xfrm>
          <a:off x="0" y="0"/>
          <a:ext cx="0" cy="0"/>
          <a:chOff x="0" y="0"/>
          <a:chExt cx="0" cy="0"/>
        </a:xfrm>
      </p:grpSpPr>
      <p:pic>
        <p:nvPicPr>
          <p:cNvPr id="285" name="Google Shape;285;p40">
            <a:extLst>
              <a:ext uri="{FF2B5EF4-FFF2-40B4-BE49-F238E27FC236}">
                <a16:creationId xmlns:a16="http://schemas.microsoft.com/office/drawing/2014/main" id="{B8C331A0-077C-84A8-91A6-1864CDEE3CFE}"/>
              </a:ext>
            </a:extLst>
          </p:cNvPr>
          <p:cNvPicPr preferRelativeResize="0"/>
          <p:nvPr/>
        </p:nvPicPr>
        <p:blipFill rotWithShape="1">
          <a:blip r:embed="rId3">
            <a:alphaModFix/>
          </a:blip>
          <a:srcRect/>
          <a:stretch/>
        </p:blipFill>
        <p:spPr>
          <a:xfrm>
            <a:off x="860074" y="2869347"/>
            <a:ext cx="566100" cy="385950"/>
          </a:xfrm>
          <a:prstGeom prst="rect">
            <a:avLst/>
          </a:prstGeom>
          <a:noFill/>
          <a:ln>
            <a:noFill/>
          </a:ln>
        </p:spPr>
      </p:pic>
      <p:pic>
        <p:nvPicPr>
          <p:cNvPr id="286" name="Google Shape;286;p40">
            <a:extLst>
              <a:ext uri="{FF2B5EF4-FFF2-40B4-BE49-F238E27FC236}">
                <a16:creationId xmlns:a16="http://schemas.microsoft.com/office/drawing/2014/main" id="{DD9F3E11-E847-F60F-A826-09A42026FB15}"/>
              </a:ext>
            </a:extLst>
          </p:cNvPr>
          <p:cNvPicPr preferRelativeResize="0"/>
          <p:nvPr/>
        </p:nvPicPr>
        <p:blipFill rotWithShape="1">
          <a:blip r:embed="rId4">
            <a:alphaModFix/>
          </a:blip>
          <a:srcRect l="57077"/>
          <a:stretch/>
        </p:blipFill>
        <p:spPr>
          <a:xfrm>
            <a:off x="1166922" y="2575247"/>
            <a:ext cx="400650" cy="457200"/>
          </a:xfrm>
          <a:prstGeom prst="rect">
            <a:avLst/>
          </a:prstGeom>
          <a:noFill/>
          <a:ln>
            <a:noFill/>
          </a:ln>
        </p:spPr>
      </p:pic>
      <p:pic>
        <p:nvPicPr>
          <p:cNvPr id="287" name="Google Shape;287;p40">
            <a:extLst>
              <a:ext uri="{FF2B5EF4-FFF2-40B4-BE49-F238E27FC236}">
                <a16:creationId xmlns:a16="http://schemas.microsoft.com/office/drawing/2014/main" id="{EFBB5604-5E9F-FFFC-7633-E5F1CDCCD507}"/>
              </a:ext>
            </a:extLst>
          </p:cNvPr>
          <p:cNvPicPr preferRelativeResize="0"/>
          <p:nvPr/>
        </p:nvPicPr>
        <p:blipFill>
          <a:blip r:embed="rId5">
            <a:alphaModFix/>
          </a:blip>
          <a:stretch>
            <a:fillRect/>
          </a:stretch>
        </p:blipFill>
        <p:spPr>
          <a:xfrm>
            <a:off x="820718" y="2331076"/>
            <a:ext cx="566100" cy="385966"/>
          </a:xfrm>
          <a:prstGeom prst="rect">
            <a:avLst/>
          </a:prstGeom>
          <a:noFill/>
          <a:ln>
            <a:noFill/>
          </a:ln>
        </p:spPr>
      </p:pic>
      <p:pic>
        <p:nvPicPr>
          <p:cNvPr id="288" name="Google Shape;288;p40">
            <a:extLst>
              <a:ext uri="{FF2B5EF4-FFF2-40B4-BE49-F238E27FC236}">
                <a16:creationId xmlns:a16="http://schemas.microsoft.com/office/drawing/2014/main" id="{E1FE5262-AE43-7FA5-9835-A0B5649359DA}"/>
              </a:ext>
            </a:extLst>
          </p:cNvPr>
          <p:cNvPicPr preferRelativeResize="0"/>
          <p:nvPr/>
        </p:nvPicPr>
        <p:blipFill>
          <a:blip r:embed="rId6">
            <a:alphaModFix/>
          </a:blip>
          <a:stretch>
            <a:fillRect/>
          </a:stretch>
        </p:blipFill>
        <p:spPr>
          <a:xfrm>
            <a:off x="916647" y="3910164"/>
            <a:ext cx="599904" cy="493256"/>
          </a:xfrm>
          <a:prstGeom prst="rect">
            <a:avLst/>
          </a:prstGeom>
          <a:noFill/>
          <a:ln>
            <a:noFill/>
          </a:ln>
        </p:spPr>
      </p:pic>
      <p:graphicFrame>
        <p:nvGraphicFramePr>
          <p:cNvPr id="290" name="Google Shape;290;p40">
            <a:extLst>
              <a:ext uri="{FF2B5EF4-FFF2-40B4-BE49-F238E27FC236}">
                <a16:creationId xmlns:a16="http://schemas.microsoft.com/office/drawing/2014/main" id="{1F462BE4-790D-CF59-87E5-D52369354D4E}"/>
              </a:ext>
            </a:extLst>
          </p:cNvPr>
          <p:cNvGraphicFramePr/>
          <p:nvPr>
            <p:extLst>
              <p:ext uri="{D42A27DB-BD31-4B8C-83A1-F6EECF244321}">
                <p14:modId xmlns:p14="http://schemas.microsoft.com/office/powerpoint/2010/main" val="3535149556"/>
              </p:ext>
            </p:extLst>
          </p:nvPr>
        </p:nvGraphicFramePr>
        <p:xfrm>
          <a:off x="1723789" y="1461435"/>
          <a:ext cx="9391561" cy="3460730"/>
        </p:xfrm>
        <a:graphic>
          <a:graphicData uri="http://schemas.openxmlformats.org/drawingml/2006/table">
            <a:tbl>
              <a:tblPr>
                <a:noFill/>
              </a:tblPr>
              <a:tblGrid>
                <a:gridCol w="1722046">
                  <a:extLst>
                    <a:ext uri="{9D8B030D-6E8A-4147-A177-3AD203B41FA5}">
                      <a16:colId xmlns:a16="http://schemas.microsoft.com/office/drawing/2014/main" val="20000"/>
                    </a:ext>
                  </a:extLst>
                </a:gridCol>
                <a:gridCol w="1649499">
                  <a:extLst>
                    <a:ext uri="{9D8B030D-6E8A-4147-A177-3AD203B41FA5}">
                      <a16:colId xmlns:a16="http://schemas.microsoft.com/office/drawing/2014/main" val="20001"/>
                    </a:ext>
                  </a:extLst>
                </a:gridCol>
                <a:gridCol w="1542259">
                  <a:extLst>
                    <a:ext uri="{9D8B030D-6E8A-4147-A177-3AD203B41FA5}">
                      <a16:colId xmlns:a16="http://schemas.microsoft.com/office/drawing/2014/main" val="20002"/>
                    </a:ext>
                  </a:extLst>
                </a:gridCol>
                <a:gridCol w="2022462">
                  <a:extLst>
                    <a:ext uri="{9D8B030D-6E8A-4147-A177-3AD203B41FA5}">
                      <a16:colId xmlns:a16="http://schemas.microsoft.com/office/drawing/2014/main" val="20003"/>
                    </a:ext>
                  </a:extLst>
                </a:gridCol>
                <a:gridCol w="2455295">
                  <a:extLst>
                    <a:ext uri="{9D8B030D-6E8A-4147-A177-3AD203B41FA5}">
                      <a16:colId xmlns:a16="http://schemas.microsoft.com/office/drawing/2014/main" val="20004"/>
                    </a:ext>
                  </a:extLst>
                </a:gridCol>
              </a:tblGrid>
              <a:tr h="571750">
                <a:tc>
                  <a:txBody>
                    <a:bodyPr/>
                    <a:lstStyle/>
                    <a:p>
                      <a:pPr marL="0" lvl="0" indent="0" algn="ctr" rtl="0">
                        <a:lnSpc>
                          <a:spcPct val="100000"/>
                        </a:lnSpc>
                        <a:spcBef>
                          <a:spcPts val="1000"/>
                        </a:spcBef>
                        <a:spcAft>
                          <a:spcPts val="0"/>
                        </a:spcAft>
                        <a:buNone/>
                      </a:pPr>
                      <a:r>
                        <a:rPr lang="en-US" sz="1600" b="1">
                          <a:solidFill>
                            <a:schemeClr val="tx1"/>
                          </a:solidFill>
                        </a:rPr>
                        <a:t>Vehicle Group</a:t>
                      </a: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lvl="0" indent="0" algn="ctr" rtl="0">
                        <a:lnSpc>
                          <a:spcPct val="100000"/>
                        </a:lnSpc>
                        <a:spcBef>
                          <a:spcPts val="1000"/>
                        </a:spcBef>
                        <a:spcAft>
                          <a:spcPts val="0"/>
                        </a:spcAft>
                        <a:buNone/>
                      </a:pPr>
                      <a:r>
                        <a:rPr lang="en-US" sz="1600" b="1">
                          <a:solidFill>
                            <a:schemeClr val="tx1"/>
                          </a:solidFill>
                        </a:rPr>
                        <a:t>Vehicle Types</a:t>
                      </a: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lvl="0" indent="0" algn="ctr" rtl="0">
                        <a:lnSpc>
                          <a:spcPct val="100000"/>
                        </a:lnSpc>
                        <a:spcBef>
                          <a:spcPts val="1000"/>
                        </a:spcBef>
                        <a:spcAft>
                          <a:spcPts val="0"/>
                        </a:spcAft>
                        <a:buNone/>
                      </a:pPr>
                      <a:r>
                        <a:rPr lang="en" sz="1600" b="1">
                          <a:solidFill>
                            <a:schemeClr val="bg1"/>
                          </a:solidFill>
                        </a:rPr>
                        <a:t>Powertrain Options</a:t>
                      </a:r>
                      <a:endParaRPr sz="1600" b="1">
                        <a:solidFill>
                          <a:schemeClr val="bg1"/>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bg2"/>
                    </a:solidFill>
                  </a:tcPr>
                </a:tc>
                <a:tc>
                  <a:txBody>
                    <a:bodyPr/>
                    <a:lstStyle/>
                    <a:p>
                      <a:pPr marL="0" lvl="0" indent="0" algn="ctr" rtl="0">
                        <a:lnSpc>
                          <a:spcPct val="100000"/>
                        </a:lnSpc>
                        <a:spcBef>
                          <a:spcPts val="1000"/>
                        </a:spcBef>
                        <a:spcAft>
                          <a:spcPts val="0"/>
                        </a:spcAft>
                        <a:buNone/>
                      </a:pPr>
                      <a:r>
                        <a:rPr lang="en" sz="1600" b="1">
                          <a:solidFill>
                            <a:schemeClr val="bg1"/>
                          </a:solidFill>
                        </a:rPr>
                        <a:t>Input Vehicle Adjustments</a:t>
                      </a:r>
                      <a:endParaRPr sz="1600" b="1">
                        <a:solidFill>
                          <a:schemeClr val="bg1"/>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bg2"/>
                    </a:solidFill>
                  </a:tcPr>
                </a:tc>
                <a:tc>
                  <a:txBody>
                    <a:bodyPr/>
                    <a:lstStyle/>
                    <a:p>
                      <a:pPr marL="0" lvl="0" indent="0" algn="ctr" rtl="0">
                        <a:lnSpc>
                          <a:spcPct val="100000"/>
                        </a:lnSpc>
                        <a:spcBef>
                          <a:spcPts val="1000"/>
                        </a:spcBef>
                        <a:spcAft>
                          <a:spcPts val="0"/>
                        </a:spcAft>
                        <a:buNone/>
                      </a:pPr>
                      <a:r>
                        <a:rPr lang="en" sz="1600" b="1">
                          <a:solidFill>
                            <a:schemeClr val="bg1"/>
                          </a:solidFill>
                        </a:rPr>
                        <a:t>Inputs on                  Fuel Options</a:t>
                      </a:r>
                      <a:endParaRPr sz="1600" b="1">
                        <a:solidFill>
                          <a:schemeClr val="bg1"/>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571750">
                <a:tc>
                  <a:txBody>
                    <a:bodyPr/>
                    <a:lstStyle/>
                    <a:p>
                      <a:pPr marL="0" lvl="0" indent="0" algn="l" rtl="0">
                        <a:lnSpc>
                          <a:spcPct val="100000"/>
                        </a:lnSpc>
                        <a:spcBef>
                          <a:spcPts val="1000"/>
                        </a:spcBef>
                        <a:spcAft>
                          <a:spcPts val="0"/>
                        </a:spcAft>
                        <a:buNone/>
                      </a:pPr>
                      <a:r>
                        <a:rPr lang="en" sz="1400">
                          <a:solidFill>
                            <a:srgbClr val="24292E"/>
                          </a:solidFill>
                        </a:rPr>
                        <a:t>Household Vehicles</a:t>
                      </a:r>
                      <a:endParaRPr sz="1400">
                        <a:solidFill>
                          <a:srgbClr val="24292E"/>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DFE2E5"/>
                      </a:solidFill>
                      <a:prstDash val="solid"/>
                      <a:round/>
                      <a:headEnd type="none" w="sm" len="sm"/>
                      <a:tailEnd type="none" w="sm" len="sm"/>
                    </a:lnB>
                    <a:solidFill>
                      <a:srgbClr val="D9D9D9"/>
                    </a:solidFill>
                  </a:tcPr>
                </a:tc>
                <a:tc>
                  <a:txBody>
                    <a:bodyPr/>
                    <a:lstStyle/>
                    <a:p>
                      <a:pPr marL="0" lvl="0" indent="0" algn="l" rtl="0">
                        <a:lnSpc>
                          <a:spcPct val="100000"/>
                        </a:lnSpc>
                        <a:spcBef>
                          <a:spcPts val="1000"/>
                        </a:spcBef>
                        <a:spcAft>
                          <a:spcPts val="0"/>
                        </a:spcAft>
                        <a:buNone/>
                      </a:pPr>
                      <a:r>
                        <a:rPr lang="en" sz="1400">
                          <a:solidFill>
                            <a:srgbClr val="24292E"/>
                          </a:solidFill>
                        </a:rPr>
                        <a:t>automobile,       SUV/light truck</a:t>
                      </a:r>
                      <a:endParaRPr sz="1400">
                        <a:solidFill>
                          <a:srgbClr val="24292E"/>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DFE2E5"/>
                      </a:solidFill>
                      <a:prstDash val="solid"/>
                      <a:round/>
                      <a:headEnd type="none" w="sm" len="sm"/>
                      <a:tailEnd type="none" w="sm" len="sm"/>
                    </a:lnB>
                    <a:solidFill>
                      <a:srgbClr val="D9D9D9"/>
                    </a:solidFill>
                  </a:tcPr>
                </a:tc>
                <a:tc>
                  <a:txBody>
                    <a:bodyPr/>
                    <a:lstStyle/>
                    <a:p>
                      <a:pPr marL="0" lvl="0" indent="0" algn="l" rtl="0">
                        <a:lnSpc>
                          <a:spcPct val="100000"/>
                        </a:lnSpc>
                        <a:spcBef>
                          <a:spcPts val="1000"/>
                        </a:spcBef>
                        <a:spcAft>
                          <a:spcPts val="0"/>
                        </a:spcAft>
                        <a:buNone/>
                      </a:pPr>
                      <a:r>
                        <a:rPr lang="en" sz="1400">
                          <a:solidFill>
                            <a:srgbClr val="24292E"/>
                          </a:solidFill>
                        </a:rPr>
                        <a:t>ICE, HEV, EV, PHEV</a:t>
                      </a:r>
                      <a:endParaRPr sz="1400">
                        <a:solidFill>
                          <a:srgbClr val="24292E"/>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DFE2E5"/>
                      </a:solidFill>
                      <a:prstDash val="solid"/>
                      <a:round/>
                      <a:headEnd type="none" w="sm" len="sm"/>
                      <a:tailEnd type="none" w="sm" len="sm"/>
                    </a:lnB>
                    <a:solidFill>
                      <a:srgbClr val="D9D9D9"/>
                    </a:solidFill>
                  </a:tcPr>
                </a:tc>
                <a:tc>
                  <a:txBody>
                    <a:bodyPr/>
                    <a:lstStyle/>
                    <a:p>
                      <a:pPr marL="0" lvl="0" indent="0" algn="l" rtl="0">
                        <a:lnSpc>
                          <a:spcPct val="100000"/>
                        </a:lnSpc>
                        <a:spcBef>
                          <a:spcPts val="1000"/>
                        </a:spcBef>
                        <a:spcAft>
                          <a:spcPts val="0"/>
                        </a:spcAft>
                        <a:buNone/>
                      </a:pPr>
                      <a:r>
                        <a:rPr lang="en" sz="1400">
                          <a:solidFill>
                            <a:srgbClr val="24292E"/>
                          </a:solidFill>
                        </a:rPr>
                        <a:t>(veh sales mix) age,%LtTrk</a:t>
                      </a:r>
                      <a:endParaRPr sz="1400">
                        <a:solidFill>
                          <a:srgbClr val="24292E"/>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DFE2E5"/>
                      </a:solidFill>
                      <a:prstDash val="solid"/>
                      <a:round/>
                      <a:headEnd type="none" w="sm" len="sm"/>
                      <a:tailEnd type="none" w="sm" len="sm"/>
                    </a:lnB>
                    <a:solidFill>
                      <a:srgbClr val="D9D9D9"/>
                    </a:solidFill>
                  </a:tcPr>
                </a:tc>
                <a:tc>
                  <a:txBody>
                    <a:bodyPr/>
                    <a:lstStyle/>
                    <a:p>
                      <a:pPr marL="0" lvl="0" indent="0" algn="l" rtl="0">
                        <a:lnSpc>
                          <a:spcPct val="100000"/>
                        </a:lnSpc>
                        <a:spcBef>
                          <a:spcPts val="1000"/>
                        </a:spcBef>
                        <a:spcAft>
                          <a:spcPts val="0"/>
                        </a:spcAft>
                        <a:buNone/>
                      </a:pPr>
                      <a:r>
                        <a:rPr lang="en" sz="1400" u="sng">
                          <a:solidFill>
                            <a:srgbClr val="24292E"/>
                          </a:solidFill>
                        </a:rPr>
                        <a:t>gas/ethanol</a:t>
                      </a:r>
                      <a:r>
                        <a:rPr lang="en" sz="1400">
                          <a:solidFill>
                            <a:srgbClr val="24292E"/>
                          </a:solidFill>
                        </a:rPr>
                        <a:t>, diesel/biodiesel, CNG/RNG</a:t>
                      </a:r>
                      <a:endParaRPr sz="1400">
                        <a:solidFill>
                          <a:srgbClr val="24292E"/>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DFE2E5"/>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571750">
                <a:tc>
                  <a:txBody>
                    <a:bodyPr/>
                    <a:lstStyle/>
                    <a:p>
                      <a:pPr marL="0" lvl="0" indent="0" algn="l" rtl="0">
                        <a:lnSpc>
                          <a:spcPct val="100000"/>
                        </a:lnSpc>
                        <a:spcBef>
                          <a:spcPts val="1000"/>
                        </a:spcBef>
                        <a:spcAft>
                          <a:spcPts val="0"/>
                        </a:spcAft>
                        <a:buNone/>
                      </a:pPr>
                      <a:r>
                        <a:rPr lang="en" sz="1400">
                          <a:solidFill>
                            <a:srgbClr val="24292E"/>
                          </a:solidFill>
                        </a:rPr>
                        <a:t>Car Service VMT</a:t>
                      </a:r>
                      <a:endParaRPr sz="1400">
                        <a:solidFill>
                          <a:srgbClr val="24292E"/>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solidFill>
                      <a:srgbClr val="D9D9D9"/>
                    </a:solidFill>
                  </a:tcPr>
                </a:tc>
                <a:tc>
                  <a:txBody>
                    <a:bodyPr/>
                    <a:lstStyle/>
                    <a:p>
                      <a:pPr marL="0" lvl="0" indent="0" algn="l" rtl="0">
                        <a:lnSpc>
                          <a:spcPct val="100000"/>
                        </a:lnSpc>
                        <a:spcBef>
                          <a:spcPts val="1000"/>
                        </a:spcBef>
                        <a:spcAft>
                          <a:spcPts val="0"/>
                        </a:spcAft>
                        <a:buNone/>
                      </a:pPr>
                      <a:r>
                        <a:rPr lang="en" sz="1400">
                          <a:solidFill>
                            <a:srgbClr val="24292E"/>
                          </a:solidFill>
                        </a:rPr>
                        <a:t>automobile,      SUV/light truck</a:t>
                      </a:r>
                      <a:endParaRPr sz="1400">
                        <a:solidFill>
                          <a:srgbClr val="24292E"/>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solidFill>
                      <a:srgbClr val="D9D9D9"/>
                    </a:solidFill>
                  </a:tcPr>
                </a:tc>
                <a:tc>
                  <a:txBody>
                    <a:bodyPr/>
                    <a:lstStyle/>
                    <a:p>
                      <a:pPr marL="0" lvl="0" indent="0" algn="l" rtl="0">
                        <a:lnSpc>
                          <a:spcPct val="100000"/>
                        </a:lnSpc>
                        <a:spcBef>
                          <a:spcPts val="1000"/>
                        </a:spcBef>
                        <a:spcAft>
                          <a:spcPts val="0"/>
                        </a:spcAft>
                        <a:buNone/>
                      </a:pPr>
                      <a:r>
                        <a:rPr lang="en" sz="1400">
                          <a:solidFill>
                            <a:srgbClr val="24292E"/>
                          </a:solidFill>
                        </a:rPr>
                        <a:t>ICE, HEV, EV</a:t>
                      </a:r>
                      <a:endParaRPr sz="1400">
                        <a:solidFill>
                          <a:srgbClr val="24292E"/>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solidFill>
                      <a:srgbClr val="D9D9D9"/>
                    </a:solidFill>
                  </a:tcPr>
                </a:tc>
                <a:tc>
                  <a:txBody>
                    <a:bodyPr/>
                    <a:lstStyle/>
                    <a:p>
                      <a:pPr marL="0" lvl="0" indent="0" algn="l" rtl="0">
                        <a:lnSpc>
                          <a:spcPct val="100000"/>
                        </a:lnSpc>
                        <a:spcBef>
                          <a:spcPts val="1000"/>
                        </a:spcBef>
                        <a:spcAft>
                          <a:spcPts val="0"/>
                        </a:spcAft>
                        <a:buNone/>
                      </a:pPr>
                      <a:r>
                        <a:rPr lang="en" sz="1400">
                          <a:solidFill>
                            <a:srgbClr val="24292E"/>
                          </a:solidFill>
                        </a:rPr>
                        <a:t>veh mix, age                (%LtTrk same as HH)</a:t>
                      </a:r>
                      <a:endParaRPr sz="1400">
                        <a:solidFill>
                          <a:srgbClr val="24292E"/>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solidFill>
                      <a:srgbClr val="D9D9D9"/>
                    </a:solidFill>
                  </a:tcPr>
                </a:tc>
                <a:tc>
                  <a:txBody>
                    <a:bodyPr/>
                    <a:lstStyle/>
                    <a:p>
                      <a:pPr marL="0" lvl="0" indent="0" algn="l" rtl="0">
                        <a:lnSpc>
                          <a:spcPct val="100000"/>
                        </a:lnSpc>
                        <a:spcBef>
                          <a:spcPts val="1000"/>
                        </a:spcBef>
                        <a:spcAft>
                          <a:spcPts val="0"/>
                        </a:spcAft>
                        <a:buNone/>
                      </a:pPr>
                      <a:r>
                        <a:rPr lang="en" sz="1400" u="sng">
                          <a:solidFill>
                            <a:srgbClr val="24292E"/>
                          </a:solidFill>
                        </a:rPr>
                        <a:t>gas/ethanol</a:t>
                      </a:r>
                      <a:r>
                        <a:rPr lang="en" sz="1400">
                          <a:solidFill>
                            <a:srgbClr val="24292E"/>
                          </a:solidFill>
                        </a:rPr>
                        <a:t>, diesel/biodiesel, CNG/RNG</a:t>
                      </a:r>
                      <a:endParaRPr sz="1400">
                        <a:solidFill>
                          <a:srgbClr val="24292E"/>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571750">
                <a:tc>
                  <a:txBody>
                    <a:bodyPr/>
                    <a:lstStyle/>
                    <a:p>
                      <a:pPr marL="0" lvl="0" indent="0" algn="l" rtl="0">
                        <a:lnSpc>
                          <a:spcPct val="100000"/>
                        </a:lnSpc>
                        <a:spcBef>
                          <a:spcPts val="1000"/>
                        </a:spcBef>
                        <a:spcAft>
                          <a:spcPts val="0"/>
                        </a:spcAft>
                        <a:buNone/>
                      </a:pPr>
                      <a:r>
                        <a:rPr lang="en" sz="1400">
                          <a:solidFill>
                            <a:srgbClr val="24292E"/>
                          </a:solidFill>
                        </a:rPr>
                        <a:t>Commercial Service VMT</a:t>
                      </a:r>
                      <a:endParaRPr sz="1400">
                        <a:solidFill>
                          <a:srgbClr val="24292E"/>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tcPr>
                </a:tc>
                <a:tc>
                  <a:txBody>
                    <a:bodyPr/>
                    <a:lstStyle/>
                    <a:p>
                      <a:pPr marL="0" lvl="0" indent="0" algn="l" rtl="0">
                        <a:lnSpc>
                          <a:spcPct val="100000"/>
                        </a:lnSpc>
                        <a:spcBef>
                          <a:spcPts val="1000"/>
                        </a:spcBef>
                        <a:spcAft>
                          <a:spcPts val="0"/>
                        </a:spcAft>
                        <a:buNone/>
                      </a:pPr>
                      <a:r>
                        <a:rPr lang="en" sz="1400">
                          <a:solidFill>
                            <a:srgbClr val="24292E"/>
                          </a:solidFill>
                          <a:highlight>
                            <a:srgbClr val="FFFFFF"/>
                          </a:highlight>
                        </a:rPr>
                        <a:t>automobile,      light truck</a:t>
                      </a:r>
                      <a:endParaRPr sz="1400">
                        <a:solidFill>
                          <a:srgbClr val="24292E"/>
                        </a:solidFill>
                        <a:highlight>
                          <a:srgbClr val="FFFFFF"/>
                        </a:highlight>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tcPr>
                </a:tc>
                <a:tc>
                  <a:txBody>
                    <a:bodyPr/>
                    <a:lstStyle/>
                    <a:p>
                      <a:pPr marL="0" lvl="0" indent="0" algn="l" rtl="0">
                        <a:lnSpc>
                          <a:spcPct val="100000"/>
                        </a:lnSpc>
                        <a:spcBef>
                          <a:spcPts val="1000"/>
                        </a:spcBef>
                        <a:spcAft>
                          <a:spcPts val="0"/>
                        </a:spcAft>
                        <a:buNone/>
                      </a:pPr>
                      <a:r>
                        <a:rPr lang="en" sz="1400">
                          <a:solidFill>
                            <a:srgbClr val="24292E"/>
                          </a:solidFill>
                          <a:highlight>
                            <a:srgbClr val="FFFFFF"/>
                          </a:highlight>
                        </a:rPr>
                        <a:t>ICE, HEV, EV</a:t>
                      </a:r>
                      <a:endParaRPr sz="1400">
                        <a:solidFill>
                          <a:srgbClr val="24292E"/>
                        </a:solidFill>
                        <a:highlight>
                          <a:srgbClr val="FFFFFF"/>
                        </a:highlight>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tcPr>
                </a:tc>
                <a:tc>
                  <a:txBody>
                    <a:bodyPr/>
                    <a:lstStyle/>
                    <a:p>
                      <a:pPr marL="0" lvl="0" indent="0" algn="l" rtl="0">
                        <a:lnSpc>
                          <a:spcPct val="100000"/>
                        </a:lnSpc>
                        <a:spcBef>
                          <a:spcPts val="1000"/>
                        </a:spcBef>
                        <a:spcAft>
                          <a:spcPts val="0"/>
                        </a:spcAft>
                        <a:buNone/>
                      </a:pPr>
                      <a:r>
                        <a:rPr lang="en" sz="1400">
                          <a:solidFill>
                            <a:srgbClr val="24292E"/>
                          </a:solidFill>
                          <a:highlight>
                            <a:srgbClr val="FFFFFF"/>
                          </a:highlight>
                        </a:rPr>
                        <a:t>veh mix, age, %LtTrk</a:t>
                      </a:r>
                      <a:endParaRPr sz="1400">
                        <a:solidFill>
                          <a:srgbClr val="24292E"/>
                        </a:solidFill>
                        <a:highlight>
                          <a:srgbClr val="FFFFFF"/>
                        </a:highlight>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tcPr>
                </a:tc>
                <a:tc>
                  <a:txBody>
                    <a:bodyPr/>
                    <a:lstStyle/>
                    <a:p>
                      <a:pPr marL="0" lvl="0" indent="0" algn="l" rtl="0">
                        <a:lnSpc>
                          <a:spcPct val="100000"/>
                        </a:lnSpc>
                        <a:spcBef>
                          <a:spcPts val="1000"/>
                        </a:spcBef>
                        <a:spcAft>
                          <a:spcPts val="0"/>
                        </a:spcAft>
                        <a:buNone/>
                      </a:pPr>
                      <a:r>
                        <a:rPr lang="en" sz="1400">
                          <a:solidFill>
                            <a:srgbClr val="24292E"/>
                          </a:solidFill>
                        </a:rPr>
                        <a:t>gas/ethanol, </a:t>
                      </a:r>
                      <a:r>
                        <a:rPr lang="en" sz="1400" u="sng">
                          <a:solidFill>
                            <a:srgbClr val="24292E"/>
                          </a:solidFill>
                        </a:rPr>
                        <a:t>diesel/biodiesel</a:t>
                      </a:r>
                      <a:r>
                        <a:rPr lang="en" sz="1400">
                          <a:solidFill>
                            <a:srgbClr val="24292E"/>
                          </a:solidFill>
                        </a:rPr>
                        <a:t>, CNG/RNG</a:t>
                      </a:r>
                      <a:endParaRPr sz="1400">
                        <a:solidFill>
                          <a:srgbClr val="24292E"/>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tcPr>
                </a:tc>
                <a:extLst>
                  <a:ext uri="{0D108BD9-81ED-4DB2-BD59-A6C34878D82A}">
                    <a16:rowId xmlns:a16="http://schemas.microsoft.com/office/drawing/2014/main" val="10003"/>
                  </a:ext>
                </a:extLst>
              </a:tr>
              <a:tr h="571750">
                <a:tc>
                  <a:txBody>
                    <a:bodyPr/>
                    <a:lstStyle/>
                    <a:p>
                      <a:pPr marL="0" lvl="0" indent="0" algn="l" rtl="0">
                        <a:lnSpc>
                          <a:spcPct val="100000"/>
                        </a:lnSpc>
                        <a:spcBef>
                          <a:spcPts val="1000"/>
                        </a:spcBef>
                        <a:spcAft>
                          <a:spcPts val="0"/>
                        </a:spcAft>
                        <a:buNone/>
                      </a:pPr>
                      <a:r>
                        <a:rPr lang="en" sz="1400">
                          <a:solidFill>
                            <a:srgbClr val="24292E"/>
                          </a:solidFill>
                        </a:rPr>
                        <a:t>Heavy Truck VMT</a:t>
                      </a:r>
                      <a:endParaRPr sz="1400">
                        <a:solidFill>
                          <a:srgbClr val="24292E"/>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tcPr>
                </a:tc>
                <a:tc>
                  <a:txBody>
                    <a:bodyPr/>
                    <a:lstStyle/>
                    <a:p>
                      <a:pPr marL="0" lvl="0" indent="0" algn="l" rtl="0">
                        <a:lnSpc>
                          <a:spcPct val="100000"/>
                        </a:lnSpc>
                        <a:spcBef>
                          <a:spcPts val="1000"/>
                        </a:spcBef>
                        <a:spcAft>
                          <a:spcPts val="0"/>
                        </a:spcAft>
                        <a:buNone/>
                      </a:pPr>
                      <a:r>
                        <a:rPr lang="en" sz="1400">
                          <a:solidFill>
                            <a:srgbClr val="24292E"/>
                          </a:solidFill>
                          <a:highlight>
                            <a:srgbClr val="FFFFFF"/>
                          </a:highlight>
                        </a:rPr>
                        <a:t>heavy truck</a:t>
                      </a:r>
                      <a:endParaRPr sz="1400">
                        <a:solidFill>
                          <a:srgbClr val="24292E"/>
                        </a:solidFill>
                        <a:highlight>
                          <a:srgbClr val="FFFFFF"/>
                        </a:highlight>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tcPr>
                </a:tc>
                <a:tc>
                  <a:txBody>
                    <a:bodyPr/>
                    <a:lstStyle/>
                    <a:p>
                      <a:pPr marL="0" lvl="0" indent="0" algn="l" rtl="0">
                        <a:lnSpc>
                          <a:spcPct val="100000"/>
                        </a:lnSpc>
                        <a:spcBef>
                          <a:spcPts val="1000"/>
                        </a:spcBef>
                        <a:spcAft>
                          <a:spcPts val="0"/>
                        </a:spcAft>
                        <a:buNone/>
                      </a:pPr>
                      <a:r>
                        <a:rPr lang="en" sz="1400">
                          <a:solidFill>
                            <a:srgbClr val="24292E"/>
                          </a:solidFill>
                          <a:highlight>
                            <a:srgbClr val="FFFFFF"/>
                          </a:highlight>
                        </a:rPr>
                        <a:t>ICE, HEV, EV</a:t>
                      </a:r>
                      <a:endParaRPr sz="1400">
                        <a:solidFill>
                          <a:srgbClr val="24292E"/>
                        </a:solidFill>
                        <a:highlight>
                          <a:srgbClr val="FFFFFF"/>
                        </a:highlight>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tcPr>
                </a:tc>
                <a:tc>
                  <a:txBody>
                    <a:bodyPr/>
                    <a:lstStyle/>
                    <a:p>
                      <a:pPr marL="0" lvl="0" indent="0" algn="l" rtl="0">
                        <a:lnSpc>
                          <a:spcPct val="100000"/>
                        </a:lnSpc>
                        <a:spcBef>
                          <a:spcPts val="1000"/>
                        </a:spcBef>
                        <a:spcAft>
                          <a:spcPts val="0"/>
                        </a:spcAft>
                        <a:buNone/>
                      </a:pPr>
                      <a:r>
                        <a:rPr lang="en" sz="1400">
                          <a:solidFill>
                            <a:srgbClr val="24292E"/>
                          </a:solidFill>
                          <a:highlight>
                            <a:srgbClr val="FFFFFF"/>
                          </a:highlight>
                        </a:rPr>
                        <a:t>veh mix</a:t>
                      </a:r>
                      <a:endParaRPr sz="1400">
                        <a:solidFill>
                          <a:srgbClr val="24292E"/>
                        </a:solidFill>
                        <a:highlight>
                          <a:srgbClr val="FFFFFF"/>
                        </a:highlight>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tcPr>
                </a:tc>
                <a:tc>
                  <a:txBody>
                    <a:bodyPr/>
                    <a:lstStyle/>
                    <a:p>
                      <a:pPr marL="0" lvl="0" indent="0" algn="l" rtl="0">
                        <a:lnSpc>
                          <a:spcPct val="100000"/>
                        </a:lnSpc>
                        <a:spcBef>
                          <a:spcPts val="1000"/>
                        </a:spcBef>
                        <a:spcAft>
                          <a:spcPts val="0"/>
                        </a:spcAft>
                        <a:buNone/>
                      </a:pPr>
                      <a:r>
                        <a:rPr lang="en" sz="1400">
                          <a:solidFill>
                            <a:srgbClr val="24292E"/>
                          </a:solidFill>
                        </a:rPr>
                        <a:t>gas/ethanol, </a:t>
                      </a:r>
                      <a:r>
                        <a:rPr lang="en" sz="1400" u="sng">
                          <a:solidFill>
                            <a:srgbClr val="24292E"/>
                          </a:solidFill>
                        </a:rPr>
                        <a:t>diesel/biodiesel, LNG/RNG</a:t>
                      </a:r>
                      <a:endParaRPr sz="1400" u="sng">
                        <a:solidFill>
                          <a:srgbClr val="24292E"/>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tcPr>
                </a:tc>
                <a:extLst>
                  <a:ext uri="{0D108BD9-81ED-4DB2-BD59-A6C34878D82A}">
                    <a16:rowId xmlns:a16="http://schemas.microsoft.com/office/drawing/2014/main" val="10004"/>
                  </a:ext>
                </a:extLst>
              </a:tr>
              <a:tr h="571750">
                <a:tc>
                  <a:txBody>
                    <a:bodyPr/>
                    <a:lstStyle/>
                    <a:p>
                      <a:pPr marL="0" lvl="0" indent="0" algn="l" rtl="0">
                        <a:lnSpc>
                          <a:spcPct val="100000"/>
                        </a:lnSpc>
                        <a:spcBef>
                          <a:spcPts val="1000"/>
                        </a:spcBef>
                        <a:spcAft>
                          <a:spcPts val="0"/>
                        </a:spcAft>
                        <a:buNone/>
                      </a:pPr>
                      <a:r>
                        <a:rPr lang="en" sz="1400">
                          <a:solidFill>
                            <a:srgbClr val="24292E"/>
                          </a:solidFill>
                        </a:rPr>
                        <a:t>Public Transit VMT</a:t>
                      </a:r>
                      <a:endParaRPr sz="1400">
                        <a:solidFill>
                          <a:srgbClr val="24292E"/>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tcPr>
                </a:tc>
                <a:tc>
                  <a:txBody>
                    <a:bodyPr/>
                    <a:lstStyle/>
                    <a:p>
                      <a:pPr marL="0" lvl="0" indent="0" algn="l" rtl="0">
                        <a:lnSpc>
                          <a:spcPct val="100000"/>
                        </a:lnSpc>
                        <a:spcBef>
                          <a:spcPts val="1000"/>
                        </a:spcBef>
                        <a:spcAft>
                          <a:spcPts val="0"/>
                        </a:spcAft>
                        <a:buNone/>
                      </a:pPr>
                      <a:r>
                        <a:rPr lang="en" sz="1400">
                          <a:solidFill>
                            <a:srgbClr val="24292E"/>
                          </a:solidFill>
                          <a:highlight>
                            <a:srgbClr val="FFFFFF"/>
                          </a:highlight>
                        </a:rPr>
                        <a:t>van, bus, </a:t>
                      </a:r>
                      <a:r>
                        <a:rPr lang="en" sz="1400">
                          <a:solidFill>
                            <a:srgbClr val="24292E"/>
                          </a:solidFill>
                        </a:rPr>
                        <a:t>rail</a:t>
                      </a:r>
                      <a:endParaRPr sz="1400">
                        <a:solidFill>
                          <a:srgbClr val="24292E"/>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tcPr>
                </a:tc>
                <a:tc>
                  <a:txBody>
                    <a:bodyPr/>
                    <a:lstStyle/>
                    <a:p>
                      <a:pPr marL="0" lvl="0" indent="0" algn="l" rtl="0">
                        <a:lnSpc>
                          <a:spcPct val="100000"/>
                        </a:lnSpc>
                        <a:spcBef>
                          <a:spcPts val="1000"/>
                        </a:spcBef>
                        <a:spcAft>
                          <a:spcPts val="0"/>
                        </a:spcAft>
                        <a:buNone/>
                      </a:pPr>
                      <a:r>
                        <a:rPr lang="en" sz="1400">
                          <a:solidFill>
                            <a:srgbClr val="24292E"/>
                          </a:solidFill>
                          <a:highlight>
                            <a:srgbClr val="FFFFFF"/>
                          </a:highlight>
                        </a:rPr>
                        <a:t>ICE, HEV, EV</a:t>
                      </a:r>
                      <a:endParaRPr sz="1400">
                        <a:solidFill>
                          <a:srgbClr val="24292E"/>
                        </a:solidFill>
                        <a:highlight>
                          <a:srgbClr val="FFFFFF"/>
                        </a:highlight>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tcPr>
                </a:tc>
                <a:tc>
                  <a:txBody>
                    <a:bodyPr/>
                    <a:lstStyle/>
                    <a:p>
                      <a:pPr marL="0" lvl="0" indent="0" algn="l" rtl="0">
                        <a:lnSpc>
                          <a:spcPct val="100000"/>
                        </a:lnSpc>
                        <a:spcBef>
                          <a:spcPts val="1000"/>
                        </a:spcBef>
                        <a:spcAft>
                          <a:spcPts val="0"/>
                        </a:spcAft>
                        <a:buNone/>
                      </a:pPr>
                      <a:r>
                        <a:rPr lang="en" sz="1400">
                          <a:solidFill>
                            <a:srgbClr val="24292E"/>
                          </a:solidFill>
                          <a:highlight>
                            <a:srgbClr val="FFFFFF"/>
                          </a:highlight>
                        </a:rPr>
                        <a:t>veh mix</a:t>
                      </a:r>
                      <a:endParaRPr sz="1400">
                        <a:solidFill>
                          <a:srgbClr val="24292E"/>
                        </a:solidFill>
                        <a:highlight>
                          <a:srgbClr val="FFFFFF"/>
                        </a:highlight>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tcPr>
                </a:tc>
                <a:tc>
                  <a:txBody>
                    <a:bodyPr/>
                    <a:lstStyle/>
                    <a:p>
                      <a:pPr marL="0" lvl="0" indent="0" algn="l" rtl="0">
                        <a:lnSpc>
                          <a:spcPct val="100000"/>
                        </a:lnSpc>
                        <a:spcBef>
                          <a:spcPts val="1000"/>
                        </a:spcBef>
                        <a:spcAft>
                          <a:spcPts val="0"/>
                        </a:spcAft>
                        <a:buNone/>
                      </a:pPr>
                      <a:r>
                        <a:rPr lang="en" sz="1400">
                          <a:solidFill>
                            <a:srgbClr val="24292E"/>
                          </a:solidFill>
                        </a:rPr>
                        <a:t>gas/ethanol, </a:t>
                      </a:r>
                      <a:r>
                        <a:rPr lang="en" sz="1400" u="sng">
                          <a:solidFill>
                            <a:srgbClr val="24292E"/>
                          </a:solidFill>
                        </a:rPr>
                        <a:t>diesel/biodiesel</a:t>
                      </a:r>
                      <a:r>
                        <a:rPr lang="en" sz="1400">
                          <a:solidFill>
                            <a:srgbClr val="24292E"/>
                          </a:solidFill>
                        </a:rPr>
                        <a:t>, CNG/RNG</a:t>
                      </a:r>
                      <a:endParaRPr sz="1400">
                        <a:solidFill>
                          <a:srgbClr val="24292E"/>
                        </a:solidFill>
                      </a:endParaRPr>
                    </a:p>
                  </a:txBody>
                  <a:tcPr marL="123825" marR="123825" marT="57150" marB="57150">
                    <a:lnL w="9525" cap="flat" cmpd="sng">
                      <a:solidFill>
                        <a:srgbClr val="DFE2E5"/>
                      </a:solidFill>
                      <a:prstDash val="solid"/>
                      <a:round/>
                      <a:headEnd type="none" w="sm" len="sm"/>
                      <a:tailEnd type="none" w="sm" len="sm"/>
                    </a:lnL>
                    <a:lnR w="9525" cap="flat" cmpd="sng">
                      <a:solidFill>
                        <a:srgbClr val="DFE2E5"/>
                      </a:solidFill>
                      <a:prstDash val="solid"/>
                      <a:round/>
                      <a:headEnd type="none" w="sm" len="sm"/>
                      <a:tailEnd type="none" w="sm" len="sm"/>
                    </a:lnR>
                    <a:lnT w="9525" cap="flat" cmpd="sng">
                      <a:solidFill>
                        <a:srgbClr val="DFE2E5"/>
                      </a:solidFill>
                      <a:prstDash val="solid"/>
                      <a:round/>
                      <a:headEnd type="none" w="sm" len="sm"/>
                      <a:tailEnd type="none" w="sm" len="sm"/>
                    </a:lnT>
                    <a:lnB w="9525" cap="flat" cmpd="sng">
                      <a:solidFill>
                        <a:srgbClr val="DFE2E5"/>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291" name="Google Shape;291;p40">
            <a:extLst>
              <a:ext uri="{FF2B5EF4-FFF2-40B4-BE49-F238E27FC236}">
                <a16:creationId xmlns:a16="http://schemas.microsoft.com/office/drawing/2014/main" id="{FB81E738-9C08-12AF-35F3-A7042857C553}"/>
              </a:ext>
            </a:extLst>
          </p:cNvPr>
          <p:cNvPicPr preferRelativeResize="0"/>
          <p:nvPr/>
        </p:nvPicPr>
        <p:blipFill>
          <a:blip r:embed="rId7">
            <a:alphaModFix/>
          </a:blip>
          <a:stretch>
            <a:fillRect/>
          </a:stretch>
        </p:blipFill>
        <p:spPr>
          <a:xfrm>
            <a:off x="883871" y="3416097"/>
            <a:ext cx="566101" cy="266600"/>
          </a:xfrm>
          <a:prstGeom prst="rect">
            <a:avLst/>
          </a:prstGeom>
          <a:noFill/>
          <a:ln>
            <a:noFill/>
          </a:ln>
        </p:spPr>
      </p:pic>
      <p:pic>
        <p:nvPicPr>
          <p:cNvPr id="292" name="Google Shape;292;p40">
            <a:extLst>
              <a:ext uri="{FF2B5EF4-FFF2-40B4-BE49-F238E27FC236}">
                <a16:creationId xmlns:a16="http://schemas.microsoft.com/office/drawing/2014/main" id="{4ED504F4-47F5-8ED2-5AB5-22A9B9C1DF01}"/>
              </a:ext>
            </a:extLst>
          </p:cNvPr>
          <p:cNvPicPr preferRelativeResize="0"/>
          <p:nvPr/>
        </p:nvPicPr>
        <p:blipFill rotWithShape="1">
          <a:blip r:embed="rId8">
            <a:alphaModFix/>
          </a:blip>
          <a:srcRect r="57077"/>
          <a:stretch/>
        </p:blipFill>
        <p:spPr>
          <a:xfrm>
            <a:off x="1076649" y="2047692"/>
            <a:ext cx="400650" cy="457200"/>
          </a:xfrm>
          <a:prstGeom prst="rect">
            <a:avLst/>
          </a:prstGeom>
          <a:noFill/>
          <a:ln>
            <a:noFill/>
          </a:ln>
        </p:spPr>
      </p:pic>
      <p:pic>
        <p:nvPicPr>
          <p:cNvPr id="293" name="Google Shape;293;p40">
            <a:extLst>
              <a:ext uri="{FF2B5EF4-FFF2-40B4-BE49-F238E27FC236}">
                <a16:creationId xmlns:a16="http://schemas.microsoft.com/office/drawing/2014/main" id="{56056374-6E10-4C6C-F4BE-DD60B115CF6D}"/>
              </a:ext>
            </a:extLst>
          </p:cNvPr>
          <p:cNvPicPr preferRelativeResize="0"/>
          <p:nvPr/>
        </p:nvPicPr>
        <p:blipFill>
          <a:blip r:embed="rId9">
            <a:alphaModFix/>
          </a:blip>
          <a:stretch>
            <a:fillRect/>
          </a:stretch>
        </p:blipFill>
        <p:spPr>
          <a:xfrm>
            <a:off x="672272" y="4560414"/>
            <a:ext cx="323850" cy="374984"/>
          </a:xfrm>
          <a:prstGeom prst="rect">
            <a:avLst/>
          </a:prstGeom>
          <a:noFill/>
          <a:ln>
            <a:noFill/>
          </a:ln>
        </p:spPr>
      </p:pic>
      <p:pic>
        <p:nvPicPr>
          <p:cNvPr id="294" name="Google Shape;294;p40">
            <a:extLst>
              <a:ext uri="{FF2B5EF4-FFF2-40B4-BE49-F238E27FC236}">
                <a16:creationId xmlns:a16="http://schemas.microsoft.com/office/drawing/2014/main" id="{F4CA99CA-5786-DA2D-95B2-35CE929E5C69}"/>
              </a:ext>
            </a:extLst>
          </p:cNvPr>
          <p:cNvPicPr preferRelativeResize="0"/>
          <p:nvPr/>
        </p:nvPicPr>
        <p:blipFill>
          <a:blip r:embed="rId10">
            <a:alphaModFix/>
          </a:blip>
          <a:stretch>
            <a:fillRect/>
          </a:stretch>
        </p:blipFill>
        <p:spPr>
          <a:xfrm>
            <a:off x="966597" y="4712719"/>
            <a:ext cx="400650" cy="255749"/>
          </a:xfrm>
          <a:prstGeom prst="rect">
            <a:avLst/>
          </a:prstGeom>
          <a:noFill/>
          <a:ln>
            <a:noFill/>
          </a:ln>
        </p:spPr>
      </p:pic>
      <p:sp>
        <p:nvSpPr>
          <p:cNvPr id="2" name="Slide Number Placeholder 2">
            <a:extLst>
              <a:ext uri="{FF2B5EF4-FFF2-40B4-BE49-F238E27FC236}">
                <a16:creationId xmlns:a16="http://schemas.microsoft.com/office/drawing/2014/main" id="{41C50A68-6707-262B-8D37-5FDEA103F4F1}"/>
              </a:ext>
            </a:extLst>
          </p:cNvPr>
          <p:cNvSpPr>
            <a:spLocks noGrp="1"/>
          </p:cNvSpPr>
          <p:nvPr>
            <p:ph type="sldNum" sz="quarter" idx="12"/>
          </p:nvPr>
        </p:nvSpPr>
        <p:spPr>
          <a:xfrm>
            <a:off x="8667232" y="63502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3" name="Google Shape;230;p38">
            <a:extLst>
              <a:ext uri="{FF2B5EF4-FFF2-40B4-BE49-F238E27FC236}">
                <a16:creationId xmlns:a16="http://schemas.microsoft.com/office/drawing/2014/main" id="{BB54F35F-3979-8B13-C9B2-95F1100F257D}"/>
              </a:ext>
            </a:extLst>
          </p:cNvPr>
          <p:cNvSpPr txBox="1">
            <a:spLocks/>
          </p:cNvSpPr>
          <p:nvPr/>
        </p:nvSpPr>
        <p:spPr>
          <a:xfrm>
            <a:off x="591877" y="323974"/>
            <a:ext cx="7886700" cy="639776"/>
          </a:xfrm>
          <a:prstGeom prst="rect">
            <a:avLst/>
          </a:prstGeom>
          <a:noFill/>
          <a:ln>
            <a:noFill/>
          </a:ln>
        </p:spPr>
        <p:txBody>
          <a:bodyPr spcFirstLastPara="1" vert="horz" wrap="square" lIns="68575" tIns="34275" rIns="68575" bIns="34275" rtlCol="0" anchor="ctr" anchorCtr="0">
            <a:noAutofit/>
          </a:bodyPr>
          <a:lstStyle>
            <a:lvl1pPr algn="l" defTabSz="914400" rtl="0" eaLnBrk="1" latinLnBrk="0" hangingPunct="1">
              <a:lnSpc>
                <a:spcPct val="90000"/>
              </a:lnSpc>
              <a:spcBef>
                <a:spcPct val="0"/>
              </a:spcBef>
              <a:buNone/>
              <a:defRPr sz="2800" b="1" i="0" kern="1200">
                <a:solidFill>
                  <a:srgbClr val="48484A"/>
                </a:solidFill>
                <a:latin typeface="Arial" panose="020B0604020202020204" pitchFamily="34" charset="0"/>
                <a:ea typeface="+mj-ea"/>
                <a:cs typeface="Arial" panose="020B0604020202020204" pitchFamily="34" charset="0"/>
              </a:defRPr>
            </a:lvl1pPr>
          </a:lstStyle>
          <a:p>
            <a:pPr>
              <a:buSzPts val="3300"/>
            </a:pPr>
            <a:r>
              <a:rPr lang="en-US" sz="2400"/>
              <a:t>Vehicles, Fuels &amp; Emissions</a:t>
            </a:r>
          </a:p>
        </p:txBody>
      </p:sp>
      <p:sp>
        <p:nvSpPr>
          <p:cNvPr id="4" name="Rectangle: Rounded Corners 3">
            <a:extLst>
              <a:ext uri="{FF2B5EF4-FFF2-40B4-BE49-F238E27FC236}">
                <a16:creationId xmlns:a16="http://schemas.microsoft.com/office/drawing/2014/main" id="{217E6607-5281-1D89-DD60-1E11984219E8}"/>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22716537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41"/>
          <p:cNvPicPr preferRelativeResize="0"/>
          <p:nvPr/>
        </p:nvPicPr>
        <p:blipFill rotWithShape="1">
          <a:blip r:embed="rId3">
            <a:alphaModFix/>
          </a:blip>
          <a:srcRect b="27656"/>
          <a:stretch/>
        </p:blipFill>
        <p:spPr>
          <a:xfrm>
            <a:off x="6455175" y="1901952"/>
            <a:ext cx="3845400" cy="1125713"/>
          </a:xfrm>
          <a:prstGeom prst="rect">
            <a:avLst/>
          </a:prstGeom>
          <a:noFill/>
          <a:ln>
            <a:noFill/>
          </a:ln>
        </p:spPr>
      </p:pic>
      <p:sp>
        <p:nvSpPr>
          <p:cNvPr id="302" name="Google Shape;302;p41"/>
          <p:cNvSpPr/>
          <p:nvPr/>
        </p:nvSpPr>
        <p:spPr>
          <a:xfrm>
            <a:off x="1877450" y="3517602"/>
            <a:ext cx="4195500" cy="2905800"/>
          </a:xfrm>
          <a:prstGeom prst="roundRect">
            <a:avLst>
              <a:gd name="adj" fmla="val 3031"/>
            </a:avLst>
          </a:prstGeom>
          <a:solidFill>
            <a:srgbClr val="7F7F7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FFFFFF"/>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p:txBody>
      </p:sp>
      <p:sp>
        <p:nvSpPr>
          <p:cNvPr id="303" name="Google Shape;303;p41"/>
          <p:cNvSpPr txBox="1">
            <a:spLocks noGrp="1"/>
          </p:cNvSpPr>
          <p:nvPr>
            <p:ph type="title"/>
          </p:nvPr>
        </p:nvSpPr>
        <p:spPr>
          <a:xfrm>
            <a:off x="508963" y="434598"/>
            <a:ext cx="7886700" cy="425102"/>
          </a:xfrm>
          <a:prstGeom prst="rect">
            <a:avLst/>
          </a:prstGeom>
          <a:noFill/>
          <a:ln>
            <a:noFill/>
          </a:ln>
        </p:spPr>
        <p:txBody>
          <a:bodyPr spcFirstLastPara="1" wrap="square" lIns="68575" tIns="34275" rIns="68575" bIns="34275" anchor="ctr" anchorCtr="0">
            <a:noAutofit/>
          </a:bodyPr>
          <a:lstStyle/>
          <a:p>
            <a:pPr>
              <a:buSzPts val="1100"/>
            </a:pPr>
            <a:r>
              <a:rPr lang="en" sz="2400"/>
              <a:t>Household Vehicles</a:t>
            </a:r>
            <a:endParaRPr b="1"/>
          </a:p>
        </p:txBody>
      </p:sp>
      <p:pic>
        <p:nvPicPr>
          <p:cNvPr id="304" name="Google Shape;304;p41"/>
          <p:cNvPicPr preferRelativeResize="0"/>
          <p:nvPr/>
        </p:nvPicPr>
        <p:blipFill rotWithShape="1">
          <a:blip r:embed="rId4">
            <a:alphaModFix/>
          </a:blip>
          <a:srcRect t="61019" r="4951"/>
          <a:stretch/>
        </p:blipFill>
        <p:spPr>
          <a:xfrm>
            <a:off x="2050000" y="3647804"/>
            <a:ext cx="3845550" cy="1265025"/>
          </a:xfrm>
          <a:prstGeom prst="rect">
            <a:avLst/>
          </a:prstGeom>
          <a:noFill/>
          <a:ln>
            <a:noFill/>
          </a:ln>
        </p:spPr>
      </p:pic>
      <p:pic>
        <p:nvPicPr>
          <p:cNvPr id="305" name="Google Shape;305;p41"/>
          <p:cNvPicPr preferRelativeResize="0"/>
          <p:nvPr/>
        </p:nvPicPr>
        <p:blipFill rotWithShape="1">
          <a:blip r:embed="rId4">
            <a:alphaModFix/>
          </a:blip>
          <a:srcRect t="7070" b="48148"/>
          <a:stretch/>
        </p:blipFill>
        <p:spPr>
          <a:xfrm>
            <a:off x="6718674" y="4761287"/>
            <a:ext cx="4388591" cy="1801438"/>
          </a:xfrm>
          <a:prstGeom prst="rect">
            <a:avLst/>
          </a:prstGeom>
          <a:noFill/>
          <a:ln>
            <a:noFill/>
          </a:ln>
        </p:spPr>
      </p:pic>
      <p:sp>
        <p:nvSpPr>
          <p:cNvPr id="306" name="Google Shape;306;p41"/>
          <p:cNvSpPr/>
          <p:nvPr/>
        </p:nvSpPr>
        <p:spPr>
          <a:xfrm>
            <a:off x="349520" y="989902"/>
            <a:ext cx="4195500" cy="2167576"/>
          </a:xfrm>
          <a:prstGeom prst="roundRect">
            <a:avLst>
              <a:gd name="adj" fmla="val 7045"/>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1400" kern="0">
                <a:solidFill>
                  <a:srgbClr val="FFFFFF"/>
                </a:solidFill>
                <a:latin typeface="Arial"/>
                <a:cs typeface="Arial"/>
                <a:sym typeface="Arial"/>
              </a:rPr>
              <a:t>Vehicle Table: For each HH driving age person...</a:t>
            </a:r>
            <a:endParaRPr sz="1400" kern="0">
              <a:solidFill>
                <a:srgbClr val="FFFFFF"/>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p:txBody>
      </p:sp>
      <p:sp>
        <p:nvSpPr>
          <p:cNvPr id="308" name="Google Shape;308;p41"/>
          <p:cNvSpPr txBox="1"/>
          <p:nvPr/>
        </p:nvSpPr>
        <p:spPr>
          <a:xfrm>
            <a:off x="6578570" y="4635072"/>
            <a:ext cx="4147200" cy="398100"/>
          </a:xfrm>
          <a:prstGeom prst="rect">
            <a:avLst/>
          </a:prstGeom>
          <a:solidFill>
            <a:schemeClr val="lt1"/>
          </a:solidFill>
          <a:ln>
            <a:noFill/>
          </a:ln>
        </p:spPr>
        <p:txBody>
          <a:bodyPr spcFirstLastPara="1" wrap="square" lIns="91425" tIns="91425" rIns="91425" bIns="91425" anchor="t" anchorCtr="0">
            <a:noAutofit/>
          </a:bodyPr>
          <a:lstStyle/>
          <a:p>
            <a:pPr defTabSz="914400">
              <a:buClr>
                <a:srgbClr val="000000"/>
              </a:buClr>
            </a:pPr>
            <a:r>
              <a:rPr lang="en" sz="1400" b="1" kern="0">
                <a:solidFill>
                  <a:srgbClr val="000000"/>
                </a:solidFill>
                <a:highlight>
                  <a:srgbClr val="FFFFFF"/>
                </a:highlight>
                <a:latin typeface="Calibri"/>
                <a:ea typeface="Calibri"/>
                <a:cs typeface="Calibri"/>
                <a:sym typeface="Calibri"/>
              </a:rPr>
              <a:t>On-Road Mix of Vehicles (mix of ages)</a:t>
            </a:r>
            <a:endParaRPr sz="1400" b="1" kern="0">
              <a:solidFill>
                <a:srgbClr val="000000"/>
              </a:solidFill>
              <a:highlight>
                <a:srgbClr val="FFFFFF"/>
              </a:highlight>
              <a:latin typeface="Calibri"/>
              <a:ea typeface="Calibri"/>
              <a:cs typeface="Calibri"/>
              <a:sym typeface="Calibri"/>
            </a:endParaRPr>
          </a:p>
          <a:p>
            <a:pPr defTabSz="914400">
              <a:buClr>
                <a:srgbClr val="000000"/>
              </a:buClr>
            </a:pPr>
            <a:endParaRPr sz="1400" b="1" kern="0">
              <a:solidFill>
                <a:srgbClr val="000000"/>
              </a:solidFill>
              <a:highlight>
                <a:srgbClr val="FFFFFF"/>
              </a:highlight>
              <a:latin typeface="Calibri"/>
              <a:ea typeface="Calibri"/>
              <a:cs typeface="Calibri"/>
              <a:sym typeface="Calibri"/>
            </a:endParaRPr>
          </a:p>
        </p:txBody>
      </p:sp>
      <p:sp>
        <p:nvSpPr>
          <p:cNvPr id="309" name="Google Shape;309;p41"/>
          <p:cNvSpPr txBox="1"/>
          <p:nvPr/>
        </p:nvSpPr>
        <p:spPr>
          <a:xfrm>
            <a:off x="6337054" y="3557831"/>
            <a:ext cx="3441647" cy="750795"/>
          </a:xfrm>
          <a:prstGeom prst="rect">
            <a:avLst/>
          </a:prstGeom>
          <a:noFill/>
          <a:ln>
            <a:noFill/>
          </a:ln>
        </p:spPr>
        <p:txBody>
          <a:bodyPr spcFirstLastPara="1" wrap="square" lIns="91425" tIns="91425" rIns="91425" bIns="91425" anchor="t" anchorCtr="0">
            <a:noAutofit/>
          </a:bodyPr>
          <a:lstStyle/>
          <a:p>
            <a:pPr defTabSz="914400">
              <a:buClr>
                <a:srgbClr val="000000"/>
              </a:buClr>
            </a:pPr>
            <a:r>
              <a:rPr lang="en-US" sz="1200" i="1" kern="0">
                <a:solidFill>
                  <a:srgbClr val="000000"/>
                </a:solidFill>
                <a:latin typeface="Calibri"/>
                <a:ea typeface="Calibri"/>
                <a:cs typeface="Calibri"/>
                <a:sym typeface="Calibri"/>
              </a:rPr>
              <a:t>* EV may switch to PHEV if </a:t>
            </a:r>
            <a:r>
              <a:rPr lang="en-US" sz="1200" i="1" kern="0">
                <a:solidFill>
                  <a:srgbClr val="000000"/>
                </a:solidFill>
                <a:highlight>
                  <a:srgbClr val="888888"/>
                </a:highlight>
                <a:latin typeface="Calibri"/>
                <a:ea typeface="Calibri"/>
                <a:cs typeface="Calibri"/>
                <a:sym typeface="Calibri"/>
              </a:rPr>
              <a:t>range</a:t>
            </a:r>
            <a:r>
              <a:rPr lang="en-US" sz="1200" i="1" kern="0">
                <a:solidFill>
                  <a:srgbClr val="000000"/>
                </a:solidFill>
                <a:latin typeface="Calibri"/>
                <a:ea typeface="Calibri"/>
                <a:cs typeface="Calibri"/>
                <a:sym typeface="Calibri"/>
              </a:rPr>
              <a:t>/</a:t>
            </a:r>
            <a:r>
              <a:rPr lang="en-US" sz="1200" i="1" kern="0">
                <a:solidFill>
                  <a:srgbClr val="000000"/>
                </a:solidFill>
                <a:highlight>
                  <a:srgbClr val="B7B7B7"/>
                </a:highlight>
                <a:latin typeface="Calibri"/>
                <a:ea typeface="Calibri"/>
                <a:cs typeface="Calibri"/>
                <a:sym typeface="Calibri"/>
              </a:rPr>
              <a:t>charging</a:t>
            </a:r>
            <a:r>
              <a:rPr lang="en-US" sz="1200" i="1" kern="0">
                <a:solidFill>
                  <a:srgbClr val="000000"/>
                </a:solidFill>
                <a:latin typeface="Calibri"/>
                <a:ea typeface="Calibri"/>
                <a:cs typeface="Calibri"/>
                <a:sym typeface="Calibri"/>
              </a:rPr>
              <a:t> limited</a:t>
            </a:r>
          </a:p>
          <a:p>
            <a:pPr defTabSz="914400">
              <a:buClr>
                <a:srgbClr val="000000"/>
              </a:buClr>
            </a:pPr>
            <a:r>
              <a:rPr lang="en-US" sz="1200" i="1" kern="0">
                <a:solidFill>
                  <a:srgbClr val="000000"/>
                </a:solidFill>
                <a:latin typeface="Calibri"/>
                <a:ea typeface="Calibri"/>
                <a:cs typeface="Calibri"/>
                <a:sym typeface="Calibri"/>
              </a:rPr>
              <a:t>   Concept #4: Congestion may affect MPG</a:t>
            </a:r>
          </a:p>
          <a:p>
            <a:pPr defTabSz="914400">
              <a:buClr>
                <a:srgbClr val="000000"/>
              </a:buClr>
            </a:pPr>
            <a:r>
              <a:rPr lang="en-US" sz="1200" i="1" kern="0">
                <a:solidFill>
                  <a:srgbClr val="000000"/>
                </a:solidFill>
                <a:latin typeface="Calibri"/>
                <a:ea typeface="Calibri"/>
                <a:cs typeface="Calibri"/>
                <a:sym typeface="Calibri"/>
              </a:rPr>
              <a:t>   Concept #5: Budgets may affect auto ownership</a:t>
            </a:r>
          </a:p>
        </p:txBody>
      </p:sp>
      <p:graphicFrame>
        <p:nvGraphicFramePr>
          <p:cNvPr id="310" name="Google Shape;310;p41"/>
          <p:cNvGraphicFramePr/>
          <p:nvPr/>
        </p:nvGraphicFramePr>
        <p:xfrm>
          <a:off x="697505" y="1760375"/>
          <a:ext cx="3581425" cy="1238865"/>
        </p:xfrm>
        <a:graphic>
          <a:graphicData uri="http://schemas.openxmlformats.org/drawingml/2006/table">
            <a:tbl>
              <a:tblPr firstRow="1" bandRow="1">
                <a:noFill/>
              </a:tblPr>
              <a:tblGrid>
                <a:gridCol w="591550">
                  <a:extLst>
                    <a:ext uri="{9D8B030D-6E8A-4147-A177-3AD203B41FA5}">
                      <a16:colId xmlns:a16="http://schemas.microsoft.com/office/drawing/2014/main" val="20000"/>
                    </a:ext>
                  </a:extLst>
                </a:gridCol>
                <a:gridCol w="493950">
                  <a:extLst>
                    <a:ext uri="{9D8B030D-6E8A-4147-A177-3AD203B41FA5}">
                      <a16:colId xmlns:a16="http://schemas.microsoft.com/office/drawing/2014/main" val="20001"/>
                    </a:ext>
                  </a:extLst>
                </a:gridCol>
                <a:gridCol w="1451275">
                  <a:extLst>
                    <a:ext uri="{9D8B030D-6E8A-4147-A177-3AD203B41FA5}">
                      <a16:colId xmlns:a16="http://schemas.microsoft.com/office/drawing/2014/main" val="20002"/>
                    </a:ext>
                  </a:extLst>
                </a:gridCol>
                <a:gridCol w="1044650">
                  <a:extLst>
                    <a:ext uri="{9D8B030D-6E8A-4147-A177-3AD203B41FA5}">
                      <a16:colId xmlns:a16="http://schemas.microsoft.com/office/drawing/2014/main" val="20003"/>
                    </a:ext>
                  </a:extLst>
                </a:gridCol>
              </a:tblGrid>
              <a:tr h="365950">
                <a:tc>
                  <a:txBody>
                    <a:bodyPr/>
                    <a:lstStyle/>
                    <a:p>
                      <a:pPr marL="0" marR="0" lvl="0" indent="0" algn="l" rtl="0">
                        <a:spcBef>
                          <a:spcPts val="0"/>
                        </a:spcBef>
                        <a:spcAft>
                          <a:spcPts val="0"/>
                        </a:spcAft>
                        <a:buNone/>
                      </a:pPr>
                      <a:r>
                        <a:rPr lang="en" sz="1200" u="none" strike="noStrike" cap="none"/>
                        <a:t>HHID</a:t>
                      </a:r>
                      <a:endParaRPr sz="1200"/>
                    </a:p>
                  </a:txBody>
                  <a:tcPr marL="68600" marR="68600" marT="34300" marB="34300"/>
                </a:tc>
                <a:tc>
                  <a:txBody>
                    <a:bodyPr/>
                    <a:lstStyle/>
                    <a:p>
                      <a:pPr marL="0" marR="0" lvl="0" indent="0" algn="l" rtl="0">
                        <a:spcBef>
                          <a:spcPts val="0"/>
                        </a:spcBef>
                        <a:spcAft>
                          <a:spcPts val="0"/>
                        </a:spcAft>
                        <a:buNone/>
                      </a:pPr>
                      <a:r>
                        <a:rPr lang="en" sz="1200"/>
                        <a:t>Veh#</a:t>
                      </a:r>
                      <a:endParaRPr sz="1200"/>
                    </a:p>
                  </a:txBody>
                  <a:tcPr marL="68600" marR="68600" marT="34300" marB="34300"/>
                </a:tc>
                <a:tc>
                  <a:txBody>
                    <a:bodyPr/>
                    <a:lstStyle/>
                    <a:p>
                      <a:pPr marL="0" marR="0" lvl="0" indent="0" algn="l" rtl="0">
                        <a:spcBef>
                          <a:spcPts val="0"/>
                        </a:spcBef>
                        <a:spcAft>
                          <a:spcPts val="0"/>
                        </a:spcAft>
                        <a:buNone/>
                      </a:pPr>
                      <a:r>
                        <a:rPr lang="en" sz="1200"/>
                        <a:t>Veh Attributes</a:t>
                      </a:r>
                      <a:endParaRPr sz="1200"/>
                    </a:p>
                  </a:txBody>
                  <a:tcPr marL="68600" marR="68600" marT="34300" marB="34300"/>
                </a:tc>
                <a:tc>
                  <a:txBody>
                    <a:bodyPr/>
                    <a:lstStyle/>
                    <a:p>
                      <a:pPr marL="0" marR="0" lvl="0" indent="0" algn="l" rtl="0">
                        <a:spcBef>
                          <a:spcPts val="0"/>
                        </a:spcBef>
                        <a:spcAft>
                          <a:spcPts val="0"/>
                        </a:spcAft>
                        <a:buNone/>
                      </a:pPr>
                      <a:r>
                        <a:rPr lang="en" sz="1200"/>
                        <a:t>Lookup</a:t>
                      </a:r>
                      <a:endParaRPr sz="1200"/>
                    </a:p>
                  </a:txBody>
                  <a:tcPr marL="68600" marR="68600" marT="34300" marB="34300"/>
                </a:tc>
                <a:extLst>
                  <a:ext uri="{0D108BD9-81ED-4DB2-BD59-A6C34878D82A}">
                    <a16:rowId xmlns:a16="http://schemas.microsoft.com/office/drawing/2014/main" val="10000"/>
                  </a:ext>
                </a:extLst>
              </a:tr>
              <a:tr h="442225">
                <a:tc>
                  <a:txBody>
                    <a:bodyPr/>
                    <a:lstStyle/>
                    <a:p>
                      <a:pPr marL="0" marR="0" lvl="0" indent="0" algn="l" rtl="0">
                        <a:spcBef>
                          <a:spcPts val="0"/>
                        </a:spcBef>
                        <a:spcAft>
                          <a:spcPts val="0"/>
                        </a:spcAft>
                        <a:buNone/>
                      </a:pPr>
                      <a:endParaRPr sz="1200"/>
                    </a:p>
                  </a:txBody>
                  <a:tcPr marL="68600" marR="68600" marT="34300" marB="34300"/>
                </a:tc>
                <a:tc>
                  <a:txBody>
                    <a:bodyPr/>
                    <a:lstStyle/>
                    <a:p>
                      <a:pPr marL="0" marR="0" lvl="0" indent="0" algn="l" rtl="0">
                        <a:spcBef>
                          <a:spcPts val="0"/>
                        </a:spcBef>
                        <a:spcAft>
                          <a:spcPts val="0"/>
                        </a:spcAft>
                        <a:buNone/>
                      </a:pPr>
                      <a:endParaRPr sz="1200"/>
                    </a:p>
                  </a:txBody>
                  <a:tcPr marL="68600" marR="68600" marT="34300" marB="34300"/>
                </a:tc>
                <a:tc>
                  <a:txBody>
                    <a:bodyPr/>
                    <a:lstStyle/>
                    <a:p>
                      <a:pPr marL="0" lvl="0" indent="0" algn="l" rtl="0">
                        <a:spcBef>
                          <a:spcPts val="0"/>
                        </a:spcBef>
                        <a:spcAft>
                          <a:spcPts val="0"/>
                        </a:spcAft>
                        <a:buNone/>
                      </a:pPr>
                      <a:r>
                        <a:rPr lang="en" sz="1200">
                          <a:highlight>
                            <a:schemeClr val="lt1"/>
                          </a:highlight>
                        </a:rPr>
                        <a:t>Own-or-CarService,</a:t>
                      </a:r>
                      <a:endParaRPr sz="1200">
                        <a:highlight>
                          <a:schemeClr val="lt1"/>
                        </a:highlight>
                      </a:endParaRPr>
                    </a:p>
                    <a:p>
                      <a:pPr marL="0" lvl="0" indent="0" algn="l" rtl="0">
                        <a:spcBef>
                          <a:spcPts val="0"/>
                        </a:spcBef>
                        <a:spcAft>
                          <a:spcPts val="0"/>
                        </a:spcAft>
                        <a:buNone/>
                      </a:pPr>
                      <a:r>
                        <a:rPr lang="en" sz="1200">
                          <a:highlight>
                            <a:schemeClr val="lt1"/>
                          </a:highlight>
                        </a:rPr>
                        <a:t>Age, LtTrk-or-Auto</a:t>
                      </a:r>
                      <a:endParaRPr sz="1200">
                        <a:highlight>
                          <a:schemeClr val="lt1"/>
                        </a:highlight>
                      </a:endParaRPr>
                    </a:p>
                  </a:txBody>
                  <a:tcPr marL="68600" marR="68600" marT="34300" marB="34300"/>
                </a:tc>
                <a:tc>
                  <a:txBody>
                    <a:bodyPr/>
                    <a:lstStyle/>
                    <a:p>
                      <a:pPr marL="0" marR="0" lvl="0" indent="0" algn="l" rtl="0">
                        <a:spcBef>
                          <a:spcPts val="0"/>
                        </a:spcBef>
                        <a:spcAft>
                          <a:spcPts val="0"/>
                        </a:spcAft>
                        <a:buNone/>
                      </a:pPr>
                      <a:r>
                        <a:rPr lang="en" sz="1200">
                          <a:solidFill>
                            <a:srgbClr val="000000"/>
                          </a:solidFill>
                          <a:highlight>
                            <a:schemeClr val="lt1"/>
                          </a:highlight>
                        </a:rPr>
                        <a:t> </a:t>
                      </a:r>
                      <a:endParaRPr sz="1200">
                        <a:solidFill>
                          <a:srgbClr val="000000"/>
                        </a:solidFill>
                        <a:highlight>
                          <a:schemeClr val="lt1"/>
                        </a:highlight>
                      </a:endParaRPr>
                    </a:p>
                  </a:txBody>
                  <a:tcPr marL="68600" marR="68600" marT="34300" marB="34300"/>
                </a:tc>
                <a:extLst>
                  <a:ext uri="{0D108BD9-81ED-4DB2-BD59-A6C34878D82A}">
                    <a16:rowId xmlns:a16="http://schemas.microsoft.com/office/drawing/2014/main" val="10001"/>
                  </a:ext>
                </a:extLst>
              </a:tr>
              <a:tr h="255675">
                <a:tc>
                  <a:txBody>
                    <a:bodyPr/>
                    <a:lstStyle/>
                    <a:p>
                      <a:pPr marL="0" marR="0" lvl="0" indent="0" algn="l" rtl="0">
                        <a:spcBef>
                          <a:spcPts val="0"/>
                        </a:spcBef>
                        <a:spcAft>
                          <a:spcPts val="0"/>
                        </a:spcAft>
                        <a:buNone/>
                      </a:pPr>
                      <a:endParaRPr sz="1200"/>
                    </a:p>
                  </a:txBody>
                  <a:tcPr marL="68600" marR="68600" marT="34300" marB="34300"/>
                </a:tc>
                <a:tc>
                  <a:txBody>
                    <a:bodyPr/>
                    <a:lstStyle/>
                    <a:p>
                      <a:pPr marL="0" marR="0" lvl="0" indent="0" algn="l" rtl="0">
                        <a:spcBef>
                          <a:spcPts val="0"/>
                        </a:spcBef>
                        <a:spcAft>
                          <a:spcPts val="0"/>
                        </a:spcAft>
                        <a:buNone/>
                      </a:pPr>
                      <a:endParaRPr sz="1200"/>
                    </a:p>
                  </a:txBody>
                  <a:tcPr marL="68600" marR="68600" marT="34300" marB="34300"/>
                </a:tc>
                <a:tc>
                  <a:txBody>
                    <a:bodyPr/>
                    <a:lstStyle/>
                    <a:p>
                      <a:pPr marL="0" marR="0" lvl="0" indent="0" algn="l" rtl="0">
                        <a:spcBef>
                          <a:spcPts val="0"/>
                        </a:spcBef>
                        <a:spcAft>
                          <a:spcPts val="0"/>
                        </a:spcAft>
                        <a:buNone/>
                      </a:pPr>
                      <a:endParaRPr sz="1200"/>
                    </a:p>
                  </a:txBody>
                  <a:tcPr marL="68600" marR="68600" marT="34300" marB="34300"/>
                </a:tc>
                <a:tc>
                  <a:txBody>
                    <a:bodyPr/>
                    <a:lstStyle/>
                    <a:p>
                      <a:pPr marL="0" marR="0" lvl="0" indent="0" algn="l" rtl="0">
                        <a:spcBef>
                          <a:spcPts val="0"/>
                        </a:spcBef>
                        <a:spcAft>
                          <a:spcPts val="0"/>
                        </a:spcAft>
                        <a:buNone/>
                      </a:pPr>
                      <a:endParaRPr sz="1200"/>
                    </a:p>
                  </a:txBody>
                  <a:tcPr marL="68600" marR="68600" marT="34300" marB="34300"/>
                </a:tc>
                <a:extLst>
                  <a:ext uri="{0D108BD9-81ED-4DB2-BD59-A6C34878D82A}">
                    <a16:rowId xmlns:a16="http://schemas.microsoft.com/office/drawing/2014/main" val="10002"/>
                  </a:ext>
                </a:extLst>
              </a:tr>
            </a:tbl>
          </a:graphicData>
        </a:graphic>
      </p:graphicFrame>
      <p:graphicFrame>
        <p:nvGraphicFramePr>
          <p:cNvPr id="311" name="Google Shape;311;p41"/>
          <p:cNvGraphicFramePr/>
          <p:nvPr/>
        </p:nvGraphicFramePr>
        <p:xfrm>
          <a:off x="696263" y="1755433"/>
          <a:ext cx="3581425" cy="1266552"/>
        </p:xfrm>
        <a:graphic>
          <a:graphicData uri="http://schemas.openxmlformats.org/drawingml/2006/table">
            <a:tbl>
              <a:tblPr firstRow="1" bandRow="1">
                <a:noFill/>
              </a:tblPr>
              <a:tblGrid>
                <a:gridCol w="591550">
                  <a:extLst>
                    <a:ext uri="{9D8B030D-6E8A-4147-A177-3AD203B41FA5}">
                      <a16:colId xmlns:a16="http://schemas.microsoft.com/office/drawing/2014/main" val="20000"/>
                    </a:ext>
                  </a:extLst>
                </a:gridCol>
                <a:gridCol w="497444">
                  <a:extLst>
                    <a:ext uri="{9D8B030D-6E8A-4147-A177-3AD203B41FA5}">
                      <a16:colId xmlns:a16="http://schemas.microsoft.com/office/drawing/2014/main" val="20001"/>
                    </a:ext>
                  </a:extLst>
                </a:gridCol>
                <a:gridCol w="1450068">
                  <a:extLst>
                    <a:ext uri="{9D8B030D-6E8A-4147-A177-3AD203B41FA5}">
                      <a16:colId xmlns:a16="http://schemas.microsoft.com/office/drawing/2014/main" val="20002"/>
                    </a:ext>
                  </a:extLst>
                </a:gridCol>
                <a:gridCol w="1042363">
                  <a:extLst>
                    <a:ext uri="{9D8B030D-6E8A-4147-A177-3AD203B41FA5}">
                      <a16:colId xmlns:a16="http://schemas.microsoft.com/office/drawing/2014/main" val="20003"/>
                    </a:ext>
                  </a:extLst>
                </a:gridCol>
              </a:tblGrid>
              <a:tr h="362292">
                <a:tc>
                  <a:txBody>
                    <a:bodyPr/>
                    <a:lstStyle/>
                    <a:p>
                      <a:pPr marL="0" marR="0" lvl="0" indent="0" algn="l" rtl="0">
                        <a:spcBef>
                          <a:spcPts val="0"/>
                        </a:spcBef>
                        <a:spcAft>
                          <a:spcPts val="0"/>
                        </a:spcAft>
                        <a:buNone/>
                      </a:pPr>
                      <a:r>
                        <a:rPr lang="en" sz="1200" u="none" strike="noStrike" cap="none"/>
                        <a:t>HHID</a:t>
                      </a:r>
                      <a:endParaRPr sz="1200"/>
                    </a:p>
                  </a:txBody>
                  <a:tcPr marL="68600" marR="68600" marT="34300" marB="34300"/>
                </a:tc>
                <a:tc>
                  <a:txBody>
                    <a:bodyPr/>
                    <a:lstStyle/>
                    <a:p>
                      <a:pPr marL="0" marR="0" lvl="0" indent="0" algn="l" rtl="0">
                        <a:spcBef>
                          <a:spcPts val="0"/>
                        </a:spcBef>
                        <a:spcAft>
                          <a:spcPts val="0"/>
                        </a:spcAft>
                        <a:buNone/>
                      </a:pPr>
                      <a:r>
                        <a:rPr lang="en" sz="1200"/>
                        <a:t>Veh#</a:t>
                      </a:r>
                      <a:endParaRPr sz="1200"/>
                    </a:p>
                  </a:txBody>
                  <a:tcPr marL="68600" marR="68600" marT="34300" marB="34300"/>
                </a:tc>
                <a:tc>
                  <a:txBody>
                    <a:bodyPr/>
                    <a:lstStyle/>
                    <a:p>
                      <a:pPr marL="0" marR="0" lvl="0" indent="0" algn="l" rtl="0">
                        <a:spcBef>
                          <a:spcPts val="0"/>
                        </a:spcBef>
                        <a:spcAft>
                          <a:spcPts val="0"/>
                        </a:spcAft>
                        <a:buNone/>
                      </a:pPr>
                      <a:r>
                        <a:rPr lang="en" sz="1200"/>
                        <a:t>Veh Attributes*</a:t>
                      </a:r>
                      <a:endParaRPr sz="1200"/>
                    </a:p>
                  </a:txBody>
                  <a:tcPr marL="68600" marR="68600" marT="34300" marB="34300"/>
                </a:tc>
                <a:tc>
                  <a:txBody>
                    <a:bodyPr/>
                    <a:lstStyle/>
                    <a:p>
                      <a:pPr marL="0" marR="0" lvl="0" indent="0" algn="l" rtl="0">
                        <a:spcBef>
                          <a:spcPts val="0"/>
                        </a:spcBef>
                        <a:spcAft>
                          <a:spcPts val="0"/>
                        </a:spcAft>
                        <a:buNone/>
                      </a:pPr>
                      <a:r>
                        <a:rPr lang="en" sz="1200"/>
                        <a:t>Lookup*</a:t>
                      </a:r>
                      <a:endParaRPr sz="1200"/>
                    </a:p>
                  </a:txBody>
                  <a:tcPr marL="68600" marR="68600" marT="34300" marB="34300"/>
                </a:tc>
                <a:extLst>
                  <a:ext uri="{0D108BD9-81ED-4DB2-BD59-A6C34878D82A}">
                    <a16:rowId xmlns:a16="http://schemas.microsoft.com/office/drawing/2014/main" val="10000"/>
                  </a:ext>
                </a:extLst>
              </a:tr>
              <a:tr h="622300">
                <a:tc>
                  <a:txBody>
                    <a:bodyPr/>
                    <a:lstStyle/>
                    <a:p>
                      <a:pPr marL="0" marR="0" lvl="0" indent="0" algn="l" rtl="0">
                        <a:spcBef>
                          <a:spcPts val="0"/>
                        </a:spcBef>
                        <a:spcAft>
                          <a:spcPts val="0"/>
                        </a:spcAft>
                        <a:buNone/>
                      </a:pPr>
                      <a:endParaRPr sz="1400"/>
                    </a:p>
                  </a:txBody>
                  <a:tcPr marL="68600" marR="68600" marT="34300" marB="34300"/>
                </a:tc>
                <a:tc>
                  <a:txBody>
                    <a:bodyPr/>
                    <a:lstStyle/>
                    <a:p>
                      <a:pPr marL="0" marR="0" lvl="0" indent="0" algn="l" rtl="0">
                        <a:spcBef>
                          <a:spcPts val="0"/>
                        </a:spcBef>
                        <a:spcAft>
                          <a:spcPts val="0"/>
                        </a:spcAft>
                        <a:buNone/>
                      </a:pPr>
                      <a:endParaRPr sz="1400"/>
                    </a:p>
                  </a:txBody>
                  <a:tcPr marL="68600" marR="68600" marT="34300" marB="34300"/>
                </a:tc>
                <a:tc>
                  <a:txBody>
                    <a:bodyPr/>
                    <a:lstStyle/>
                    <a:p>
                      <a:pPr marL="0" marR="0" lvl="0" indent="0" algn="l" rtl="0">
                        <a:spcBef>
                          <a:spcPts val="0"/>
                        </a:spcBef>
                        <a:spcAft>
                          <a:spcPts val="0"/>
                        </a:spcAft>
                        <a:buNone/>
                      </a:pPr>
                      <a:r>
                        <a:rPr lang="en" sz="1200">
                          <a:solidFill>
                            <a:srgbClr val="000000"/>
                          </a:solidFill>
                          <a:highlight>
                            <a:schemeClr val="lt1"/>
                          </a:highlight>
                        </a:rPr>
                        <a:t>Own-or-CarService,</a:t>
                      </a:r>
                      <a:endParaRPr sz="1200">
                        <a:solidFill>
                          <a:srgbClr val="000000"/>
                        </a:solidFill>
                        <a:highlight>
                          <a:schemeClr val="lt1"/>
                        </a:highlight>
                      </a:endParaRPr>
                    </a:p>
                    <a:p>
                      <a:pPr marL="0" marR="0" lvl="0" indent="0" algn="l" rtl="0">
                        <a:spcBef>
                          <a:spcPts val="0"/>
                        </a:spcBef>
                        <a:spcAft>
                          <a:spcPts val="0"/>
                        </a:spcAft>
                        <a:buNone/>
                      </a:pPr>
                      <a:r>
                        <a:rPr lang="en" sz="1200">
                          <a:solidFill>
                            <a:srgbClr val="000000"/>
                          </a:solidFill>
                          <a:highlight>
                            <a:schemeClr val="lt1"/>
                          </a:highlight>
                        </a:rPr>
                        <a:t>Age, LtTrk-or-Auto</a:t>
                      </a:r>
                      <a:endParaRPr sz="1200"/>
                    </a:p>
                  </a:txBody>
                  <a:tcPr marL="68600" marR="68600" marT="34300" marB="34300"/>
                </a:tc>
                <a:tc>
                  <a:txBody>
                    <a:bodyPr/>
                    <a:lstStyle/>
                    <a:p>
                      <a:pPr marL="0" marR="0" lvl="0" indent="0" algn="l" rtl="0">
                        <a:spcBef>
                          <a:spcPts val="0"/>
                        </a:spcBef>
                        <a:spcAft>
                          <a:spcPts val="0"/>
                        </a:spcAft>
                        <a:buNone/>
                      </a:pPr>
                      <a:r>
                        <a:rPr lang="en" sz="1200">
                          <a:solidFill>
                            <a:srgbClr val="000000"/>
                          </a:solidFill>
                          <a:highlight>
                            <a:schemeClr val="lt1"/>
                          </a:highlight>
                        </a:rPr>
                        <a:t>Powertrain, MPG, range,...</a:t>
                      </a:r>
                      <a:endParaRPr sz="1200">
                        <a:solidFill>
                          <a:srgbClr val="000000"/>
                        </a:solidFill>
                        <a:highlight>
                          <a:schemeClr val="lt1"/>
                        </a:highlight>
                      </a:endParaRPr>
                    </a:p>
                  </a:txBody>
                  <a:tcPr marL="68600" marR="68600" marT="34300" marB="34300"/>
                </a:tc>
                <a:extLst>
                  <a:ext uri="{0D108BD9-81ED-4DB2-BD59-A6C34878D82A}">
                    <a16:rowId xmlns:a16="http://schemas.microsoft.com/office/drawing/2014/main" val="10001"/>
                  </a:ext>
                </a:extLst>
              </a:tr>
              <a:tr h="278704">
                <a:tc>
                  <a:txBody>
                    <a:bodyPr/>
                    <a:lstStyle/>
                    <a:p>
                      <a:pPr marL="0" marR="0" lvl="0" indent="0" algn="l" rtl="0">
                        <a:spcBef>
                          <a:spcPts val="0"/>
                        </a:spcBef>
                        <a:spcAft>
                          <a:spcPts val="0"/>
                        </a:spcAft>
                        <a:buNone/>
                      </a:pPr>
                      <a:endParaRPr sz="1400"/>
                    </a:p>
                  </a:txBody>
                  <a:tcPr marL="68600" marR="68600" marT="34300" marB="34300"/>
                </a:tc>
                <a:tc>
                  <a:txBody>
                    <a:bodyPr/>
                    <a:lstStyle/>
                    <a:p>
                      <a:pPr marL="0" marR="0" lvl="0" indent="0" algn="l" rtl="0">
                        <a:spcBef>
                          <a:spcPts val="0"/>
                        </a:spcBef>
                        <a:spcAft>
                          <a:spcPts val="0"/>
                        </a:spcAft>
                        <a:buNone/>
                      </a:pPr>
                      <a:endParaRPr sz="1400"/>
                    </a:p>
                  </a:txBody>
                  <a:tcPr marL="68600" marR="68600" marT="34300" marB="34300"/>
                </a:tc>
                <a:tc>
                  <a:txBody>
                    <a:bodyPr/>
                    <a:lstStyle/>
                    <a:p>
                      <a:pPr marL="0" marR="0" lvl="0" indent="0" algn="l" rtl="0">
                        <a:spcBef>
                          <a:spcPts val="0"/>
                        </a:spcBef>
                        <a:spcAft>
                          <a:spcPts val="0"/>
                        </a:spcAft>
                        <a:buNone/>
                      </a:pPr>
                      <a:endParaRPr sz="1400"/>
                    </a:p>
                  </a:txBody>
                  <a:tcPr marL="68600" marR="68600" marT="34300" marB="34300"/>
                </a:tc>
                <a:tc>
                  <a:txBody>
                    <a:bodyPr/>
                    <a:lstStyle/>
                    <a:p>
                      <a:pPr marL="0" marR="0" lvl="0" indent="0" algn="l" rtl="0">
                        <a:spcBef>
                          <a:spcPts val="0"/>
                        </a:spcBef>
                        <a:spcAft>
                          <a:spcPts val="0"/>
                        </a:spcAft>
                        <a:buNone/>
                      </a:pPr>
                      <a:endParaRPr sz="1400"/>
                    </a:p>
                  </a:txBody>
                  <a:tcPr marL="68600" marR="68600" marT="34300" marB="34300"/>
                </a:tc>
                <a:extLst>
                  <a:ext uri="{0D108BD9-81ED-4DB2-BD59-A6C34878D82A}">
                    <a16:rowId xmlns:a16="http://schemas.microsoft.com/office/drawing/2014/main" val="10002"/>
                  </a:ext>
                </a:extLst>
              </a:tr>
            </a:tbl>
          </a:graphicData>
        </a:graphic>
      </p:graphicFrame>
      <p:sp>
        <p:nvSpPr>
          <p:cNvPr id="312" name="Google Shape;312;p41"/>
          <p:cNvSpPr txBox="1"/>
          <p:nvPr/>
        </p:nvSpPr>
        <p:spPr>
          <a:xfrm>
            <a:off x="5928025" y="935975"/>
            <a:ext cx="1586700" cy="994200"/>
          </a:xfrm>
          <a:prstGeom prst="rect">
            <a:avLst/>
          </a:prstGeom>
          <a:solidFill>
            <a:schemeClr val="accent1">
              <a:lumMod val="20000"/>
              <a:lumOff val="80000"/>
            </a:schemeClr>
          </a:solidFill>
          <a:ln w="952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defTabSz="914400">
              <a:buClr>
                <a:srgbClr val="000000"/>
              </a:buClr>
            </a:pPr>
            <a:r>
              <a:rPr lang="en" sz="1200" u="sng" kern="0">
                <a:solidFill>
                  <a:srgbClr val="000000"/>
                </a:solidFill>
                <a:latin typeface="Calibri"/>
                <a:ea typeface="Calibri"/>
                <a:cs typeface="Calibri"/>
                <a:sym typeface="Calibri"/>
              </a:rPr>
              <a:t>HH attributes</a:t>
            </a:r>
            <a:endParaRPr sz="1200" u="sng" kern="0">
              <a:solidFill>
                <a:srgbClr val="000000"/>
              </a:solidFill>
              <a:latin typeface="Calibri"/>
              <a:ea typeface="Calibri"/>
              <a:cs typeface="Calibri"/>
              <a:sym typeface="Calibri"/>
            </a:endParaRPr>
          </a:p>
          <a:p>
            <a:pPr defTabSz="914400">
              <a:buClr>
                <a:srgbClr val="000000"/>
              </a:buClr>
            </a:pPr>
            <a:r>
              <a:rPr lang="en" sz="1200" kern="0">
                <a:solidFill>
                  <a:srgbClr val="000000"/>
                </a:solidFill>
                <a:latin typeface="Calibri"/>
                <a:ea typeface="Calibri"/>
                <a:cs typeface="Calibri"/>
                <a:sym typeface="Calibri"/>
              </a:rPr>
              <a:t>. </a:t>
            </a:r>
            <a:r>
              <a:rPr lang="en" sz="1200" b="1" kern="0">
                <a:solidFill>
                  <a:srgbClr val="000000"/>
                </a:solidFill>
                <a:latin typeface="Calibri"/>
                <a:ea typeface="Calibri"/>
                <a:cs typeface="Calibri"/>
                <a:sym typeface="Calibri"/>
              </a:rPr>
              <a:t>Income</a:t>
            </a:r>
            <a:endParaRPr sz="1200" b="1" kern="0">
              <a:solidFill>
                <a:srgbClr val="000000"/>
              </a:solidFill>
              <a:latin typeface="Arial"/>
              <a:cs typeface="Arial"/>
              <a:sym typeface="Arial"/>
            </a:endParaRPr>
          </a:p>
          <a:p>
            <a:pPr defTabSz="914400">
              <a:buClr>
                <a:srgbClr val="000000"/>
              </a:buClr>
            </a:pPr>
            <a:r>
              <a:rPr lang="en" sz="1200" kern="0">
                <a:solidFill>
                  <a:srgbClr val="000000"/>
                </a:solidFill>
                <a:latin typeface="Calibri"/>
                <a:ea typeface="Calibri"/>
                <a:cs typeface="Calibri"/>
                <a:sym typeface="Calibri"/>
              </a:rPr>
              <a:t>. Person Age mix</a:t>
            </a:r>
            <a:endParaRPr sz="1200" kern="0">
              <a:solidFill>
                <a:srgbClr val="000000"/>
              </a:solidFill>
              <a:latin typeface="Arial"/>
              <a:cs typeface="Arial"/>
              <a:sym typeface="Arial"/>
            </a:endParaRPr>
          </a:p>
          <a:p>
            <a:pPr defTabSz="914400">
              <a:buClr>
                <a:srgbClr val="000000"/>
              </a:buClr>
            </a:pPr>
            <a:r>
              <a:rPr lang="en" sz="1200" kern="0">
                <a:solidFill>
                  <a:srgbClr val="000000"/>
                </a:solidFill>
                <a:latin typeface="Arial"/>
                <a:cs typeface="Arial"/>
                <a:sym typeface="Arial"/>
              </a:rPr>
              <a:t>. #Vehicles owned</a:t>
            </a:r>
            <a:endParaRPr sz="1200" kern="0">
              <a:solidFill>
                <a:srgbClr val="000000"/>
              </a:solidFill>
              <a:latin typeface="Arial"/>
              <a:cs typeface="Arial"/>
              <a:sym typeface="Arial"/>
            </a:endParaRPr>
          </a:p>
          <a:p>
            <a:pPr defTabSz="914400">
              <a:buClr>
                <a:srgbClr val="000000"/>
              </a:buClr>
            </a:pPr>
            <a:r>
              <a:rPr lang="en" sz="1200" kern="0">
                <a:solidFill>
                  <a:srgbClr val="000000"/>
                </a:solidFill>
                <a:latin typeface="Arial"/>
                <a:cs typeface="Arial"/>
                <a:sym typeface="Arial"/>
              </a:rPr>
              <a:t>...</a:t>
            </a:r>
            <a:endParaRPr sz="1200" kern="0">
              <a:solidFill>
                <a:srgbClr val="000000"/>
              </a:solidFill>
              <a:latin typeface="Arial"/>
              <a:cs typeface="Arial"/>
              <a:sym typeface="Arial"/>
            </a:endParaRPr>
          </a:p>
          <a:p>
            <a:pPr defTabSz="914400">
              <a:buClr>
                <a:srgbClr val="000000"/>
              </a:buClr>
            </a:pPr>
            <a:endParaRPr sz="1100" kern="0">
              <a:solidFill>
                <a:srgbClr val="000000"/>
              </a:solidFill>
              <a:latin typeface="Arial"/>
              <a:cs typeface="Arial"/>
              <a:sym typeface="Arial"/>
            </a:endParaRPr>
          </a:p>
          <a:p>
            <a:pPr defTabSz="914400">
              <a:buClr>
                <a:srgbClr val="000000"/>
              </a:buClr>
            </a:pPr>
            <a:endParaRPr sz="1100" kern="0">
              <a:solidFill>
                <a:srgbClr val="000000"/>
              </a:solidFill>
              <a:latin typeface="Arial"/>
              <a:cs typeface="Arial"/>
              <a:sym typeface="Arial"/>
            </a:endParaRPr>
          </a:p>
          <a:p>
            <a:pPr defTabSz="914400">
              <a:buClr>
                <a:srgbClr val="000000"/>
              </a:buClr>
            </a:pPr>
            <a:endParaRPr sz="1400" kern="0">
              <a:solidFill>
                <a:srgbClr val="000000"/>
              </a:solidFill>
              <a:latin typeface="Calibri"/>
              <a:ea typeface="Calibri"/>
              <a:cs typeface="Calibri"/>
              <a:sym typeface="Calibri"/>
            </a:endParaRPr>
          </a:p>
        </p:txBody>
      </p:sp>
      <p:sp>
        <p:nvSpPr>
          <p:cNvPr id="313" name="Google Shape;313;p41"/>
          <p:cNvSpPr/>
          <p:nvPr/>
        </p:nvSpPr>
        <p:spPr>
          <a:xfrm rot="9459712">
            <a:off x="4433891" y="1941187"/>
            <a:ext cx="1647320" cy="512152"/>
          </a:xfrm>
          <a:prstGeom prst="rightArrow">
            <a:avLst>
              <a:gd name="adj1" fmla="val 50000"/>
              <a:gd name="adj2" fmla="val 50000"/>
            </a:avLst>
          </a:prstGeom>
          <a:solidFill>
            <a:srgbClr val="888888"/>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algn="ctr" defTabSz="914400">
              <a:buClr>
                <a:srgbClr val="000000"/>
              </a:buClr>
            </a:pPr>
            <a:endParaRPr sz="1400" kern="0">
              <a:solidFill>
                <a:srgbClr val="FFFFFF"/>
              </a:solidFill>
              <a:latin typeface="Calibri"/>
              <a:ea typeface="Calibri"/>
              <a:cs typeface="Calibri"/>
              <a:sym typeface="Calibri"/>
            </a:endParaRPr>
          </a:p>
        </p:txBody>
      </p:sp>
      <p:sp>
        <p:nvSpPr>
          <p:cNvPr id="314" name="Google Shape;314;p41"/>
          <p:cNvSpPr txBox="1"/>
          <p:nvPr/>
        </p:nvSpPr>
        <p:spPr>
          <a:xfrm>
            <a:off x="7710775" y="935975"/>
            <a:ext cx="1586700" cy="824400"/>
          </a:xfrm>
          <a:prstGeom prst="rect">
            <a:avLst/>
          </a:prstGeom>
          <a:solidFill>
            <a:schemeClr val="accent1">
              <a:lumMod val="20000"/>
              <a:lumOff val="80000"/>
            </a:schemeClr>
          </a:solidFill>
          <a:ln w="952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defTabSz="914400">
              <a:buClr>
                <a:srgbClr val="000000"/>
              </a:buClr>
            </a:pPr>
            <a:r>
              <a:rPr lang="en" sz="1200" u="sng" kern="0">
                <a:solidFill>
                  <a:srgbClr val="000000"/>
                </a:solidFill>
                <a:latin typeface="Calibri"/>
                <a:ea typeface="Calibri"/>
                <a:cs typeface="Calibri"/>
                <a:sym typeface="Calibri"/>
              </a:rPr>
              <a:t>BZone  attributes</a:t>
            </a:r>
            <a:endParaRPr sz="1200" u="sng" kern="0">
              <a:solidFill>
                <a:srgbClr val="000000"/>
              </a:solidFill>
              <a:latin typeface="Calibri"/>
              <a:ea typeface="Calibri"/>
              <a:cs typeface="Calibri"/>
              <a:sym typeface="Calibri"/>
            </a:endParaRPr>
          </a:p>
          <a:p>
            <a:pPr defTabSz="914400">
              <a:buClr>
                <a:srgbClr val="000000"/>
              </a:buClr>
            </a:pPr>
            <a:r>
              <a:rPr lang="en" sz="1200" b="1" kern="0">
                <a:solidFill>
                  <a:srgbClr val="000000"/>
                </a:solidFill>
                <a:latin typeface="Calibri"/>
                <a:ea typeface="Calibri"/>
                <a:cs typeface="Calibri"/>
                <a:sym typeface="Calibri"/>
              </a:rPr>
              <a:t>Car Service Availability</a:t>
            </a:r>
            <a:endParaRPr sz="1200" b="1" kern="0">
              <a:solidFill>
                <a:srgbClr val="000000"/>
              </a:solidFill>
              <a:latin typeface="Arial"/>
              <a:cs typeface="Arial"/>
              <a:sym typeface="Arial"/>
            </a:endParaRPr>
          </a:p>
          <a:p>
            <a:pPr defTabSz="914400">
              <a:buClr>
                <a:srgbClr val="000000"/>
              </a:buClr>
            </a:pPr>
            <a:r>
              <a:rPr lang="en" sz="1200" kern="0">
                <a:solidFill>
                  <a:srgbClr val="000000"/>
                </a:solidFill>
                <a:latin typeface="Calibri"/>
                <a:ea typeface="Calibri"/>
                <a:cs typeface="Calibri"/>
                <a:sym typeface="Calibri"/>
              </a:rPr>
              <a:t>Urban Mixed Use </a:t>
            </a:r>
            <a:endParaRPr sz="1200" kern="0">
              <a:solidFill>
                <a:srgbClr val="000000"/>
              </a:solidFill>
              <a:latin typeface="Calibri"/>
              <a:ea typeface="Calibri"/>
              <a:cs typeface="Calibri"/>
              <a:sym typeface="Calibri"/>
            </a:endParaRPr>
          </a:p>
        </p:txBody>
      </p:sp>
      <p:sp>
        <p:nvSpPr>
          <p:cNvPr id="316" name="Google Shape;316;p41"/>
          <p:cNvSpPr txBox="1"/>
          <p:nvPr/>
        </p:nvSpPr>
        <p:spPr>
          <a:xfrm>
            <a:off x="9138945" y="1402703"/>
            <a:ext cx="1586700" cy="4893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defTabSz="914400">
              <a:buClr>
                <a:srgbClr val="000000"/>
              </a:buClr>
            </a:pPr>
            <a:r>
              <a:rPr lang="en" sz="1200" kern="0">
                <a:solidFill>
                  <a:srgbClr val="000000"/>
                </a:solidFill>
                <a:latin typeface="Calibri"/>
                <a:ea typeface="Calibri"/>
                <a:cs typeface="Calibri"/>
                <a:sym typeface="Calibri"/>
              </a:rPr>
              <a:t>Average %LtTrk  &amp; Age</a:t>
            </a:r>
            <a:endParaRPr sz="1200" kern="0">
              <a:solidFill>
                <a:srgbClr val="000000"/>
              </a:solidFill>
              <a:latin typeface="Calibri"/>
              <a:ea typeface="Calibri"/>
              <a:cs typeface="Calibri"/>
              <a:sym typeface="Calibri"/>
            </a:endParaRPr>
          </a:p>
          <a:p>
            <a:pPr defTabSz="914400">
              <a:buClr>
                <a:srgbClr val="000000"/>
              </a:buClr>
            </a:pPr>
            <a:r>
              <a:rPr lang="en" sz="1200" kern="0">
                <a:solidFill>
                  <a:srgbClr val="000000"/>
                </a:solidFill>
                <a:latin typeface="Calibri"/>
                <a:ea typeface="Calibri"/>
                <a:cs typeface="Calibri"/>
                <a:sym typeface="Calibri"/>
              </a:rPr>
              <a:t>by Azone</a:t>
            </a:r>
            <a:endParaRPr sz="1200" kern="0">
              <a:solidFill>
                <a:srgbClr val="000000"/>
              </a:solidFill>
              <a:latin typeface="Calibri"/>
              <a:ea typeface="Calibri"/>
              <a:cs typeface="Calibri"/>
              <a:sym typeface="Calibri"/>
            </a:endParaRPr>
          </a:p>
        </p:txBody>
      </p:sp>
      <p:pic>
        <p:nvPicPr>
          <p:cNvPr id="317" name="Google Shape;317;p41"/>
          <p:cNvPicPr preferRelativeResize="0"/>
          <p:nvPr/>
        </p:nvPicPr>
        <p:blipFill rotWithShape="1">
          <a:blip r:embed="rId5">
            <a:alphaModFix/>
          </a:blip>
          <a:srcRect l="2414" r="2537"/>
          <a:stretch/>
        </p:blipFill>
        <p:spPr>
          <a:xfrm>
            <a:off x="2050002" y="4912827"/>
            <a:ext cx="3944856" cy="1434300"/>
          </a:xfrm>
          <a:prstGeom prst="rect">
            <a:avLst/>
          </a:prstGeom>
          <a:noFill/>
          <a:ln>
            <a:noFill/>
          </a:ln>
        </p:spPr>
      </p:pic>
      <p:sp>
        <p:nvSpPr>
          <p:cNvPr id="318" name="Google Shape;318;p41"/>
          <p:cNvSpPr txBox="1"/>
          <p:nvPr/>
        </p:nvSpPr>
        <p:spPr>
          <a:xfrm>
            <a:off x="9892765" y="3969272"/>
            <a:ext cx="1338600" cy="1063800"/>
          </a:xfrm>
          <a:prstGeom prst="rect">
            <a:avLst/>
          </a:prstGeom>
          <a:solidFill>
            <a:srgbClr val="A4C2F4"/>
          </a:solidFill>
          <a:ln>
            <a:noFill/>
          </a:ln>
        </p:spPr>
        <p:txBody>
          <a:bodyPr spcFirstLastPara="1" wrap="square" lIns="91425" tIns="91425" rIns="91425" bIns="91425" anchor="t" anchorCtr="0">
            <a:noAutofit/>
          </a:bodyPr>
          <a:lstStyle/>
          <a:p>
            <a:pPr algn="ctr" defTabSz="914400">
              <a:buClr>
                <a:srgbClr val="000000"/>
              </a:buClr>
            </a:pPr>
            <a:r>
              <a:rPr lang="en" sz="1200" kern="0">
                <a:solidFill>
                  <a:srgbClr val="000000"/>
                </a:solidFill>
                <a:latin typeface="Calibri"/>
                <a:ea typeface="Calibri"/>
                <a:cs typeface="Calibri"/>
                <a:sym typeface="Calibri"/>
              </a:rPr>
              <a:t>For </a:t>
            </a:r>
            <a:r>
              <a:rPr lang="en" sz="1100" kern="0">
                <a:solidFill>
                  <a:srgbClr val="000000"/>
                </a:solidFill>
                <a:latin typeface="Calibri"/>
                <a:ea typeface="Calibri"/>
                <a:cs typeface="Calibri"/>
                <a:sym typeface="Calibri"/>
              </a:rPr>
              <a:t>non-HH</a:t>
            </a:r>
            <a:r>
              <a:rPr lang="en" sz="1200" kern="0">
                <a:solidFill>
                  <a:srgbClr val="000000"/>
                </a:solidFill>
                <a:latin typeface="Calibri"/>
                <a:ea typeface="Calibri"/>
                <a:cs typeface="Calibri"/>
                <a:sym typeface="Calibri"/>
              </a:rPr>
              <a:t> </a:t>
            </a:r>
            <a:r>
              <a:rPr lang="en" sz="1000" kern="0">
                <a:solidFill>
                  <a:srgbClr val="000000"/>
                </a:solidFill>
                <a:latin typeface="Calibri"/>
                <a:ea typeface="Calibri"/>
                <a:cs typeface="Calibri"/>
                <a:sym typeface="Calibri"/>
              </a:rPr>
              <a:t>Vehicles </a:t>
            </a:r>
            <a:endParaRPr sz="1000" kern="0">
              <a:solidFill>
                <a:srgbClr val="000000"/>
              </a:solidFill>
              <a:latin typeface="Calibri"/>
              <a:ea typeface="Calibri"/>
              <a:cs typeface="Calibri"/>
              <a:sym typeface="Calibri"/>
            </a:endParaRPr>
          </a:p>
          <a:p>
            <a:pPr algn="ctr" defTabSz="914400">
              <a:buClr>
                <a:srgbClr val="000000"/>
              </a:buClr>
            </a:pPr>
            <a:r>
              <a:rPr lang="en" sz="1200" kern="0">
                <a:solidFill>
                  <a:srgbClr val="000000"/>
                </a:solidFill>
                <a:latin typeface="Calibri"/>
                <a:ea typeface="Calibri"/>
                <a:cs typeface="Calibri"/>
                <a:sym typeface="Calibri"/>
              </a:rPr>
              <a:t>simpler approach</a:t>
            </a:r>
            <a:endParaRPr sz="1200" kern="0">
              <a:solidFill>
                <a:srgbClr val="000000"/>
              </a:solidFill>
              <a:latin typeface="Calibri"/>
              <a:ea typeface="Calibri"/>
              <a:cs typeface="Calibri"/>
              <a:sym typeface="Calibri"/>
            </a:endParaRPr>
          </a:p>
          <a:p>
            <a:pPr algn="ctr" defTabSz="914400">
              <a:buClr>
                <a:srgbClr val="000000"/>
              </a:buClr>
            </a:pPr>
            <a:r>
              <a:rPr lang="en" sz="900" kern="0">
                <a:solidFill>
                  <a:srgbClr val="000000"/>
                </a:solidFill>
                <a:latin typeface="Calibri"/>
                <a:ea typeface="Calibri"/>
                <a:cs typeface="Calibri"/>
                <a:sym typeface="Calibri"/>
              </a:rPr>
              <a:t>(</a:t>
            </a:r>
            <a:r>
              <a:rPr lang="en" sz="900" u="sng" kern="0">
                <a:solidFill>
                  <a:srgbClr val="000000"/>
                </a:solidFill>
                <a:latin typeface="Calibri"/>
                <a:ea typeface="Calibri"/>
                <a:cs typeface="Calibri"/>
                <a:sym typeface="Calibri"/>
              </a:rPr>
              <a:t>on-road</a:t>
            </a:r>
            <a:r>
              <a:rPr lang="en" sz="900" kern="0">
                <a:solidFill>
                  <a:srgbClr val="000000"/>
                </a:solidFill>
                <a:latin typeface="Calibri"/>
                <a:ea typeface="Calibri"/>
                <a:cs typeface="Calibri"/>
                <a:sym typeface="Calibri"/>
              </a:rPr>
              <a:t> VMT not sales vehicles + inputs on powertrain mix, veh age, vehicle type)</a:t>
            </a:r>
            <a:endParaRPr sz="900" kern="0">
              <a:solidFill>
                <a:srgbClr val="000000"/>
              </a:solidFill>
              <a:latin typeface="Calibri"/>
              <a:ea typeface="Calibri"/>
              <a:cs typeface="Calibri"/>
              <a:sym typeface="Calibri"/>
            </a:endParaRPr>
          </a:p>
        </p:txBody>
      </p:sp>
      <p:sp>
        <p:nvSpPr>
          <p:cNvPr id="319" name="Google Shape;319;p41"/>
          <p:cNvSpPr/>
          <p:nvPr/>
        </p:nvSpPr>
        <p:spPr>
          <a:xfrm>
            <a:off x="9892790" y="5015447"/>
            <a:ext cx="1338600" cy="1190700"/>
          </a:xfrm>
          <a:prstGeom prst="rect">
            <a:avLst/>
          </a:prstGeom>
          <a:noFill/>
          <a:ln w="2857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000000"/>
              </a:solidFill>
              <a:latin typeface="Arial"/>
              <a:cs typeface="Arial"/>
              <a:sym typeface="Arial"/>
            </a:endParaRPr>
          </a:p>
        </p:txBody>
      </p:sp>
      <p:sp>
        <p:nvSpPr>
          <p:cNvPr id="320" name="Google Shape;320;p41"/>
          <p:cNvSpPr/>
          <p:nvPr/>
        </p:nvSpPr>
        <p:spPr>
          <a:xfrm>
            <a:off x="3435475" y="3320445"/>
            <a:ext cx="1074600" cy="249300"/>
          </a:xfrm>
          <a:prstGeom prst="flowChartAlternateProcess">
            <a:avLst/>
          </a:prstGeom>
          <a:solidFill>
            <a:srgbClr val="88888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pPr>
            <a:r>
              <a:rPr lang="en" sz="1200" kern="0">
                <a:solidFill>
                  <a:srgbClr val="FFFFFF"/>
                </a:solidFill>
                <a:latin typeface="Arial"/>
                <a:cs typeface="Arial"/>
                <a:sym typeface="Arial"/>
              </a:rPr>
              <a:t>2001 NHTS</a:t>
            </a:r>
            <a:endParaRPr sz="1200" kern="0">
              <a:solidFill>
                <a:srgbClr val="FFFFFF"/>
              </a:solidFill>
              <a:latin typeface="Arial"/>
              <a:cs typeface="Arial"/>
              <a:sym typeface="Arial"/>
            </a:endParaRPr>
          </a:p>
        </p:txBody>
      </p:sp>
      <p:sp>
        <p:nvSpPr>
          <p:cNvPr id="321" name="Google Shape;321;p41"/>
          <p:cNvSpPr/>
          <p:nvPr/>
        </p:nvSpPr>
        <p:spPr>
          <a:xfrm>
            <a:off x="717988" y="3969272"/>
            <a:ext cx="1217100" cy="342300"/>
          </a:xfrm>
          <a:prstGeom prst="roundRect">
            <a:avLst>
              <a:gd name="adj" fmla="val 16667"/>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pPr>
            <a:r>
              <a:rPr lang="en" sz="1100" kern="0">
                <a:solidFill>
                  <a:srgbClr val="FFFFFF"/>
                </a:solidFill>
                <a:latin typeface="Arial"/>
                <a:cs typeface="Arial"/>
                <a:sym typeface="Arial"/>
              </a:rPr>
              <a:t>Veh age &amp; LtTrk models</a:t>
            </a:r>
            <a:endParaRPr sz="1100" kern="0">
              <a:solidFill>
                <a:srgbClr val="FFFFFF"/>
              </a:solidFill>
              <a:latin typeface="Arial"/>
              <a:cs typeface="Arial"/>
              <a:sym typeface="Arial"/>
            </a:endParaRPr>
          </a:p>
        </p:txBody>
      </p:sp>
      <p:sp>
        <p:nvSpPr>
          <p:cNvPr id="322" name="Google Shape;322;p41"/>
          <p:cNvSpPr txBox="1"/>
          <p:nvPr/>
        </p:nvSpPr>
        <p:spPr>
          <a:xfrm>
            <a:off x="9625053" y="3017436"/>
            <a:ext cx="1852844" cy="645299"/>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defTabSz="914400">
              <a:buClr>
                <a:srgbClr val="000000"/>
              </a:buClr>
            </a:pPr>
            <a:r>
              <a:rPr lang="en" sz="1200" kern="0">
                <a:solidFill>
                  <a:srgbClr val="000000"/>
                </a:solidFill>
                <a:latin typeface="Calibri"/>
                <a:ea typeface="Calibri"/>
                <a:cs typeface="Calibri"/>
                <a:sym typeface="Calibri"/>
              </a:rPr>
              <a:t>Residential EV charging by DU type (SF, MF, GQ) , AZone</a:t>
            </a:r>
            <a:endParaRPr sz="1200" kern="0">
              <a:solidFill>
                <a:srgbClr val="000000"/>
              </a:solidFill>
              <a:latin typeface="Calibri"/>
              <a:ea typeface="Calibri"/>
              <a:cs typeface="Calibri"/>
              <a:sym typeface="Calibri"/>
            </a:endParaRPr>
          </a:p>
        </p:txBody>
      </p:sp>
      <p:sp>
        <p:nvSpPr>
          <p:cNvPr id="323" name="Google Shape;323;p41"/>
          <p:cNvSpPr/>
          <p:nvPr/>
        </p:nvSpPr>
        <p:spPr>
          <a:xfrm>
            <a:off x="7013763" y="3149295"/>
            <a:ext cx="1338600" cy="342300"/>
          </a:xfrm>
          <a:prstGeom prst="roundRect">
            <a:avLst>
              <a:gd name="adj" fmla="val 16667"/>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pPr>
            <a:r>
              <a:rPr lang="en" sz="1100" kern="0">
                <a:solidFill>
                  <a:srgbClr val="FFFFFF"/>
                </a:solidFill>
                <a:latin typeface="Arial"/>
                <a:cs typeface="Arial"/>
                <a:sym typeface="Arial"/>
              </a:rPr>
              <a:t>Daily Trip Length model</a:t>
            </a:r>
            <a:endParaRPr sz="1100" kern="0">
              <a:solidFill>
                <a:srgbClr val="FFFFFF"/>
              </a:solidFill>
              <a:latin typeface="Arial"/>
              <a:cs typeface="Arial"/>
              <a:sym typeface="Arial"/>
            </a:endParaRPr>
          </a:p>
        </p:txBody>
      </p:sp>
      <p:pic>
        <p:nvPicPr>
          <p:cNvPr id="324" name="Google Shape;324;p41"/>
          <p:cNvPicPr preferRelativeResize="0"/>
          <p:nvPr/>
        </p:nvPicPr>
        <p:blipFill>
          <a:blip r:embed="rId6">
            <a:alphaModFix/>
          </a:blip>
          <a:stretch>
            <a:fillRect/>
          </a:stretch>
        </p:blipFill>
        <p:spPr>
          <a:xfrm>
            <a:off x="2193302" y="3729492"/>
            <a:ext cx="3792249" cy="1190700"/>
          </a:xfrm>
          <a:prstGeom prst="rect">
            <a:avLst/>
          </a:prstGeom>
          <a:noFill/>
          <a:ln>
            <a:noFill/>
          </a:ln>
        </p:spPr>
      </p:pic>
      <p:sp>
        <p:nvSpPr>
          <p:cNvPr id="325" name="Google Shape;325;p41"/>
          <p:cNvSpPr txBox="1"/>
          <p:nvPr/>
        </p:nvSpPr>
        <p:spPr>
          <a:xfrm>
            <a:off x="2293525" y="4007902"/>
            <a:ext cx="3206100" cy="544800"/>
          </a:xfrm>
          <a:prstGeom prst="rect">
            <a:avLst/>
          </a:prstGeom>
          <a:noFill/>
          <a:ln>
            <a:noFill/>
          </a:ln>
        </p:spPr>
        <p:txBody>
          <a:bodyPr spcFirstLastPara="1" wrap="square" lIns="91425" tIns="91425" rIns="91425" bIns="91425" anchor="t" anchorCtr="0">
            <a:noAutofit/>
          </a:bodyPr>
          <a:lstStyle/>
          <a:p>
            <a:pPr defTabSz="914400">
              <a:buClr>
                <a:srgbClr val="000000"/>
              </a:buClr>
            </a:pPr>
            <a:r>
              <a:rPr lang="en" sz="1400" i="1" kern="0">
                <a:solidFill>
                  <a:srgbClr val="000000"/>
                </a:solidFill>
                <a:latin typeface="Calibri"/>
                <a:ea typeface="Calibri"/>
                <a:cs typeface="Calibri"/>
                <a:sym typeface="Calibri"/>
              </a:rPr>
              <a:t>Separate tables for Autos &amp; Light Trucks</a:t>
            </a:r>
            <a:endParaRPr sz="1400" i="1" kern="0">
              <a:solidFill>
                <a:srgbClr val="000000"/>
              </a:solidFill>
              <a:latin typeface="Calibri"/>
              <a:ea typeface="Calibri"/>
              <a:cs typeface="Calibri"/>
              <a:sym typeface="Calibri"/>
            </a:endParaRPr>
          </a:p>
        </p:txBody>
      </p:sp>
      <p:sp>
        <p:nvSpPr>
          <p:cNvPr id="326" name="Google Shape;326;p41"/>
          <p:cNvSpPr txBox="1"/>
          <p:nvPr/>
        </p:nvSpPr>
        <p:spPr>
          <a:xfrm>
            <a:off x="2658550" y="4308627"/>
            <a:ext cx="1586700" cy="342300"/>
          </a:xfrm>
          <a:prstGeom prst="rect">
            <a:avLst/>
          </a:prstGeom>
          <a:solidFill>
            <a:srgbClr val="FFFFFF"/>
          </a:solidFill>
          <a:ln>
            <a:noFill/>
          </a:ln>
        </p:spPr>
        <p:txBody>
          <a:bodyPr spcFirstLastPara="1" wrap="square" lIns="91425" tIns="91425" rIns="91425" bIns="91425" anchor="t" anchorCtr="0">
            <a:noAutofit/>
          </a:bodyPr>
          <a:lstStyle/>
          <a:p>
            <a:pPr defTabSz="914400">
              <a:buClr>
                <a:srgbClr val="000000"/>
              </a:buClr>
            </a:pPr>
            <a:r>
              <a:rPr lang="en" sz="1400" kern="0">
                <a:solidFill>
                  <a:srgbClr val="5B9BD5"/>
                </a:solidFill>
                <a:latin typeface="Calibri"/>
                <a:ea typeface="Calibri"/>
                <a:cs typeface="Calibri"/>
                <a:sym typeface="Calibri"/>
              </a:rPr>
              <a:t>ICE </a:t>
            </a:r>
            <a:r>
              <a:rPr lang="en" sz="1400" kern="0">
                <a:solidFill>
                  <a:srgbClr val="000000"/>
                </a:solidFill>
                <a:latin typeface="Calibri"/>
                <a:ea typeface="Calibri"/>
                <a:cs typeface="Calibri"/>
                <a:sym typeface="Calibri"/>
              </a:rPr>
              <a:t>  </a:t>
            </a:r>
            <a:r>
              <a:rPr lang="en" sz="1400" kern="0">
                <a:solidFill>
                  <a:srgbClr val="990000"/>
                </a:solidFill>
                <a:latin typeface="Calibri"/>
                <a:ea typeface="Calibri"/>
                <a:cs typeface="Calibri"/>
                <a:sym typeface="Calibri"/>
              </a:rPr>
              <a:t>HEV </a:t>
            </a:r>
            <a:r>
              <a:rPr lang="en" sz="1400" kern="0">
                <a:solidFill>
                  <a:srgbClr val="70AD47"/>
                </a:solidFill>
                <a:latin typeface="Calibri"/>
                <a:ea typeface="Calibri"/>
                <a:cs typeface="Calibri"/>
                <a:sym typeface="Calibri"/>
              </a:rPr>
              <a:t>PHEV </a:t>
            </a:r>
            <a:r>
              <a:rPr lang="en" sz="1400" kern="0">
                <a:solidFill>
                  <a:srgbClr val="000000"/>
                </a:solidFill>
                <a:latin typeface="Calibri"/>
                <a:ea typeface="Calibri"/>
                <a:cs typeface="Calibri"/>
                <a:sym typeface="Calibri"/>
              </a:rPr>
              <a:t> </a:t>
            </a:r>
            <a:r>
              <a:rPr lang="en" sz="1400" kern="0">
                <a:solidFill>
                  <a:srgbClr val="674EA7"/>
                </a:solidFill>
                <a:latin typeface="Calibri"/>
                <a:ea typeface="Calibri"/>
                <a:cs typeface="Calibri"/>
                <a:sym typeface="Calibri"/>
              </a:rPr>
              <a:t>EV</a:t>
            </a:r>
            <a:endParaRPr sz="1400" kern="0">
              <a:solidFill>
                <a:srgbClr val="674EA7"/>
              </a:solidFill>
              <a:latin typeface="Calibri"/>
              <a:ea typeface="Calibri"/>
              <a:cs typeface="Calibri"/>
              <a:sym typeface="Calibri"/>
            </a:endParaRPr>
          </a:p>
        </p:txBody>
      </p:sp>
      <p:sp>
        <p:nvSpPr>
          <p:cNvPr id="2" name="Slide Number Placeholder 2">
            <a:extLst>
              <a:ext uri="{FF2B5EF4-FFF2-40B4-BE49-F238E27FC236}">
                <a16:creationId xmlns:a16="http://schemas.microsoft.com/office/drawing/2014/main" id="{988214B0-28E5-93A1-B9F9-02D9EE493C10}"/>
              </a:ext>
            </a:extLst>
          </p:cNvPr>
          <p:cNvSpPr>
            <a:spLocks noGrp="1"/>
          </p:cNvSpPr>
          <p:nvPr>
            <p:ph type="sldNum" sz="quarter" idx="12"/>
          </p:nvPr>
        </p:nvSpPr>
        <p:spPr>
          <a:xfrm>
            <a:off x="8667232" y="63502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18ECFD8D-4B27-3F5C-3AC3-436E6D1AEC78}"/>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421643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1000"/>
                                        <p:tgtEl>
                                          <p:spTgt spid="310"/>
                                        </p:tgtEl>
                                      </p:cBhvr>
                                    </p:animEffect>
                                  </p:childTnLst>
                                </p:cTn>
                              </p:par>
                              <p:par>
                                <p:cTn id="8" presetID="10" presetClass="entr" presetSubtype="0" fill="hold" nodeType="withEffect">
                                  <p:stCondLst>
                                    <p:cond delay="0"/>
                                  </p:stCondLst>
                                  <p:childTnLst>
                                    <p:set>
                                      <p:cBhvr>
                                        <p:cTn id="9" dur="1" fill="hold">
                                          <p:stCondLst>
                                            <p:cond delay="0"/>
                                          </p:stCondLst>
                                        </p:cTn>
                                        <p:tgtEl>
                                          <p:spTgt spid="314"/>
                                        </p:tgtEl>
                                        <p:attrNameLst>
                                          <p:attrName>style.visibility</p:attrName>
                                        </p:attrNameLst>
                                      </p:cBhvr>
                                      <p:to>
                                        <p:strVal val="visible"/>
                                      </p:to>
                                    </p:set>
                                    <p:animEffect transition="in" filter="fade">
                                      <p:cBhvr>
                                        <p:cTn id="10" dur="1000"/>
                                        <p:tgtEl>
                                          <p:spTgt spid="314"/>
                                        </p:tgtEl>
                                      </p:cBhvr>
                                    </p:animEffect>
                                  </p:childTnLst>
                                </p:cTn>
                              </p:par>
                              <p:par>
                                <p:cTn id="11" presetID="10" presetClass="entr" presetSubtype="0" fill="hold" nodeType="withEffect">
                                  <p:stCondLst>
                                    <p:cond delay="0"/>
                                  </p:stCondLst>
                                  <p:childTnLst>
                                    <p:set>
                                      <p:cBhvr>
                                        <p:cTn id="12" dur="1" fill="hold">
                                          <p:stCondLst>
                                            <p:cond delay="0"/>
                                          </p:stCondLst>
                                        </p:cTn>
                                        <p:tgtEl>
                                          <p:spTgt spid="312"/>
                                        </p:tgtEl>
                                        <p:attrNameLst>
                                          <p:attrName>style.visibility</p:attrName>
                                        </p:attrNameLst>
                                      </p:cBhvr>
                                      <p:to>
                                        <p:strVal val="visible"/>
                                      </p:to>
                                    </p:set>
                                    <p:animEffect transition="in" filter="fade">
                                      <p:cBhvr>
                                        <p:cTn id="13" dur="1000"/>
                                        <p:tgtEl>
                                          <p:spTgt spid="312"/>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16"/>
                                        </p:tgtEl>
                                        <p:attrNameLst>
                                          <p:attrName>style.visibility</p:attrName>
                                        </p:attrNameLst>
                                      </p:cBhvr>
                                      <p:to>
                                        <p:strVal val="visible"/>
                                      </p:to>
                                    </p:set>
                                    <p:animEffect transition="in" filter="fade">
                                      <p:cBhvr>
                                        <p:cTn id="17" dur="1000"/>
                                        <p:tgtEl>
                                          <p:spTgt spid="3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0"/>
                                        </p:tgtEl>
                                        <p:attrNameLst>
                                          <p:attrName>style.visibility</p:attrName>
                                        </p:attrNameLst>
                                      </p:cBhvr>
                                      <p:to>
                                        <p:strVal val="visible"/>
                                      </p:to>
                                    </p:set>
                                    <p:animEffect transition="in" filter="fade">
                                      <p:cBhvr>
                                        <p:cTn id="22" dur="1000"/>
                                        <p:tgtEl>
                                          <p:spTgt spid="320"/>
                                        </p:tgtEl>
                                      </p:cBhvr>
                                    </p:animEffect>
                                  </p:childTnLst>
                                </p:cTn>
                              </p:par>
                              <p:par>
                                <p:cTn id="23" presetID="10" presetClass="entr" presetSubtype="0" fill="hold" nodeType="withEffect">
                                  <p:stCondLst>
                                    <p:cond delay="0"/>
                                  </p:stCondLst>
                                  <p:childTnLst>
                                    <p:set>
                                      <p:cBhvr>
                                        <p:cTn id="24" dur="1" fill="hold">
                                          <p:stCondLst>
                                            <p:cond delay="0"/>
                                          </p:stCondLst>
                                        </p:cTn>
                                        <p:tgtEl>
                                          <p:spTgt spid="321"/>
                                        </p:tgtEl>
                                        <p:attrNameLst>
                                          <p:attrName>style.visibility</p:attrName>
                                        </p:attrNameLst>
                                      </p:cBhvr>
                                      <p:to>
                                        <p:strVal val="visible"/>
                                      </p:to>
                                    </p:set>
                                    <p:animEffect transition="in" filter="fade">
                                      <p:cBhvr>
                                        <p:cTn id="25" dur="1000"/>
                                        <p:tgtEl>
                                          <p:spTgt spid="321"/>
                                        </p:tgtEl>
                                      </p:cBhvr>
                                    </p:animEffect>
                                  </p:childTnLst>
                                </p:cTn>
                              </p:par>
                              <p:par>
                                <p:cTn id="26" presetID="10" presetClass="entr" presetSubtype="0" fill="hold" nodeType="withEffect">
                                  <p:stCondLst>
                                    <p:cond delay="0"/>
                                  </p:stCondLst>
                                  <p:childTnLst>
                                    <p:set>
                                      <p:cBhvr>
                                        <p:cTn id="27" dur="1" fill="hold">
                                          <p:stCondLst>
                                            <p:cond delay="0"/>
                                          </p:stCondLst>
                                        </p:cTn>
                                        <p:tgtEl>
                                          <p:spTgt spid="313"/>
                                        </p:tgtEl>
                                        <p:attrNameLst>
                                          <p:attrName>style.visibility</p:attrName>
                                        </p:attrNameLst>
                                      </p:cBhvr>
                                      <p:to>
                                        <p:strVal val="visible"/>
                                      </p:to>
                                    </p:set>
                                    <p:animEffect transition="in" filter="fade">
                                      <p:cBhvr>
                                        <p:cTn id="28" dur="1000"/>
                                        <p:tgtEl>
                                          <p:spTgt spid="3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2"/>
                                        </p:tgtEl>
                                        <p:attrNameLst>
                                          <p:attrName>style.visibility</p:attrName>
                                        </p:attrNameLst>
                                      </p:cBhvr>
                                      <p:to>
                                        <p:strVal val="visible"/>
                                      </p:to>
                                    </p:set>
                                    <p:animEffect transition="in" filter="fade">
                                      <p:cBhvr>
                                        <p:cTn id="33" dur="1000"/>
                                        <p:tgtEl>
                                          <p:spTgt spid="302"/>
                                        </p:tgtEl>
                                      </p:cBhvr>
                                    </p:animEffect>
                                  </p:childTnLst>
                                </p:cTn>
                              </p:par>
                            </p:childTnLst>
                          </p:cTn>
                        </p:par>
                        <p:par>
                          <p:cTn id="34" fill="hold">
                            <p:stCondLst>
                              <p:cond delay="1000"/>
                            </p:stCondLst>
                            <p:childTnLst>
                              <p:par>
                                <p:cTn id="35" presetID="1" presetClass="exit" presetSubtype="0" fill="hold" nodeType="afterEffect">
                                  <p:stCondLst>
                                    <p:cond delay="0"/>
                                  </p:stCondLst>
                                  <p:childTnLst>
                                    <p:set>
                                      <p:cBhvr>
                                        <p:cTn id="36" dur="1" fill="hold">
                                          <p:stCondLst>
                                            <p:cond delay="1000"/>
                                          </p:stCondLst>
                                        </p:cTn>
                                        <p:tgtEl>
                                          <p:spTgt spid="313"/>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301"/>
                                        </p:tgtEl>
                                        <p:attrNameLst>
                                          <p:attrName>style.visibility</p:attrName>
                                        </p:attrNameLst>
                                      </p:cBhvr>
                                      <p:to>
                                        <p:strVal val="visible"/>
                                      </p:to>
                                    </p:set>
                                    <p:animEffect transition="in" filter="fade">
                                      <p:cBhvr>
                                        <p:cTn id="39" dur="1000"/>
                                        <p:tgtEl>
                                          <p:spTgt spid="301"/>
                                        </p:tgtEl>
                                      </p:cBhvr>
                                    </p:animEffect>
                                  </p:childTnLst>
                                </p:cTn>
                              </p:par>
                              <p:par>
                                <p:cTn id="40" presetID="10" presetClass="entr" presetSubtype="0" fill="hold" nodeType="withEffect">
                                  <p:stCondLst>
                                    <p:cond delay="0"/>
                                  </p:stCondLst>
                                  <p:childTnLst>
                                    <p:set>
                                      <p:cBhvr>
                                        <p:cTn id="41" dur="1" fill="hold">
                                          <p:stCondLst>
                                            <p:cond delay="0"/>
                                          </p:stCondLst>
                                        </p:cTn>
                                        <p:tgtEl>
                                          <p:spTgt spid="304"/>
                                        </p:tgtEl>
                                        <p:attrNameLst>
                                          <p:attrName>style.visibility</p:attrName>
                                        </p:attrNameLst>
                                      </p:cBhvr>
                                      <p:to>
                                        <p:strVal val="visible"/>
                                      </p:to>
                                    </p:set>
                                    <p:animEffect transition="in" filter="fade">
                                      <p:cBhvr>
                                        <p:cTn id="42" dur="1000"/>
                                        <p:tgtEl>
                                          <p:spTgt spid="304"/>
                                        </p:tgtEl>
                                      </p:cBhvr>
                                    </p:animEffect>
                                  </p:childTnLst>
                                </p:cTn>
                              </p:par>
                              <p:par>
                                <p:cTn id="43" presetID="10" presetClass="entr" presetSubtype="0" fill="hold" nodeType="withEffect">
                                  <p:stCondLst>
                                    <p:cond delay="0"/>
                                  </p:stCondLst>
                                  <p:childTnLst>
                                    <p:set>
                                      <p:cBhvr>
                                        <p:cTn id="44" dur="1" fill="hold">
                                          <p:stCondLst>
                                            <p:cond delay="0"/>
                                          </p:stCondLst>
                                        </p:cTn>
                                        <p:tgtEl>
                                          <p:spTgt spid="326"/>
                                        </p:tgtEl>
                                        <p:attrNameLst>
                                          <p:attrName>style.visibility</p:attrName>
                                        </p:attrNameLst>
                                      </p:cBhvr>
                                      <p:to>
                                        <p:strVal val="visible"/>
                                      </p:to>
                                    </p:set>
                                    <p:animEffect transition="in" filter="fade">
                                      <p:cBhvr>
                                        <p:cTn id="45" dur="1100"/>
                                        <p:tgtEl>
                                          <p:spTgt spid="3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24"/>
                                        </p:tgtEl>
                                        <p:attrNameLst>
                                          <p:attrName>style.visibility</p:attrName>
                                        </p:attrNameLst>
                                      </p:cBhvr>
                                      <p:to>
                                        <p:strVal val="visible"/>
                                      </p:to>
                                    </p:set>
                                    <p:animEffect transition="in" filter="fade">
                                      <p:cBhvr>
                                        <p:cTn id="50" dur="1000"/>
                                        <p:tgtEl>
                                          <p:spTgt spid="324"/>
                                        </p:tgtEl>
                                      </p:cBhvr>
                                    </p:animEffect>
                                  </p:childTnLst>
                                </p:cTn>
                              </p:par>
                              <p:par>
                                <p:cTn id="51" presetID="10" presetClass="entr" presetSubtype="0" fill="hold" nodeType="withEffect">
                                  <p:stCondLst>
                                    <p:cond delay="0"/>
                                  </p:stCondLst>
                                  <p:childTnLst>
                                    <p:set>
                                      <p:cBhvr>
                                        <p:cTn id="52" dur="1" fill="hold">
                                          <p:stCondLst>
                                            <p:cond delay="0"/>
                                          </p:stCondLst>
                                        </p:cTn>
                                        <p:tgtEl>
                                          <p:spTgt spid="325"/>
                                        </p:tgtEl>
                                        <p:attrNameLst>
                                          <p:attrName>style.visibility</p:attrName>
                                        </p:attrNameLst>
                                      </p:cBhvr>
                                      <p:to>
                                        <p:strVal val="visible"/>
                                      </p:to>
                                    </p:set>
                                    <p:animEffect transition="in" filter="fade">
                                      <p:cBhvr>
                                        <p:cTn id="53" dur="1000"/>
                                        <p:tgtEl>
                                          <p:spTgt spid="325"/>
                                        </p:tgtEl>
                                      </p:cBhvr>
                                    </p:animEffec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311"/>
                                        </p:tgtEl>
                                        <p:attrNameLst>
                                          <p:attrName>style.visibility</p:attrName>
                                        </p:attrNameLst>
                                      </p:cBhvr>
                                      <p:to>
                                        <p:strVal val="visible"/>
                                      </p:to>
                                    </p:set>
                                    <p:animEffect transition="in" filter="fade">
                                      <p:cBhvr>
                                        <p:cTn id="57" dur="1000"/>
                                        <p:tgtEl>
                                          <p:spTgt spid="3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17"/>
                                        </p:tgtEl>
                                        <p:attrNameLst>
                                          <p:attrName>style.visibility</p:attrName>
                                        </p:attrNameLst>
                                      </p:cBhvr>
                                      <p:to>
                                        <p:strVal val="visible"/>
                                      </p:to>
                                    </p:set>
                                    <p:animEffect transition="in" filter="fade">
                                      <p:cBhvr>
                                        <p:cTn id="62" dur="1000"/>
                                        <p:tgtEl>
                                          <p:spTgt spid="3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05"/>
                                        </p:tgtEl>
                                        <p:attrNameLst>
                                          <p:attrName>style.visibility</p:attrName>
                                        </p:attrNameLst>
                                      </p:cBhvr>
                                      <p:to>
                                        <p:strVal val="visible"/>
                                      </p:to>
                                    </p:set>
                                    <p:animEffect transition="in" filter="fade">
                                      <p:cBhvr>
                                        <p:cTn id="67" dur="1000"/>
                                        <p:tgtEl>
                                          <p:spTgt spid="305"/>
                                        </p:tgtEl>
                                      </p:cBhvr>
                                    </p:animEffect>
                                  </p:childTnLst>
                                </p:cTn>
                              </p:par>
                              <p:par>
                                <p:cTn id="68" presetID="10" presetClass="entr" presetSubtype="0" fill="hold" nodeType="withEffect">
                                  <p:stCondLst>
                                    <p:cond delay="0"/>
                                  </p:stCondLst>
                                  <p:childTnLst>
                                    <p:set>
                                      <p:cBhvr>
                                        <p:cTn id="69" dur="1" fill="hold">
                                          <p:stCondLst>
                                            <p:cond delay="0"/>
                                          </p:stCondLst>
                                        </p:cTn>
                                        <p:tgtEl>
                                          <p:spTgt spid="308"/>
                                        </p:tgtEl>
                                        <p:attrNameLst>
                                          <p:attrName>style.visibility</p:attrName>
                                        </p:attrNameLst>
                                      </p:cBhvr>
                                      <p:to>
                                        <p:strVal val="visible"/>
                                      </p:to>
                                    </p:set>
                                    <p:animEffect transition="in" filter="fade">
                                      <p:cBhvr>
                                        <p:cTn id="70" dur="1000"/>
                                        <p:tgtEl>
                                          <p:spTgt spid="30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09"/>
                                        </p:tgtEl>
                                        <p:attrNameLst>
                                          <p:attrName>style.visibility</p:attrName>
                                        </p:attrNameLst>
                                      </p:cBhvr>
                                      <p:to>
                                        <p:strVal val="visible"/>
                                      </p:to>
                                    </p:set>
                                    <p:animEffect transition="in" filter="fade">
                                      <p:cBhvr>
                                        <p:cTn id="75" dur="1000"/>
                                        <p:tgtEl>
                                          <p:spTgt spid="309"/>
                                        </p:tgtEl>
                                      </p:cBhvr>
                                    </p:animEffect>
                                  </p:childTnLst>
                                </p:cTn>
                              </p:par>
                              <p:par>
                                <p:cTn id="76" presetID="10" presetClass="entr" presetSubtype="0" fill="hold" nodeType="withEffect">
                                  <p:stCondLst>
                                    <p:cond delay="0"/>
                                  </p:stCondLst>
                                  <p:childTnLst>
                                    <p:set>
                                      <p:cBhvr>
                                        <p:cTn id="77" dur="1" fill="hold">
                                          <p:stCondLst>
                                            <p:cond delay="0"/>
                                          </p:stCondLst>
                                        </p:cTn>
                                        <p:tgtEl>
                                          <p:spTgt spid="322"/>
                                        </p:tgtEl>
                                        <p:attrNameLst>
                                          <p:attrName>style.visibility</p:attrName>
                                        </p:attrNameLst>
                                      </p:cBhvr>
                                      <p:to>
                                        <p:strVal val="visible"/>
                                      </p:to>
                                    </p:set>
                                    <p:animEffect transition="in" filter="fade">
                                      <p:cBhvr>
                                        <p:cTn id="78" dur="1000"/>
                                        <p:tgtEl>
                                          <p:spTgt spid="322"/>
                                        </p:tgtEl>
                                      </p:cBhvr>
                                    </p:animEffect>
                                  </p:childTnLst>
                                </p:cTn>
                              </p:par>
                              <p:par>
                                <p:cTn id="79" presetID="10" presetClass="entr" presetSubtype="0" fill="hold" nodeType="withEffect">
                                  <p:stCondLst>
                                    <p:cond delay="0"/>
                                  </p:stCondLst>
                                  <p:childTnLst>
                                    <p:set>
                                      <p:cBhvr>
                                        <p:cTn id="80" dur="1" fill="hold">
                                          <p:stCondLst>
                                            <p:cond delay="0"/>
                                          </p:stCondLst>
                                        </p:cTn>
                                        <p:tgtEl>
                                          <p:spTgt spid="323"/>
                                        </p:tgtEl>
                                        <p:attrNameLst>
                                          <p:attrName>style.visibility</p:attrName>
                                        </p:attrNameLst>
                                      </p:cBhvr>
                                      <p:to>
                                        <p:strVal val="visible"/>
                                      </p:to>
                                    </p:set>
                                    <p:animEffect transition="in" filter="fade">
                                      <p:cBhvr>
                                        <p:cTn id="81" dur="1000"/>
                                        <p:tgtEl>
                                          <p:spTgt spid="32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18"/>
                                        </p:tgtEl>
                                        <p:attrNameLst>
                                          <p:attrName>style.visibility</p:attrName>
                                        </p:attrNameLst>
                                      </p:cBhvr>
                                      <p:to>
                                        <p:strVal val="visible"/>
                                      </p:to>
                                    </p:set>
                                    <p:animEffect transition="in" filter="fade">
                                      <p:cBhvr>
                                        <p:cTn id="86" dur="1000"/>
                                        <p:tgtEl>
                                          <p:spTgt spid="318"/>
                                        </p:tgtEl>
                                      </p:cBhvr>
                                    </p:animEffect>
                                  </p:childTnLst>
                                </p:cTn>
                              </p:par>
                              <p:par>
                                <p:cTn id="87" presetID="10" presetClass="entr" presetSubtype="0" fill="hold" nodeType="withEffect">
                                  <p:stCondLst>
                                    <p:cond delay="0"/>
                                  </p:stCondLst>
                                  <p:childTnLst>
                                    <p:set>
                                      <p:cBhvr>
                                        <p:cTn id="88" dur="1" fill="hold">
                                          <p:stCondLst>
                                            <p:cond delay="0"/>
                                          </p:stCondLst>
                                        </p:cTn>
                                        <p:tgtEl>
                                          <p:spTgt spid="319"/>
                                        </p:tgtEl>
                                        <p:attrNameLst>
                                          <p:attrName>style.visibility</p:attrName>
                                        </p:attrNameLst>
                                      </p:cBhvr>
                                      <p:to>
                                        <p:strVal val="visible"/>
                                      </p:to>
                                    </p:set>
                                    <p:animEffect transition="in" filter="fade">
                                      <p:cBhvr>
                                        <p:cTn id="89" dur="1000"/>
                                        <p:tgtEl>
                                          <p:spTgt spid="319"/>
                                        </p:tgtEl>
                                      </p:cBhvr>
                                    </p:animEffect>
                                  </p:childTnLst>
                                </p:cTn>
                              </p:par>
                              <p:par>
                                <p:cTn id="90" presetID="10" presetClass="entr" presetSubtype="0" fill="hold" nodeType="withEffect">
                                  <p:stCondLst>
                                    <p:cond delay="0"/>
                                  </p:stCondLst>
                                  <p:childTnLst>
                                    <p:set>
                                      <p:cBhvr>
                                        <p:cTn id="91" dur="1" fill="hold">
                                          <p:stCondLst>
                                            <p:cond delay="0"/>
                                          </p:stCondLst>
                                        </p:cTn>
                                        <p:tgtEl>
                                          <p:spTgt spid="319"/>
                                        </p:tgtEl>
                                        <p:attrNameLst>
                                          <p:attrName>style.visibility</p:attrName>
                                        </p:attrNameLst>
                                      </p:cBhvr>
                                      <p:to>
                                        <p:strVal val="visible"/>
                                      </p:to>
                                    </p:set>
                                    <p:animEffect transition="in" filter="fade">
                                      <p:cBhvr>
                                        <p:cTn id="92" dur="10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9D895-6C73-FE04-034B-9C18AB76F1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4941C5B-7EE6-6A17-E975-6BB4C5A341D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201" y="1518190"/>
            <a:ext cx="2649922" cy="1920749"/>
          </a:xfrm>
          <a:prstGeom prst="rect">
            <a:avLst/>
          </a:prstGeom>
        </p:spPr>
      </p:pic>
      <p:sp>
        <p:nvSpPr>
          <p:cNvPr id="2" name="Title 1">
            <a:extLst>
              <a:ext uri="{FF2B5EF4-FFF2-40B4-BE49-F238E27FC236}">
                <a16:creationId xmlns:a16="http://schemas.microsoft.com/office/drawing/2014/main" id="{968CD312-31E9-5496-0CE8-C4D9869EB21F}"/>
              </a:ext>
            </a:extLst>
          </p:cNvPr>
          <p:cNvSpPr>
            <a:spLocks noGrp="1"/>
          </p:cNvSpPr>
          <p:nvPr>
            <p:ph type="title"/>
          </p:nvPr>
        </p:nvSpPr>
        <p:spPr>
          <a:xfrm>
            <a:off x="838201" y="580153"/>
            <a:ext cx="10515600" cy="480131"/>
          </a:xfrm>
        </p:spPr>
        <p:txBody>
          <a:bodyPr/>
          <a:lstStyle/>
          <a:p>
            <a:r>
              <a:rPr lang="en-US"/>
              <a:t>Step 7: Iterate to Balance </a:t>
            </a:r>
            <a:r>
              <a:rPr lang="en-US" err="1"/>
              <a:t>VMT</a:t>
            </a:r>
            <a:r>
              <a:rPr lang="en-US"/>
              <a:t> with Costs</a:t>
            </a:r>
          </a:p>
        </p:txBody>
      </p:sp>
      <p:sp>
        <p:nvSpPr>
          <p:cNvPr id="7" name="Text Placeholder 2">
            <a:extLst>
              <a:ext uri="{FF2B5EF4-FFF2-40B4-BE49-F238E27FC236}">
                <a16:creationId xmlns:a16="http://schemas.microsoft.com/office/drawing/2014/main" id="{0EF7930A-4A1C-81B0-6D2C-4AF21C0536F5}"/>
              </a:ext>
            </a:extLst>
          </p:cNvPr>
          <p:cNvSpPr txBox="1">
            <a:spLocks/>
          </p:cNvSpPr>
          <p:nvPr/>
        </p:nvSpPr>
        <p:spPr>
          <a:xfrm>
            <a:off x="4294493" y="1518190"/>
            <a:ext cx="6855727" cy="4759657"/>
          </a:xfrm>
          <a:prstGeom prst="rect">
            <a:avLst/>
          </a:prstGeom>
        </p:spPr>
        <p:txBody>
          <a:bodyPr>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600" b="1">
                <a:solidFill>
                  <a:schemeClr val="tx1"/>
                </a:solidFill>
              </a:rPr>
              <a:t>Description</a:t>
            </a:r>
          </a:p>
          <a:p>
            <a:pPr marL="468630" lvl="1" indent="-285750"/>
            <a:r>
              <a:rPr lang="en-US" sz="1600">
                <a:solidFill>
                  <a:schemeClr val="tx1"/>
                </a:solidFill>
              </a:rPr>
              <a:t>Vehicle Miles of Travel iteratively calculated to balance with household cost</a:t>
            </a:r>
          </a:p>
          <a:p>
            <a:pPr marL="285750" indent="-285750"/>
            <a:r>
              <a:rPr lang="en-US" sz="1600" b="1">
                <a:solidFill>
                  <a:schemeClr val="tx1"/>
                </a:solidFill>
              </a:rPr>
              <a:t>Inputs</a:t>
            </a:r>
          </a:p>
          <a:p>
            <a:pPr marL="468630" lvl="1" indent="-285750"/>
            <a:r>
              <a:rPr lang="en-US" sz="1600">
                <a:solidFill>
                  <a:schemeClr val="tx1"/>
                </a:solidFill>
              </a:rPr>
              <a:t>Initial Daily Vehicle Miles of Travel</a:t>
            </a:r>
          </a:p>
          <a:p>
            <a:pPr marL="468630" lvl="1" indent="-285750"/>
            <a:r>
              <a:rPr lang="en-US" sz="1600">
                <a:solidFill>
                  <a:schemeClr val="tx1"/>
                </a:solidFill>
              </a:rPr>
              <a:t>Network and household characteristics</a:t>
            </a:r>
          </a:p>
          <a:p>
            <a:pPr marL="468630" lvl="1" indent="-285750"/>
            <a:r>
              <a:rPr lang="en-US" sz="1600">
                <a:solidFill>
                  <a:schemeClr val="tx1"/>
                </a:solidFill>
              </a:rPr>
              <a:t>Pricing Policies</a:t>
            </a:r>
          </a:p>
          <a:p>
            <a:pPr marL="285750" indent="-285750"/>
            <a:r>
              <a:rPr lang="en-US" sz="1600" b="1">
                <a:solidFill>
                  <a:schemeClr val="tx1"/>
                </a:solidFill>
              </a:rPr>
              <a:t>Outputs</a:t>
            </a:r>
          </a:p>
          <a:p>
            <a:pPr marL="468630" lvl="1" indent="-285750"/>
            <a:r>
              <a:rPr lang="en-US" sz="1600">
                <a:solidFill>
                  <a:schemeClr val="tx1"/>
                </a:solidFill>
              </a:rPr>
              <a:t>Converged </a:t>
            </a:r>
            <a:r>
              <a:rPr lang="en-US" sz="1600" err="1">
                <a:solidFill>
                  <a:schemeClr val="tx1"/>
                </a:solidFill>
              </a:rPr>
              <a:t>VMT</a:t>
            </a:r>
            <a:endParaRPr lang="en-US" sz="1600">
              <a:solidFill>
                <a:schemeClr val="tx1"/>
              </a:solidFill>
            </a:endParaRPr>
          </a:p>
          <a:p>
            <a:pPr marL="468630" lvl="1" indent="-285750"/>
            <a:r>
              <a:rPr lang="en-US" sz="1600">
                <a:solidFill>
                  <a:schemeClr val="tx1"/>
                </a:solidFill>
              </a:rPr>
              <a:t>Household costs and Supply-side costs</a:t>
            </a:r>
          </a:p>
          <a:p>
            <a:r>
              <a:rPr lang="en-US" sz="1600" b="1">
                <a:solidFill>
                  <a:schemeClr val="tx1"/>
                </a:solidFill>
              </a:rPr>
              <a:t>How is it used?</a:t>
            </a:r>
          </a:p>
          <a:p>
            <a:pPr marL="468630" lvl="1" indent="-285750"/>
            <a:r>
              <a:rPr lang="en-US" sz="1600">
                <a:solidFill>
                  <a:schemeClr val="tx1"/>
                </a:solidFill>
              </a:rPr>
              <a:t>A bit like a network assignment this iterates to a converged solution; but this also takes household cost into account</a:t>
            </a:r>
          </a:p>
        </p:txBody>
      </p:sp>
      <p:sp>
        <p:nvSpPr>
          <p:cNvPr id="4" name="Rectangle: Rounded Corners 3">
            <a:extLst>
              <a:ext uri="{FF2B5EF4-FFF2-40B4-BE49-F238E27FC236}">
                <a16:creationId xmlns:a16="http://schemas.microsoft.com/office/drawing/2014/main" id="{F0F8AF06-7617-A815-FCB7-39285B87ACC5}"/>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
        <p:nvSpPr>
          <p:cNvPr id="5" name="Slide Number Placeholder 1">
            <a:extLst>
              <a:ext uri="{FF2B5EF4-FFF2-40B4-BE49-F238E27FC236}">
                <a16:creationId xmlns:a16="http://schemas.microsoft.com/office/drawing/2014/main" id="{32B38BAB-3808-55BC-3596-01E2CEEB5C9C}"/>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57</a:t>
            </a:fld>
            <a:endParaRPr lang="en-US"/>
          </a:p>
        </p:txBody>
      </p:sp>
    </p:spTree>
    <p:extLst>
      <p:ext uri="{BB962C8B-B14F-4D97-AF65-F5344CB8AC3E}">
        <p14:creationId xmlns:p14="http://schemas.microsoft.com/office/powerpoint/2010/main" val="32274381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4"/>
          <p:cNvSpPr txBox="1">
            <a:spLocks noGrp="1"/>
          </p:cNvSpPr>
          <p:nvPr>
            <p:ph type="title"/>
          </p:nvPr>
        </p:nvSpPr>
        <p:spPr>
          <a:xfrm>
            <a:off x="751599" y="407650"/>
            <a:ext cx="7886700" cy="438223"/>
          </a:xfrm>
          <a:prstGeom prst="rect">
            <a:avLst/>
          </a:prstGeom>
          <a:noFill/>
          <a:ln>
            <a:noFill/>
          </a:ln>
        </p:spPr>
        <p:txBody>
          <a:bodyPr spcFirstLastPara="1" wrap="square" lIns="68575" tIns="34275" rIns="68575" bIns="34275" anchor="ctr" anchorCtr="0">
            <a:noAutofit/>
          </a:bodyPr>
          <a:lstStyle/>
          <a:p>
            <a:pPr>
              <a:buSzPts val="3300"/>
            </a:pPr>
            <a:r>
              <a:rPr lang="en" sz="2400"/>
              <a:t>Adjust for Congestion</a:t>
            </a:r>
            <a:endParaRPr sz="2400"/>
          </a:p>
        </p:txBody>
      </p:sp>
      <p:pic>
        <p:nvPicPr>
          <p:cNvPr id="363" name="Google Shape;363;p44"/>
          <p:cNvPicPr preferRelativeResize="0"/>
          <p:nvPr/>
        </p:nvPicPr>
        <p:blipFill rotWithShape="1">
          <a:blip r:embed="rId3">
            <a:alphaModFix/>
          </a:blip>
          <a:srcRect l="2997" b="51328"/>
          <a:stretch/>
        </p:blipFill>
        <p:spPr>
          <a:xfrm>
            <a:off x="5991450" y="1746252"/>
            <a:ext cx="4821300" cy="2044575"/>
          </a:xfrm>
          <a:prstGeom prst="rect">
            <a:avLst/>
          </a:prstGeom>
          <a:noFill/>
          <a:ln>
            <a:noFill/>
          </a:ln>
        </p:spPr>
      </p:pic>
      <p:sp>
        <p:nvSpPr>
          <p:cNvPr id="364" name="Google Shape;364;p44"/>
          <p:cNvSpPr txBox="1"/>
          <p:nvPr/>
        </p:nvSpPr>
        <p:spPr>
          <a:xfrm>
            <a:off x="2152650" y="1837650"/>
            <a:ext cx="3762600" cy="1527000"/>
          </a:xfrm>
          <a:prstGeom prst="rect">
            <a:avLst/>
          </a:prstGeom>
          <a:solidFill>
            <a:srgbClr val="6D9EEB"/>
          </a:solidFill>
          <a:ln>
            <a:noFill/>
          </a:ln>
        </p:spPr>
        <p:txBody>
          <a:bodyPr spcFirstLastPara="1" wrap="square" lIns="68575" tIns="34275" rIns="68575" bIns="34275" anchor="t" anchorCtr="0">
            <a:noAutofit/>
          </a:bodyPr>
          <a:lstStyle/>
          <a:p>
            <a:pPr defTabSz="914400">
              <a:buClr>
                <a:srgbClr val="000000"/>
              </a:buClr>
            </a:pPr>
            <a:r>
              <a:rPr lang="en" sz="1400" kern="0">
                <a:solidFill>
                  <a:srgbClr val="000000"/>
                </a:solidFill>
                <a:latin typeface="Calibri"/>
                <a:ea typeface="Calibri"/>
                <a:cs typeface="Calibri"/>
                <a:sym typeface="Calibri"/>
              </a:rPr>
              <a:t>Sum VMT for all Vehicle Groups on the Road:</a:t>
            </a:r>
            <a:endParaRPr sz="1400" kern="0">
              <a:solidFill>
                <a:srgbClr val="000000"/>
              </a:solidFill>
              <a:latin typeface="Calibri"/>
              <a:ea typeface="Calibri"/>
              <a:cs typeface="Calibri"/>
              <a:sym typeface="Calibri"/>
            </a:endParaRPr>
          </a:p>
          <a:p>
            <a:pPr defTabSz="914400">
              <a:buClr>
                <a:srgbClr val="000000"/>
              </a:buClr>
            </a:pPr>
            <a:r>
              <a:rPr lang="en" sz="1000" kern="0">
                <a:solidFill>
                  <a:srgbClr val="000000"/>
                </a:solidFill>
                <a:latin typeface="Calibri"/>
                <a:ea typeface="Calibri"/>
                <a:cs typeface="Calibri"/>
                <a:sym typeface="Calibri"/>
              </a:rPr>
              <a:t>       (urbanized portion of the Metropolitan Area)</a:t>
            </a:r>
            <a:endParaRPr sz="1000" kern="0">
              <a:solidFill>
                <a:srgbClr val="000000"/>
              </a:solidFill>
              <a:latin typeface="Calibri"/>
              <a:ea typeface="Calibri"/>
              <a:cs typeface="Calibri"/>
              <a:sym typeface="Calibri"/>
            </a:endParaRPr>
          </a:p>
          <a:p>
            <a:pPr marL="215900" indent="-203200" defTabSz="914400">
              <a:buClr>
                <a:srgbClr val="000000"/>
              </a:buClr>
              <a:buSzPts val="1200"/>
              <a:buFont typeface="Calibri"/>
              <a:buChar char="-"/>
            </a:pPr>
            <a:r>
              <a:rPr lang="en" sz="1200" kern="0">
                <a:solidFill>
                  <a:srgbClr val="000000"/>
                </a:solidFill>
                <a:latin typeface="Calibri"/>
                <a:ea typeface="Calibri"/>
                <a:cs typeface="Calibri"/>
                <a:sym typeface="Calibri"/>
              </a:rPr>
              <a:t>Household &amp; Car Service vehicles</a:t>
            </a:r>
            <a:endParaRPr sz="1200" kern="0">
              <a:solidFill>
                <a:srgbClr val="000000"/>
              </a:solidFill>
              <a:latin typeface="Calibri"/>
              <a:ea typeface="Calibri"/>
              <a:cs typeface="Calibri"/>
              <a:sym typeface="Calibri"/>
            </a:endParaRPr>
          </a:p>
          <a:p>
            <a:pPr marL="215900" indent="-203200" defTabSz="914400">
              <a:buClr>
                <a:srgbClr val="000000"/>
              </a:buClr>
              <a:buSzPts val="1200"/>
              <a:buFont typeface="Calibri"/>
              <a:buChar char="-"/>
            </a:pPr>
            <a:r>
              <a:rPr lang="en" sz="1200" kern="0">
                <a:solidFill>
                  <a:srgbClr val="000000"/>
                </a:solidFill>
                <a:latin typeface="Calibri"/>
                <a:ea typeface="Calibri"/>
                <a:cs typeface="Calibri"/>
                <a:sym typeface="Calibri"/>
              </a:rPr>
              <a:t>Transit Vehicles</a:t>
            </a:r>
            <a:endParaRPr sz="1200" kern="0">
              <a:solidFill>
                <a:srgbClr val="000000"/>
              </a:solidFill>
              <a:latin typeface="Calibri"/>
              <a:ea typeface="Calibri"/>
              <a:cs typeface="Calibri"/>
              <a:sym typeface="Calibri"/>
            </a:endParaRPr>
          </a:p>
          <a:p>
            <a:pPr marL="215900" indent="-203200" defTabSz="914400">
              <a:buClr>
                <a:srgbClr val="000000"/>
              </a:buClr>
              <a:buSzPts val="1200"/>
              <a:buFont typeface="Calibri"/>
              <a:buChar char="-"/>
            </a:pPr>
            <a:r>
              <a:rPr lang="en" sz="1200" kern="0">
                <a:solidFill>
                  <a:srgbClr val="000000"/>
                </a:solidFill>
                <a:latin typeface="Calibri"/>
                <a:ea typeface="Calibri"/>
                <a:cs typeface="Calibri"/>
                <a:sym typeface="Calibri"/>
              </a:rPr>
              <a:t>Local Delivery Commercial Vehicles</a:t>
            </a:r>
            <a:endParaRPr sz="1200" kern="0">
              <a:solidFill>
                <a:srgbClr val="000000"/>
              </a:solidFill>
              <a:latin typeface="Calibri"/>
              <a:ea typeface="Calibri"/>
              <a:cs typeface="Calibri"/>
              <a:sym typeface="Calibri"/>
            </a:endParaRPr>
          </a:p>
          <a:p>
            <a:pPr marL="215900" indent="-215900" defTabSz="914400">
              <a:buClr>
                <a:srgbClr val="000000"/>
              </a:buClr>
              <a:buSzPts val="1400"/>
              <a:buFont typeface="Calibri"/>
              <a:buChar char="-"/>
            </a:pPr>
            <a:r>
              <a:rPr lang="en" sz="1200" kern="0">
                <a:solidFill>
                  <a:srgbClr val="000000"/>
                </a:solidFill>
                <a:latin typeface="Calibri"/>
                <a:ea typeface="Calibri"/>
                <a:cs typeface="Calibri"/>
                <a:sym typeface="Calibri"/>
              </a:rPr>
              <a:t>Long Haul Heavy Trucks</a:t>
            </a:r>
            <a:r>
              <a:rPr lang="en" sz="1400" kern="0">
                <a:solidFill>
                  <a:srgbClr val="000000"/>
                </a:solidFill>
                <a:latin typeface="Calibri"/>
                <a:ea typeface="Calibri"/>
                <a:cs typeface="Calibri"/>
                <a:sym typeface="Calibri"/>
              </a:rPr>
              <a:t> </a:t>
            </a:r>
            <a:endParaRPr sz="1400" kern="0">
              <a:solidFill>
                <a:srgbClr val="000000"/>
              </a:solidFill>
              <a:latin typeface="Calibri"/>
              <a:ea typeface="Calibri"/>
              <a:cs typeface="Calibri"/>
              <a:sym typeface="Calibri"/>
            </a:endParaRPr>
          </a:p>
          <a:p>
            <a:pPr defTabSz="914400">
              <a:buClr>
                <a:srgbClr val="000000"/>
              </a:buClr>
            </a:pPr>
            <a:r>
              <a:rPr lang="en" sz="1400" kern="0">
                <a:solidFill>
                  <a:srgbClr val="000000"/>
                </a:solidFill>
                <a:latin typeface="Calibri"/>
                <a:ea typeface="Calibri"/>
                <a:cs typeface="Calibri"/>
                <a:sym typeface="Calibri"/>
              </a:rPr>
              <a:t>Allocate among Road Classes</a:t>
            </a:r>
            <a:endParaRPr sz="1400" kern="0">
              <a:solidFill>
                <a:srgbClr val="000000"/>
              </a:solidFill>
              <a:latin typeface="Calibri"/>
              <a:ea typeface="Calibri"/>
              <a:cs typeface="Calibri"/>
              <a:sym typeface="Calibri"/>
            </a:endParaRPr>
          </a:p>
        </p:txBody>
      </p:sp>
      <p:sp>
        <p:nvSpPr>
          <p:cNvPr id="365" name="Google Shape;365;p44"/>
          <p:cNvSpPr txBox="1"/>
          <p:nvPr/>
        </p:nvSpPr>
        <p:spPr>
          <a:xfrm>
            <a:off x="2152650" y="4632925"/>
            <a:ext cx="3762600" cy="994200"/>
          </a:xfrm>
          <a:prstGeom prst="rect">
            <a:avLst/>
          </a:prstGeom>
          <a:solidFill>
            <a:srgbClr val="6D9EEB"/>
          </a:solidFill>
          <a:ln>
            <a:noFill/>
          </a:ln>
        </p:spPr>
        <p:txBody>
          <a:bodyPr spcFirstLastPara="1" wrap="square" lIns="68575" tIns="34275" rIns="68575" bIns="34275" anchor="t" anchorCtr="0">
            <a:noAutofit/>
          </a:bodyPr>
          <a:lstStyle/>
          <a:p>
            <a:pPr defTabSz="914400">
              <a:buClr>
                <a:srgbClr val="000000"/>
              </a:buClr>
            </a:pPr>
            <a:r>
              <a:rPr lang="en" sz="1400" kern="0">
                <a:solidFill>
                  <a:srgbClr val="000000"/>
                </a:solidFill>
                <a:latin typeface="Calibri"/>
                <a:ea typeface="Calibri"/>
                <a:cs typeface="Calibri"/>
                <a:sym typeface="Calibri"/>
              </a:rPr>
              <a:t>Apply Fuel Efficiency Changes to Vehicles:</a:t>
            </a:r>
            <a:endParaRPr sz="1400" kern="0">
              <a:solidFill>
                <a:srgbClr val="000000"/>
              </a:solidFill>
              <a:latin typeface="Calibri"/>
              <a:ea typeface="Calibri"/>
              <a:cs typeface="Calibri"/>
              <a:sym typeface="Calibri"/>
            </a:endParaRPr>
          </a:p>
          <a:p>
            <a:pPr defTabSz="914400">
              <a:buClr>
                <a:srgbClr val="000000"/>
              </a:buClr>
            </a:pPr>
            <a:r>
              <a:rPr lang="en" sz="1100" kern="0">
                <a:solidFill>
                  <a:srgbClr val="000000"/>
                </a:solidFill>
                <a:latin typeface="Calibri"/>
                <a:ea typeface="Calibri"/>
                <a:cs typeface="Calibri"/>
                <a:sym typeface="Calibri"/>
              </a:rPr>
              <a:t>   (fuel-speed curves vary by powertrain)</a:t>
            </a:r>
            <a:endParaRPr sz="1100" kern="0">
              <a:solidFill>
                <a:srgbClr val="000000"/>
              </a:solidFill>
              <a:latin typeface="Calibri"/>
              <a:ea typeface="Calibri"/>
              <a:cs typeface="Calibri"/>
              <a:sym typeface="Calibri"/>
            </a:endParaRPr>
          </a:p>
          <a:p>
            <a:pPr defTabSz="914400">
              <a:buClr>
                <a:srgbClr val="000000"/>
              </a:buClr>
            </a:pPr>
            <a:r>
              <a:rPr lang="en" sz="1400" kern="0">
                <a:solidFill>
                  <a:srgbClr val="000000"/>
                </a:solidFill>
                <a:latin typeface="Calibri"/>
                <a:ea typeface="Calibri"/>
                <a:cs typeface="Calibri"/>
                <a:sym typeface="Calibri"/>
              </a:rPr>
              <a:t>. due to congested speeds</a:t>
            </a:r>
            <a:endParaRPr sz="1400" kern="0">
              <a:solidFill>
                <a:srgbClr val="000000"/>
              </a:solidFill>
              <a:latin typeface="Calibri"/>
              <a:ea typeface="Calibri"/>
              <a:cs typeface="Calibri"/>
              <a:sym typeface="Calibri"/>
            </a:endParaRPr>
          </a:p>
          <a:p>
            <a:pPr defTabSz="914400">
              <a:buClr>
                <a:srgbClr val="000000"/>
              </a:buClr>
            </a:pPr>
            <a:r>
              <a:rPr lang="en" sz="1400" kern="0">
                <a:solidFill>
                  <a:srgbClr val="000000"/>
                </a:solidFill>
                <a:latin typeface="Calibri"/>
                <a:ea typeface="Calibri"/>
                <a:cs typeface="Calibri"/>
                <a:sym typeface="Calibri"/>
              </a:rPr>
              <a:t>. due to Speed-Smoothing policies </a:t>
            </a:r>
            <a:endParaRPr sz="1100" kern="0">
              <a:solidFill>
                <a:srgbClr val="000000"/>
              </a:solidFill>
              <a:latin typeface="Calibri"/>
              <a:ea typeface="Calibri"/>
              <a:cs typeface="Calibri"/>
              <a:sym typeface="Calibri"/>
            </a:endParaRPr>
          </a:p>
          <a:p>
            <a:pPr marL="215900" indent="-127000" defTabSz="914400">
              <a:buClr>
                <a:srgbClr val="000000"/>
              </a:buClr>
              <a:buSzPts val="1400"/>
            </a:pPr>
            <a:endParaRPr sz="1400" kern="0">
              <a:solidFill>
                <a:srgbClr val="000000"/>
              </a:solidFill>
              <a:latin typeface="Calibri"/>
              <a:ea typeface="Calibri"/>
              <a:cs typeface="Calibri"/>
              <a:sym typeface="Calibri"/>
            </a:endParaRPr>
          </a:p>
        </p:txBody>
      </p:sp>
      <p:sp>
        <p:nvSpPr>
          <p:cNvPr id="366" name="Google Shape;366;p44"/>
          <p:cNvSpPr txBox="1"/>
          <p:nvPr/>
        </p:nvSpPr>
        <p:spPr>
          <a:xfrm rot="-5400000">
            <a:off x="1591625" y="4895425"/>
            <a:ext cx="789000" cy="372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defTabSz="914400">
              <a:buClr>
                <a:srgbClr val="000000"/>
              </a:buClr>
            </a:pPr>
            <a:r>
              <a:rPr lang="en" sz="1400" kern="0">
                <a:solidFill>
                  <a:srgbClr val="000000"/>
                </a:solidFill>
                <a:latin typeface="Calibri"/>
                <a:ea typeface="Calibri"/>
                <a:cs typeface="Calibri"/>
                <a:sym typeface="Calibri"/>
              </a:rPr>
              <a:t>Adjust</a:t>
            </a:r>
            <a:endParaRPr sz="1400" kern="0">
              <a:solidFill>
                <a:srgbClr val="000000"/>
              </a:solidFill>
              <a:latin typeface="Calibri"/>
              <a:ea typeface="Calibri"/>
              <a:cs typeface="Calibri"/>
              <a:sym typeface="Calibri"/>
            </a:endParaRPr>
          </a:p>
        </p:txBody>
      </p:sp>
      <p:sp>
        <p:nvSpPr>
          <p:cNvPr id="367" name="Google Shape;367;p44"/>
          <p:cNvSpPr txBox="1"/>
          <p:nvPr/>
        </p:nvSpPr>
        <p:spPr>
          <a:xfrm rot="-5400000">
            <a:off x="1259100" y="2535450"/>
            <a:ext cx="1414500" cy="372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defTabSz="914400">
              <a:buClr>
                <a:srgbClr val="000000"/>
              </a:buClr>
            </a:pPr>
            <a:r>
              <a:rPr lang="en" sz="1400" kern="0">
                <a:solidFill>
                  <a:srgbClr val="000000"/>
                </a:solidFill>
                <a:latin typeface="Calibri"/>
                <a:ea typeface="Calibri"/>
                <a:cs typeface="Calibri"/>
                <a:sym typeface="Calibri"/>
              </a:rPr>
              <a:t>Initial Conditions</a:t>
            </a:r>
            <a:endParaRPr sz="1400" kern="0">
              <a:solidFill>
                <a:srgbClr val="000000"/>
              </a:solidFill>
              <a:latin typeface="Calibri"/>
              <a:ea typeface="Calibri"/>
              <a:cs typeface="Calibri"/>
              <a:sym typeface="Calibri"/>
            </a:endParaRPr>
          </a:p>
        </p:txBody>
      </p:sp>
      <p:pic>
        <p:nvPicPr>
          <p:cNvPr id="368" name="Google Shape;368;p44"/>
          <p:cNvPicPr preferRelativeResize="0"/>
          <p:nvPr/>
        </p:nvPicPr>
        <p:blipFill rotWithShape="1">
          <a:blip r:embed="rId3">
            <a:alphaModFix/>
          </a:blip>
          <a:srcRect l="5805" t="5526" r="5423"/>
          <a:stretch/>
        </p:blipFill>
        <p:spPr>
          <a:xfrm>
            <a:off x="6145052" y="2014490"/>
            <a:ext cx="4412049" cy="3968575"/>
          </a:xfrm>
          <a:prstGeom prst="rect">
            <a:avLst/>
          </a:prstGeom>
          <a:noFill/>
          <a:ln>
            <a:noFill/>
          </a:ln>
        </p:spPr>
      </p:pic>
      <p:sp>
        <p:nvSpPr>
          <p:cNvPr id="370" name="Google Shape;370;p44"/>
          <p:cNvSpPr/>
          <p:nvPr/>
        </p:nvSpPr>
        <p:spPr>
          <a:xfrm>
            <a:off x="6273375" y="2708625"/>
            <a:ext cx="855900" cy="3669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900" kern="0">
                <a:solidFill>
                  <a:srgbClr val="000000"/>
                </a:solidFill>
                <a:latin typeface="Arial"/>
                <a:cs typeface="Arial"/>
                <a:sym typeface="Arial"/>
              </a:rPr>
              <a:t>Freeway</a:t>
            </a:r>
            <a:endParaRPr sz="900" kern="0">
              <a:solidFill>
                <a:srgbClr val="000000"/>
              </a:solidFill>
              <a:latin typeface="Arial"/>
              <a:cs typeface="Arial"/>
              <a:sym typeface="Arial"/>
            </a:endParaRPr>
          </a:p>
          <a:p>
            <a:pPr defTabSz="914400">
              <a:buClr>
                <a:srgbClr val="000000"/>
              </a:buClr>
            </a:pPr>
            <a:r>
              <a:rPr lang="en" sz="900" kern="0">
                <a:solidFill>
                  <a:srgbClr val="000000"/>
                </a:solidFill>
                <a:latin typeface="Arial"/>
                <a:cs typeface="Arial"/>
                <a:sym typeface="Arial"/>
              </a:rPr>
              <a:t>Lane-Miles</a:t>
            </a:r>
            <a:endParaRPr sz="900" kern="0">
              <a:solidFill>
                <a:srgbClr val="000000"/>
              </a:solidFill>
              <a:latin typeface="Arial"/>
              <a:cs typeface="Arial"/>
              <a:sym typeface="Arial"/>
            </a:endParaRPr>
          </a:p>
        </p:txBody>
      </p:sp>
      <p:sp>
        <p:nvSpPr>
          <p:cNvPr id="371" name="Google Shape;371;p44"/>
          <p:cNvSpPr/>
          <p:nvPr/>
        </p:nvSpPr>
        <p:spPr>
          <a:xfrm>
            <a:off x="6096000" y="4484088"/>
            <a:ext cx="762600" cy="5805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900" kern="0">
                <a:solidFill>
                  <a:srgbClr val="990000"/>
                </a:solidFill>
                <a:latin typeface="Arial"/>
                <a:cs typeface="Arial"/>
                <a:sym typeface="Arial"/>
              </a:rPr>
              <a:t>Freeway</a:t>
            </a:r>
            <a:endParaRPr sz="900" kern="0">
              <a:solidFill>
                <a:srgbClr val="990000"/>
              </a:solidFill>
              <a:latin typeface="Arial"/>
              <a:cs typeface="Arial"/>
              <a:sym typeface="Arial"/>
            </a:endParaRPr>
          </a:p>
          <a:p>
            <a:pPr defTabSz="914400">
              <a:buClr>
                <a:srgbClr val="000000"/>
              </a:buClr>
            </a:pPr>
            <a:r>
              <a:rPr lang="en" sz="900" kern="0">
                <a:solidFill>
                  <a:srgbClr val="990000"/>
                </a:solidFill>
                <a:latin typeface="Arial"/>
                <a:cs typeface="Arial"/>
                <a:sym typeface="Arial"/>
              </a:rPr>
              <a:t>ITS-Ops</a:t>
            </a:r>
            <a:endParaRPr sz="900" kern="0">
              <a:solidFill>
                <a:srgbClr val="990000"/>
              </a:solidFill>
              <a:latin typeface="Arial"/>
              <a:cs typeface="Arial"/>
              <a:sym typeface="Arial"/>
            </a:endParaRPr>
          </a:p>
          <a:p>
            <a:pPr defTabSz="914400">
              <a:buClr>
                <a:srgbClr val="000000"/>
              </a:buClr>
            </a:pPr>
            <a:r>
              <a:rPr lang="en" sz="900" kern="0">
                <a:solidFill>
                  <a:srgbClr val="990000"/>
                </a:solidFill>
                <a:latin typeface="Arial"/>
                <a:cs typeface="Arial"/>
                <a:sym typeface="Arial"/>
              </a:rPr>
              <a:t>Programs</a:t>
            </a:r>
            <a:endParaRPr sz="900" kern="0">
              <a:solidFill>
                <a:srgbClr val="990000"/>
              </a:solidFill>
              <a:latin typeface="Arial"/>
              <a:cs typeface="Arial"/>
              <a:sym typeface="Arial"/>
            </a:endParaRPr>
          </a:p>
        </p:txBody>
      </p:sp>
      <p:sp>
        <p:nvSpPr>
          <p:cNvPr id="372" name="Google Shape;372;p44"/>
          <p:cNvSpPr/>
          <p:nvPr/>
        </p:nvSpPr>
        <p:spPr>
          <a:xfrm>
            <a:off x="9642700" y="2755325"/>
            <a:ext cx="855900" cy="3669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900" kern="0">
                <a:solidFill>
                  <a:srgbClr val="000000"/>
                </a:solidFill>
                <a:latin typeface="Arial"/>
                <a:cs typeface="Arial"/>
                <a:sym typeface="Arial"/>
              </a:rPr>
              <a:t>Arterial</a:t>
            </a:r>
            <a:endParaRPr sz="900" kern="0">
              <a:solidFill>
                <a:srgbClr val="000000"/>
              </a:solidFill>
              <a:latin typeface="Arial"/>
              <a:cs typeface="Arial"/>
              <a:sym typeface="Arial"/>
            </a:endParaRPr>
          </a:p>
          <a:p>
            <a:pPr defTabSz="914400">
              <a:buClr>
                <a:srgbClr val="000000"/>
              </a:buClr>
            </a:pPr>
            <a:r>
              <a:rPr lang="en" sz="900" kern="0">
                <a:solidFill>
                  <a:srgbClr val="000000"/>
                </a:solidFill>
                <a:latin typeface="Arial"/>
                <a:cs typeface="Arial"/>
                <a:sym typeface="Arial"/>
              </a:rPr>
              <a:t>Lane-Miles</a:t>
            </a:r>
            <a:endParaRPr sz="900" kern="0">
              <a:solidFill>
                <a:srgbClr val="000000"/>
              </a:solidFill>
              <a:latin typeface="Arial"/>
              <a:cs typeface="Arial"/>
              <a:sym typeface="Arial"/>
            </a:endParaRPr>
          </a:p>
        </p:txBody>
      </p:sp>
      <p:sp>
        <p:nvSpPr>
          <p:cNvPr id="373" name="Google Shape;373;p44"/>
          <p:cNvSpPr/>
          <p:nvPr/>
        </p:nvSpPr>
        <p:spPr>
          <a:xfrm>
            <a:off x="9812100" y="4560300"/>
            <a:ext cx="730500" cy="5805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900" kern="0">
                <a:solidFill>
                  <a:srgbClr val="660000"/>
                </a:solidFill>
                <a:latin typeface="Arial"/>
                <a:cs typeface="Arial"/>
                <a:sym typeface="Arial"/>
              </a:rPr>
              <a:t>Arterial</a:t>
            </a:r>
            <a:endParaRPr sz="900" kern="0">
              <a:solidFill>
                <a:srgbClr val="660000"/>
              </a:solidFill>
              <a:latin typeface="Arial"/>
              <a:cs typeface="Arial"/>
              <a:sym typeface="Arial"/>
            </a:endParaRPr>
          </a:p>
          <a:p>
            <a:pPr defTabSz="914400">
              <a:buClr>
                <a:srgbClr val="000000"/>
              </a:buClr>
            </a:pPr>
            <a:r>
              <a:rPr lang="en" sz="900" kern="0">
                <a:solidFill>
                  <a:srgbClr val="660000"/>
                </a:solidFill>
                <a:latin typeface="Arial"/>
                <a:cs typeface="Arial"/>
                <a:sym typeface="Arial"/>
              </a:rPr>
              <a:t>ITS-Ops</a:t>
            </a:r>
            <a:endParaRPr sz="900" kern="0">
              <a:solidFill>
                <a:srgbClr val="660000"/>
              </a:solidFill>
              <a:latin typeface="Arial"/>
              <a:cs typeface="Arial"/>
              <a:sym typeface="Arial"/>
            </a:endParaRPr>
          </a:p>
          <a:p>
            <a:pPr defTabSz="914400">
              <a:buClr>
                <a:srgbClr val="000000"/>
              </a:buClr>
            </a:pPr>
            <a:r>
              <a:rPr lang="en" sz="900" kern="0">
                <a:solidFill>
                  <a:srgbClr val="660000"/>
                </a:solidFill>
                <a:latin typeface="Arial"/>
                <a:cs typeface="Arial"/>
                <a:sym typeface="Arial"/>
              </a:rPr>
              <a:t>Programs</a:t>
            </a:r>
            <a:endParaRPr sz="900" kern="0">
              <a:solidFill>
                <a:srgbClr val="660000"/>
              </a:solidFill>
              <a:latin typeface="Arial"/>
              <a:cs typeface="Arial"/>
              <a:sym typeface="Arial"/>
            </a:endParaRPr>
          </a:p>
        </p:txBody>
      </p:sp>
      <p:sp>
        <p:nvSpPr>
          <p:cNvPr id="375" name="Google Shape;375;p44"/>
          <p:cNvSpPr/>
          <p:nvPr/>
        </p:nvSpPr>
        <p:spPr>
          <a:xfrm>
            <a:off x="7944600" y="3595875"/>
            <a:ext cx="762600" cy="2493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900" kern="0">
                <a:solidFill>
                  <a:srgbClr val="274E13"/>
                </a:solidFill>
                <a:latin typeface="Arial"/>
                <a:cs typeface="Arial"/>
                <a:sym typeface="Arial"/>
              </a:rPr>
              <a:t>Split DVMT</a:t>
            </a:r>
            <a:endParaRPr sz="900" kern="0">
              <a:solidFill>
                <a:srgbClr val="274E13"/>
              </a:solidFill>
              <a:latin typeface="Arial"/>
              <a:cs typeface="Arial"/>
              <a:sym typeface="Arial"/>
            </a:endParaRPr>
          </a:p>
        </p:txBody>
      </p:sp>
      <p:grpSp>
        <p:nvGrpSpPr>
          <p:cNvPr id="376" name="Google Shape;376;p44"/>
          <p:cNvGrpSpPr/>
          <p:nvPr/>
        </p:nvGrpSpPr>
        <p:grpSpPr>
          <a:xfrm>
            <a:off x="9081300" y="889125"/>
            <a:ext cx="1586700" cy="842766"/>
            <a:chOff x="99700" y="3327497"/>
            <a:chExt cx="1586700" cy="930000"/>
          </a:xfrm>
        </p:grpSpPr>
        <p:sp>
          <p:nvSpPr>
            <p:cNvPr id="377" name="Google Shape;377;p44"/>
            <p:cNvSpPr txBox="1"/>
            <p:nvPr/>
          </p:nvSpPr>
          <p:spPr>
            <a:xfrm>
              <a:off x="99700" y="3327497"/>
              <a:ext cx="1586700" cy="930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defTabSz="914400">
                <a:buClr>
                  <a:srgbClr val="000000"/>
                </a:buClr>
              </a:pPr>
              <a:r>
                <a:rPr lang="en" sz="1400" kern="0">
                  <a:solidFill>
                    <a:srgbClr val="000000"/>
                  </a:solidFill>
                  <a:latin typeface="Calibri"/>
                  <a:ea typeface="Calibri"/>
                  <a:cs typeface="Calibri"/>
                  <a:sym typeface="Calibri"/>
                </a:rPr>
                <a:t>LEGEND</a:t>
              </a:r>
              <a:endParaRPr sz="1400" kern="0">
                <a:solidFill>
                  <a:srgbClr val="000000"/>
                </a:solidFill>
                <a:latin typeface="Calibri"/>
                <a:ea typeface="Calibri"/>
                <a:cs typeface="Calibri"/>
                <a:sym typeface="Calibri"/>
              </a:endParaRPr>
            </a:p>
            <a:p>
              <a:pPr indent="685800" defTabSz="914400">
                <a:buClr>
                  <a:srgbClr val="000000"/>
                </a:buClr>
              </a:pPr>
              <a:r>
                <a:rPr lang="en" sz="1400" kern="0">
                  <a:solidFill>
                    <a:srgbClr val="000000"/>
                  </a:solidFill>
                  <a:latin typeface="Calibri"/>
                  <a:ea typeface="Calibri"/>
                  <a:cs typeface="Calibri"/>
                  <a:sym typeface="Calibri"/>
                </a:rPr>
                <a:t>Inputs</a:t>
              </a:r>
              <a:endParaRPr sz="1400" kern="0">
                <a:solidFill>
                  <a:srgbClr val="000000"/>
                </a:solidFill>
                <a:latin typeface="Calibri"/>
                <a:ea typeface="Calibri"/>
                <a:cs typeface="Calibri"/>
                <a:sym typeface="Calibri"/>
              </a:endParaRPr>
            </a:p>
            <a:p>
              <a:pPr indent="685800" defTabSz="914400">
                <a:buClr>
                  <a:srgbClr val="000000"/>
                </a:buClr>
              </a:pPr>
              <a:endParaRPr sz="700" kern="0">
                <a:solidFill>
                  <a:srgbClr val="000000"/>
                </a:solidFill>
                <a:latin typeface="Calibri"/>
                <a:ea typeface="Calibri"/>
                <a:cs typeface="Calibri"/>
                <a:sym typeface="Calibri"/>
              </a:endParaRPr>
            </a:p>
            <a:p>
              <a:pPr indent="685800" defTabSz="914400">
                <a:buClr>
                  <a:srgbClr val="000000"/>
                </a:buClr>
              </a:pPr>
              <a:r>
                <a:rPr lang="en" sz="1400" kern="0">
                  <a:solidFill>
                    <a:srgbClr val="000000"/>
                  </a:solidFill>
                  <a:latin typeface="Calibri"/>
                  <a:ea typeface="Calibri"/>
                  <a:cs typeface="Calibri"/>
                  <a:sym typeface="Calibri"/>
                </a:rPr>
                <a:t>Model</a:t>
              </a:r>
              <a:endParaRPr sz="1400" kern="0">
                <a:solidFill>
                  <a:srgbClr val="000000"/>
                </a:solidFill>
                <a:latin typeface="Calibri"/>
                <a:ea typeface="Calibri"/>
                <a:cs typeface="Calibri"/>
                <a:sym typeface="Calibri"/>
              </a:endParaRPr>
            </a:p>
          </p:txBody>
        </p:sp>
        <p:sp>
          <p:nvSpPr>
            <p:cNvPr id="378" name="Google Shape;378;p44"/>
            <p:cNvSpPr/>
            <p:nvPr/>
          </p:nvSpPr>
          <p:spPr>
            <a:xfrm>
              <a:off x="251000" y="3694400"/>
              <a:ext cx="553500" cy="228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000000"/>
                </a:solidFill>
                <a:latin typeface="Arial"/>
                <a:cs typeface="Arial"/>
                <a:sym typeface="Arial"/>
              </a:endParaRPr>
            </a:p>
          </p:txBody>
        </p:sp>
        <p:sp>
          <p:nvSpPr>
            <p:cNvPr id="379" name="Google Shape;379;p44"/>
            <p:cNvSpPr/>
            <p:nvPr/>
          </p:nvSpPr>
          <p:spPr>
            <a:xfrm>
              <a:off x="251000" y="3981100"/>
              <a:ext cx="553500" cy="228600"/>
            </a:xfrm>
            <a:prstGeom prst="rect">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000000"/>
                </a:solidFill>
                <a:latin typeface="Arial"/>
                <a:cs typeface="Arial"/>
                <a:sym typeface="Arial"/>
              </a:endParaRPr>
            </a:p>
          </p:txBody>
        </p:sp>
      </p:grpSp>
      <p:sp>
        <p:nvSpPr>
          <p:cNvPr id="380" name="Google Shape;380;p44"/>
          <p:cNvSpPr/>
          <p:nvPr/>
        </p:nvSpPr>
        <p:spPr>
          <a:xfrm>
            <a:off x="4482275" y="3122225"/>
            <a:ext cx="1467600" cy="3069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1200" kern="0">
                <a:solidFill>
                  <a:srgbClr val="274E13"/>
                </a:solidFill>
                <a:latin typeface="Arial"/>
                <a:cs typeface="Arial"/>
                <a:sym typeface="Arial"/>
              </a:rPr>
              <a:t>Initial “Split DVMT</a:t>
            </a:r>
            <a:r>
              <a:rPr lang="en" sz="1200" kern="0">
                <a:solidFill>
                  <a:srgbClr val="000000"/>
                </a:solidFill>
                <a:latin typeface="Arial"/>
                <a:cs typeface="Arial"/>
                <a:sym typeface="Arial"/>
              </a:rPr>
              <a:t>”</a:t>
            </a:r>
            <a:endParaRPr sz="1200" kern="0">
              <a:solidFill>
                <a:srgbClr val="000000"/>
              </a:solidFill>
              <a:latin typeface="Arial"/>
              <a:cs typeface="Arial"/>
              <a:sym typeface="Arial"/>
            </a:endParaRPr>
          </a:p>
        </p:txBody>
      </p:sp>
      <p:sp>
        <p:nvSpPr>
          <p:cNvPr id="381" name="Google Shape;381;p44"/>
          <p:cNvSpPr/>
          <p:nvPr/>
        </p:nvSpPr>
        <p:spPr>
          <a:xfrm>
            <a:off x="5246563" y="2085325"/>
            <a:ext cx="941700" cy="366900"/>
          </a:xfrm>
          <a:prstGeom prst="roundRect">
            <a:avLst>
              <a:gd name="adj" fmla="val 16667"/>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1400" kern="0">
                <a:solidFill>
                  <a:srgbClr val="FFFFFF"/>
                </a:solidFill>
                <a:latin typeface="Arial"/>
                <a:cs typeface="Arial"/>
                <a:sym typeface="Arial"/>
              </a:rPr>
              <a:t>HH VMT</a:t>
            </a:r>
            <a:endParaRPr sz="1400" kern="0">
              <a:solidFill>
                <a:srgbClr val="000000"/>
              </a:solidFill>
              <a:latin typeface="Arial"/>
              <a:cs typeface="Arial"/>
              <a:sym typeface="Arial"/>
            </a:endParaRPr>
          </a:p>
        </p:txBody>
      </p:sp>
      <p:sp>
        <p:nvSpPr>
          <p:cNvPr id="383" name="Google Shape;383;p44"/>
          <p:cNvSpPr/>
          <p:nvPr/>
        </p:nvSpPr>
        <p:spPr>
          <a:xfrm>
            <a:off x="4849925" y="5400025"/>
            <a:ext cx="1693200" cy="366900"/>
          </a:xfrm>
          <a:prstGeom prst="roundRect">
            <a:avLst>
              <a:gd name="adj" fmla="val 16667"/>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1400" kern="0">
                <a:solidFill>
                  <a:srgbClr val="FFFFFF"/>
                </a:solidFill>
                <a:latin typeface="Arial"/>
                <a:cs typeface="Arial"/>
                <a:sym typeface="Arial"/>
              </a:rPr>
              <a:t>HH Vehicle Table</a:t>
            </a:r>
            <a:endParaRPr sz="1400" kern="0">
              <a:solidFill>
                <a:srgbClr val="000000"/>
              </a:solidFill>
              <a:latin typeface="Arial"/>
              <a:cs typeface="Arial"/>
              <a:sym typeface="Arial"/>
            </a:endParaRPr>
          </a:p>
        </p:txBody>
      </p:sp>
      <p:sp>
        <p:nvSpPr>
          <p:cNvPr id="385" name="Google Shape;385;p44"/>
          <p:cNvSpPr/>
          <p:nvPr/>
        </p:nvSpPr>
        <p:spPr>
          <a:xfrm>
            <a:off x="2924650" y="5519125"/>
            <a:ext cx="1622400" cy="3069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900" kern="0">
                <a:solidFill>
                  <a:srgbClr val="000000"/>
                </a:solidFill>
                <a:latin typeface="Arial"/>
                <a:cs typeface="Arial"/>
                <a:sym typeface="Arial"/>
              </a:rPr>
              <a:t>ITS-Speed Smoothing &amp;</a:t>
            </a:r>
            <a:endParaRPr sz="900" kern="0">
              <a:solidFill>
                <a:srgbClr val="000000"/>
              </a:solidFill>
              <a:latin typeface="Arial"/>
              <a:cs typeface="Arial"/>
              <a:sym typeface="Arial"/>
            </a:endParaRPr>
          </a:p>
          <a:p>
            <a:pPr defTabSz="914400">
              <a:buClr>
                <a:srgbClr val="000000"/>
              </a:buClr>
            </a:pPr>
            <a:r>
              <a:rPr lang="en" sz="900" kern="0">
                <a:solidFill>
                  <a:srgbClr val="000000"/>
                </a:solidFill>
                <a:latin typeface="Arial"/>
                <a:cs typeface="Arial"/>
                <a:sym typeface="Arial"/>
              </a:rPr>
              <a:t>Eco-driving policies</a:t>
            </a:r>
            <a:endParaRPr sz="900" kern="0">
              <a:solidFill>
                <a:srgbClr val="000000"/>
              </a:solidFill>
              <a:latin typeface="Arial"/>
              <a:cs typeface="Arial"/>
              <a:sym typeface="Arial"/>
            </a:endParaRPr>
          </a:p>
        </p:txBody>
      </p:sp>
      <p:sp>
        <p:nvSpPr>
          <p:cNvPr id="386" name="Google Shape;386;p44"/>
          <p:cNvSpPr/>
          <p:nvPr/>
        </p:nvSpPr>
        <p:spPr>
          <a:xfrm rot="2566629">
            <a:off x="5056261" y="5002650"/>
            <a:ext cx="530517" cy="512475"/>
          </a:xfrm>
          <a:prstGeom prst="rightArrow">
            <a:avLst>
              <a:gd name="adj1" fmla="val 50000"/>
              <a:gd name="adj2" fmla="val 50000"/>
            </a:avLst>
          </a:prstGeom>
          <a:solidFill>
            <a:srgbClr val="888888"/>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algn="ctr" defTabSz="914400">
              <a:buClr>
                <a:srgbClr val="000000"/>
              </a:buClr>
            </a:pPr>
            <a:endParaRPr sz="1400" kern="0">
              <a:solidFill>
                <a:srgbClr val="FFFFFF"/>
              </a:solidFill>
              <a:latin typeface="Calibri"/>
              <a:ea typeface="Calibri"/>
              <a:cs typeface="Calibri"/>
              <a:sym typeface="Calibri"/>
            </a:endParaRPr>
          </a:p>
        </p:txBody>
      </p:sp>
      <p:sp>
        <p:nvSpPr>
          <p:cNvPr id="387" name="Google Shape;387;p44"/>
          <p:cNvSpPr/>
          <p:nvPr/>
        </p:nvSpPr>
        <p:spPr>
          <a:xfrm>
            <a:off x="9267300" y="1918425"/>
            <a:ext cx="1400700" cy="429900"/>
          </a:xfrm>
          <a:prstGeom prst="flowChartAlternateProcess">
            <a:avLst/>
          </a:prstGeom>
          <a:solidFill>
            <a:srgbClr val="88888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1200" kern="0">
                <a:solidFill>
                  <a:srgbClr val="FFFFFF"/>
                </a:solidFill>
                <a:latin typeface="Arial"/>
                <a:cs typeface="Arial"/>
                <a:sym typeface="Arial"/>
              </a:rPr>
              <a:t>2009 TTI Urban Mobility  Dataset</a:t>
            </a:r>
            <a:endParaRPr sz="1200" kern="0">
              <a:solidFill>
                <a:srgbClr val="FFFFFF"/>
              </a:solidFill>
              <a:latin typeface="Arial"/>
              <a:cs typeface="Arial"/>
              <a:sym typeface="Arial"/>
            </a:endParaRPr>
          </a:p>
        </p:txBody>
      </p:sp>
      <p:sp>
        <p:nvSpPr>
          <p:cNvPr id="388" name="Google Shape;388;p44"/>
          <p:cNvSpPr/>
          <p:nvPr/>
        </p:nvSpPr>
        <p:spPr>
          <a:xfrm>
            <a:off x="4743901" y="2572275"/>
            <a:ext cx="1206000" cy="4299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1200" kern="0">
                <a:solidFill>
                  <a:srgbClr val="274E13"/>
                </a:solidFill>
                <a:latin typeface="Arial"/>
                <a:cs typeface="Arial"/>
                <a:sym typeface="Arial"/>
              </a:rPr>
              <a:t>Baseyear VMT Growth Basis</a:t>
            </a:r>
            <a:endParaRPr sz="1200" kern="0">
              <a:solidFill>
                <a:srgbClr val="000000"/>
              </a:solidFill>
              <a:latin typeface="Arial"/>
              <a:cs typeface="Arial"/>
              <a:sym typeface="Arial"/>
            </a:endParaRPr>
          </a:p>
        </p:txBody>
      </p:sp>
      <p:sp>
        <p:nvSpPr>
          <p:cNvPr id="389" name="Google Shape;389;p44"/>
          <p:cNvSpPr txBox="1"/>
          <p:nvPr/>
        </p:nvSpPr>
        <p:spPr>
          <a:xfrm>
            <a:off x="4497849" y="2490525"/>
            <a:ext cx="197100" cy="522900"/>
          </a:xfrm>
          <a:prstGeom prst="rect">
            <a:avLst/>
          </a:prstGeom>
          <a:noFill/>
          <a:ln>
            <a:noFill/>
          </a:ln>
        </p:spPr>
        <p:txBody>
          <a:bodyPr spcFirstLastPara="1" wrap="square" lIns="91425" tIns="0" rIns="91425" bIns="91425" anchor="t" anchorCtr="0">
            <a:noAutofit/>
          </a:bodyPr>
          <a:lstStyle/>
          <a:p>
            <a:pPr defTabSz="914400">
              <a:buClr>
                <a:srgbClr val="000000"/>
              </a:buClr>
            </a:pPr>
            <a:r>
              <a:rPr lang="en" sz="3800" kern="0">
                <a:solidFill>
                  <a:srgbClr val="666666"/>
                </a:solidFill>
                <a:latin typeface="Calibri"/>
                <a:ea typeface="Calibri"/>
                <a:cs typeface="Calibri"/>
                <a:sym typeface="Calibri"/>
              </a:rPr>
              <a:t>}</a:t>
            </a:r>
            <a:endParaRPr sz="3800" kern="0">
              <a:solidFill>
                <a:srgbClr val="666666"/>
              </a:solidFill>
              <a:latin typeface="Calibri"/>
              <a:ea typeface="Calibri"/>
              <a:cs typeface="Calibri"/>
              <a:sym typeface="Calibri"/>
            </a:endParaRPr>
          </a:p>
        </p:txBody>
      </p:sp>
      <p:grpSp>
        <p:nvGrpSpPr>
          <p:cNvPr id="390" name="Google Shape;390;p44"/>
          <p:cNvGrpSpPr/>
          <p:nvPr/>
        </p:nvGrpSpPr>
        <p:grpSpPr>
          <a:xfrm>
            <a:off x="1799825" y="3601275"/>
            <a:ext cx="4540200" cy="1031650"/>
            <a:chOff x="275825" y="2744025"/>
            <a:chExt cx="4540200" cy="1031650"/>
          </a:xfrm>
        </p:grpSpPr>
        <p:sp>
          <p:nvSpPr>
            <p:cNvPr id="391" name="Google Shape;391;p44"/>
            <p:cNvSpPr txBox="1"/>
            <p:nvPr/>
          </p:nvSpPr>
          <p:spPr>
            <a:xfrm>
              <a:off x="628650" y="2796700"/>
              <a:ext cx="3762600" cy="842700"/>
            </a:xfrm>
            <a:prstGeom prst="rect">
              <a:avLst/>
            </a:prstGeom>
            <a:solidFill>
              <a:srgbClr val="6D9EEB"/>
            </a:solidFill>
            <a:ln>
              <a:noFill/>
            </a:ln>
          </p:spPr>
          <p:txBody>
            <a:bodyPr spcFirstLastPara="1" wrap="square" lIns="68575" tIns="34275" rIns="68575" bIns="34275" anchor="t" anchorCtr="0">
              <a:noAutofit/>
            </a:bodyPr>
            <a:lstStyle/>
            <a:p>
              <a:pPr defTabSz="914400">
                <a:buClr>
                  <a:srgbClr val="000000"/>
                </a:buClr>
              </a:pPr>
              <a:r>
                <a:rPr lang="en" sz="1400" kern="0">
                  <a:solidFill>
                    <a:srgbClr val="000000"/>
                  </a:solidFill>
                  <a:latin typeface="Calibri"/>
                  <a:ea typeface="Calibri"/>
                  <a:cs typeface="Calibri"/>
                  <a:sym typeface="Calibri"/>
                </a:rPr>
                <a:t>Calculate Speeds by Road Class</a:t>
              </a:r>
              <a:endParaRPr sz="1400" kern="0">
                <a:solidFill>
                  <a:srgbClr val="000000"/>
                </a:solidFill>
                <a:latin typeface="Calibri"/>
                <a:ea typeface="Calibri"/>
                <a:cs typeface="Calibri"/>
                <a:sym typeface="Calibri"/>
              </a:endParaRPr>
            </a:p>
            <a:p>
              <a:pPr defTabSz="914400">
                <a:buClr>
                  <a:srgbClr val="000000"/>
                </a:buClr>
              </a:pPr>
              <a:r>
                <a:rPr lang="en" sz="1400" kern="0">
                  <a:solidFill>
                    <a:srgbClr val="000000"/>
                  </a:solidFill>
                  <a:latin typeface="Calibri"/>
                  <a:ea typeface="Calibri"/>
                  <a:cs typeface="Calibri"/>
                  <a:sym typeface="Calibri"/>
                </a:rPr>
                <a:t>Adjust road capacity for ITS-Ops Policies</a:t>
              </a:r>
              <a:endParaRPr sz="1400" kern="0">
                <a:solidFill>
                  <a:srgbClr val="000000"/>
                </a:solidFill>
                <a:latin typeface="Calibri"/>
                <a:ea typeface="Calibri"/>
                <a:cs typeface="Calibri"/>
                <a:sym typeface="Calibri"/>
              </a:endParaRPr>
            </a:p>
            <a:p>
              <a:pPr defTabSz="914400">
                <a:buClr>
                  <a:srgbClr val="000000"/>
                </a:buClr>
                <a:buSzPts val="1100"/>
              </a:pPr>
              <a:r>
                <a:rPr lang="en" sz="1400" kern="0">
                  <a:solidFill>
                    <a:srgbClr val="000000"/>
                  </a:solidFill>
                  <a:latin typeface="Calibri"/>
                  <a:ea typeface="Calibri"/>
                  <a:cs typeface="Calibri"/>
                  <a:sym typeface="Calibri"/>
                </a:rPr>
                <a:t>Allow re-allocation to balance speeds+Cong Fees </a:t>
              </a:r>
              <a:r>
                <a:rPr lang="en" sz="1200" kern="0">
                  <a:solidFill>
                    <a:srgbClr val="000000"/>
                  </a:solidFill>
                  <a:latin typeface="Calibri"/>
                  <a:ea typeface="Calibri"/>
                  <a:cs typeface="Calibri"/>
                  <a:sym typeface="Calibri"/>
                </a:rPr>
                <a:t>(HH LDV only)</a:t>
              </a:r>
              <a:endParaRPr sz="1200" kern="0">
                <a:solidFill>
                  <a:srgbClr val="000000"/>
                </a:solidFill>
                <a:latin typeface="Calibri"/>
                <a:ea typeface="Calibri"/>
                <a:cs typeface="Calibri"/>
                <a:sym typeface="Calibri"/>
              </a:endParaRPr>
            </a:p>
          </p:txBody>
        </p:sp>
        <p:sp>
          <p:nvSpPr>
            <p:cNvPr id="392" name="Google Shape;392;p44"/>
            <p:cNvSpPr txBox="1"/>
            <p:nvPr/>
          </p:nvSpPr>
          <p:spPr>
            <a:xfrm rot="-5400000">
              <a:off x="45275" y="2974575"/>
              <a:ext cx="833700" cy="372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defTabSz="914400">
                <a:buClr>
                  <a:srgbClr val="000000"/>
                </a:buClr>
              </a:pPr>
              <a:r>
                <a:rPr lang="en" sz="1400" kern="0">
                  <a:solidFill>
                    <a:srgbClr val="000000"/>
                  </a:solidFill>
                  <a:latin typeface="Calibri"/>
                  <a:ea typeface="Calibri"/>
                  <a:cs typeface="Calibri"/>
                  <a:sym typeface="Calibri"/>
                </a:rPr>
                <a:t>Balance</a:t>
              </a:r>
              <a:endParaRPr sz="1400" kern="0">
                <a:solidFill>
                  <a:srgbClr val="000000"/>
                </a:solidFill>
                <a:latin typeface="Calibri"/>
                <a:ea typeface="Calibri"/>
                <a:cs typeface="Calibri"/>
                <a:sym typeface="Calibri"/>
              </a:endParaRPr>
            </a:p>
          </p:txBody>
        </p:sp>
        <p:sp>
          <p:nvSpPr>
            <p:cNvPr id="393" name="Google Shape;393;p44"/>
            <p:cNvSpPr/>
            <p:nvPr/>
          </p:nvSpPr>
          <p:spPr>
            <a:xfrm>
              <a:off x="3610025" y="2956150"/>
              <a:ext cx="1206000" cy="3069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900" kern="0">
                  <a:solidFill>
                    <a:srgbClr val="990000"/>
                  </a:solidFill>
                  <a:latin typeface="Arial"/>
                  <a:cs typeface="Arial"/>
                  <a:sym typeface="Arial"/>
                </a:rPr>
                <a:t>ITS-Ops Programs</a:t>
              </a:r>
              <a:endParaRPr sz="900" kern="0">
                <a:solidFill>
                  <a:srgbClr val="990000"/>
                </a:solidFill>
                <a:latin typeface="Arial"/>
                <a:cs typeface="Arial"/>
                <a:sym typeface="Arial"/>
              </a:endParaRPr>
            </a:p>
          </p:txBody>
        </p:sp>
        <p:sp>
          <p:nvSpPr>
            <p:cNvPr id="394" name="Google Shape;394;p44"/>
            <p:cNvSpPr/>
            <p:nvPr/>
          </p:nvSpPr>
          <p:spPr>
            <a:xfrm>
              <a:off x="2420025" y="3468775"/>
              <a:ext cx="2047200" cy="3069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900" kern="0">
                  <a:solidFill>
                    <a:srgbClr val="000000"/>
                  </a:solidFill>
                  <a:latin typeface="Arial"/>
                  <a:cs typeface="Arial"/>
                  <a:sym typeface="Arial"/>
                </a:rPr>
                <a:t>Congestion Fees</a:t>
              </a:r>
              <a:endParaRPr sz="900" kern="0">
                <a:solidFill>
                  <a:srgbClr val="000000"/>
                </a:solidFill>
                <a:latin typeface="Arial"/>
                <a:cs typeface="Arial"/>
                <a:sym typeface="Arial"/>
              </a:endParaRPr>
            </a:p>
            <a:p>
              <a:pPr defTabSz="914400">
                <a:buClr>
                  <a:srgbClr val="000000"/>
                </a:buClr>
              </a:pPr>
              <a:r>
                <a:rPr lang="en" sz="900" kern="0">
                  <a:solidFill>
                    <a:srgbClr val="000000"/>
                  </a:solidFill>
                  <a:latin typeface="Arial"/>
                  <a:cs typeface="Arial"/>
                  <a:sym typeface="Arial"/>
                </a:rPr>
                <a:t>($/mi by Road Class &amp; Cong Level)</a:t>
              </a:r>
              <a:endParaRPr sz="900" kern="0">
                <a:solidFill>
                  <a:srgbClr val="000000"/>
                </a:solidFill>
                <a:latin typeface="Arial"/>
                <a:cs typeface="Arial"/>
                <a:sym typeface="Arial"/>
              </a:endParaRPr>
            </a:p>
          </p:txBody>
        </p:sp>
      </p:grpSp>
      <p:sp>
        <p:nvSpPr>
          <p:cNvPr id="2" name="Slide Number Placeholder 2">
            <a:extLst>
              <a:ext uri="{FF2B5EF4-FFF2-40B4-BE49-F238E27FC236}">
                <a16:creationId xmlns:a16="http://schemas.microsoft.com/office/drawing/2014/main" id="{61A76A0D-9E3A-4B79-7D12-68CD22094F47}"/>
              </a:ext>
            </a:extLst>
          </p:cNvPr>
          <p:cNvSpPr>
            <a:spLocks noGrp="1"/>
          </p:cNvSpPr>
          <p:nvPr>
            <p:ph type="sldNum" sz="quarter" idx="12"/>
          </p:nvPr>
        </p:nvSpPr>
        <p:spPr>
          <a:xfrm>
            <a:off x="8667232" y="63502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D4F1CF7-EA36-E6F8-6AA3-A4F5519DA349}"/>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352683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1000"/>
                                        <p:tgtEl>
                                          <p:spTgt spid="367"/>
                                        </p:tgtEl>
                                      </p:cBhvr>
                                    </p:animEffect>
                                  </p:childTnLst>
                                </p:cTn>
                              </p:par>
                              <p:par>
                                <p:cTn id="8" presetID="10" presetClass="entr" presetSubtype="0" fill="hold" nodeType="withEffect">
                                  <p:stCondLst>
                                    <p:cond delay="0"/>
                                  </p:stCondLst>
                                  <p:childTnLst>
                                    <p:set>
                                      <p:cBhvr>
                                        <p:cTn id="9" dur="1" fill="hold">
                                          <p:stCondLst>
                                            <p:cond delay="0"/>
                                          </p:stCondLst>
                                        </p:cTn>
                                        <p:tgtEl>
                                          <p:spTgt spid="364"/>
                                        </p:tgtEl>
                                        <p:attrNameLst>
                                          <p:attrName>style.visibility</p:attrName>
                                        </p:attrNameLst>
                                      </p:cBhvr>
                                      <p:to>
                                        <p:strVal val="visible"/>
                                      </p:to>
                                    </p:set>
                                    <p:animEffect transition="in" filter="fade">
                                      <p:cBhvr>
                                        <p:cTn id="10" dur="1000"/>
                                        <p:tgtEl>
                                          <p:spTgt spid="364"/>
                                        </p:tgtEl>
                                      </p:cBhvr>
                                    </p:animEffect>
                                  </p:childTnLst>
                                </p:cTn>
                              </p:par>
                              <p:par>
                                <p:cTn id="11" presetID="10" presetClass="entr" presetSubtype="0" fill="hold" nodeType="withEffect">
                                  <p:stCondLst>
                                    <p:cond delay="0"/>
                                  </p:stCondLst>
                                  <p:childTnLst>
                                    <p:set>
                                      <p:cBhvr>
                                        <p:cTn id="12" dur="1" fill="hold">
                                          <p:stCondLst>
                                            <p:cond delay="0"/>
                                          </p:stCondLst>
                                        </p:cTn>
                                        <p:tgtEl>
                                          <p:spTgt spid="381"/>
                                        </p:tgtEl>
                                        <p:attrNameLst>
                                          <p:attrName>style.visibility</p:attrName>
                                        </p:attrNameLst>
                                      </p:cBhvr>
                                      <p:to>
                                        <p:strVal val="visible"/>
                                      </p:to>
                                    </p:set>
                                    <p:animEffect transition="in" filter="fade">
                                      <p:cBhvr>
                                        <p:cTn id="13" dur="1000"/>
                                        <p:tgtEl>
                                          <p:spTgt spid="381"/>
                                        </p:tgtEl>
                                      </p:cBhvr>
                                    </p:animEffect>
                                  </p:childTnLst>
                                </p:cTn>
                              </p:par>
                              <p:par>
                                <p:cTn id="14" presetID="10" presetClass="entr" presetSubtype="0" fill="hold" nodeType="withEffect">
                                  <p:stCondLst>
                                    <p:cond delay="0"/>
                                  </p:stCondLst>
                                  <p:childTnLst>
                                    <p:set>
                                      <p:cBhvr>
                                        <p:cTn id="15" dur="1" fill="hold">
                                          <p:stCondLst>
                                            <p:cond delay="0"/>
                                          </p:stCondLst>
                                        </p:cTn>
                                        <p:tgtEl>
                                          <p:spTgt spid="380"/>
                                        </p:tgtEl>
                                        <p:attrNameLst>
                                          <p:attrName>style.visibility</p:attrName>
                                        </p:attrNameLst>
                                      </p:cBhvr>
                                      <p:to>
                                        <p:strVal val="visible"/>
                                      </p:to>
                                    </p:set>
                                    <p:animEffect transition="in" filter="fade">
                                      <p:cBhvr>
                                        <p:cTn id="16" dur="1000"/>
                                        <p:tgtEl>
                                          <p:spTgt spid="380"/>
                                        </p:tgtEl>
                                      </p:cBhvr>
                                    </p:animEffect>
                                  </p:childTnLst>
                                </p:cTn>
                              </p:par>
                              <p:par>
                                <p:cTn id="17" presetID="10" presetClass="entr" presetSubtype="0" fill="hold" nodeType="withEffect">
                                  <p:stCondLst>
                                    <p:cond delay="0"/>
                                  </p:stCondLst>
                                  <p:childTnLst>
                                    <p:set>
                                      <p:cBhvr>
                                        <p:cTn id="18" dur="1" fill="hold">
                                          <p:stCondLst>
                                            <p:cond delay="0"/>
                                          </p:stCondLst>
                                        </p:cTn>
                                        <p:tgtEl>
                                          <p:spTgt spid="388"/>
                                        </p:tgtEl>
                                        <p:attrNameLst>
                                          <p:attrName>style.visibility</p:attrName>
                                        </p:attrNameLst>
                                      </p:cBhvr>
                                      <p:to>
                                        <p:strVal val="visible"/>
                                      </p:to>
                                    </p:set>
                                    <p:animEffect transition="in" filter="fade">
                                      <p:cBhvr>
                                        <p:cTn id="19" dur="1000"/>
                                        <p:tgtEl>
                                          <p:spTgt spid="388"/>
                                        </p:tgtEl>
                                      </p:cBhvr>
                                    </p:animEffect>
                                  </p:childTnLst>
                                </p:cTn>
                              </p:par>
                              <p:par>
                                <p:cTn id="20" presetID="10" presetClass="entr" presetSubtype="0" fill="hold" nodeType="withEffect">
                                  <p:stCondLst>
                                    <p:cond delay="0"/>
                                  </p:stCondLst>
                                  <p:childTnLst>
                                    <p:set>
                                      <p:cBhvr>
                                        <p:cTn id="21" dur="1" fill="hold">
                                          <p:stCondLst>
                                            <p:cond delay="0"/>
                                          </p:stCondLst>
                                        </p:cTn>
                                        <p:tgtEl>
                                          <p:spTgt spid="389"/>
                                        </p:tgtEl>
                                        <p:attrNameLst>
                                          <p:attrName>style.visibility</p:attrName>
                                        </p:attrNameLst>
                                      </p:cBhvr>
                                      <p:to>
                                        <p:strVal val="visible"/>
                                      </p:to>
                                    </p:set>
                                    <p:animEffect transition="in" filter="fade">
                                      <p:cBhvr>
                                        <p:cTn id="22" dur="1000"/>
                                        <p:tgtEl>
                                          <p:spTgt spid="38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3"/>
                                        </p:tgtEl>
                                        <p:attrNameLst>
                                          <p:attrName>style.visibility</p:attrName>
                                        </p:attrNameLst>
                                      </p:cBhvr>
                                      <p:to>
                                        <p:strVal val="visible"/>
                                      </p:to>
                                    </p:set>
                                    <p:animEffect transition="in" filter="fade">
                                      <p:cBhvr>
                                        <p:cTn id="27" dur="1000"/>
                                        <p:tgtEl>
                                          <p:spTgt spid="363"/>
                                        </p:tgtEl>
                                      </p:cBhvr>
                                    </p:animEffect>
                                  </p:childTnLst>
                                </p:cTn>
                              </p:par>
                              <p:par>
                                <p:cTn id="28" presetID="10" presetClass="entr" presetSubtype="0" fill="hold" nodeType="withEffect">
                                  <p:stCondLst>
                                    <p:cond delay="0"/>
                                  </p:stCondLst>
                                  <p:childTnLst>
                                    <p:set>
                                      <p:cBhvr>
                                        <p:cTn id="29" dur="1" fill="hold">
                                          <p:stCondLst>
                                            <p:cond delay="0"/>
                                          </p:stCondLst>
                                        </p:cTn>
                                        <p:tgtEl>
                                          <p:spTgt spid="370"/>
                                        </p:tgtEl>
                                        <p:attrNameLst>
                                          <p:attrName>style.visibility</p:attrName>
                                        </p:attrNameLst>
                                      </p:cBhvr>
                                      <p:to>
                                        <p:strVal val="visible"/>
                                      </p:to>
                                    </p:set>
                                    <p:animEffect transition="in" filter="fade">
                                      <p:cBhvr>
                                        <p:cTn id="30" dur="1000"/>
                                        <p:tgtEl>
                                          <p:spTgt spid="370"/>
                                        </p:tgtEl>
                                      </p:cBhvr>
                                    </p:animEffect>
                                  </p:childTnLst>
                                </p:cTn>
                              </p:par>
                              <p:par>
                                <p:cTn id="31" presetID="10" presetClass="entr" presetSubtype="0" fill="hold" nodeType="withEffect">
                                  <p:stCondLst>
                                    <p:cond delay="0"/>
                                  </p:stCondLst>
                                  <p:childTnLst>
                                    <p:set>
                                      <p:cBhvr>
                                        <p:cTn id="32" dur="1" fill="hold">
                                          <p:stCondLst>
                                            <p:cond delay="0"/>
                                          </p:stCondLst>
                                        </p:cTn>
                                        <p:tgtEl>
                                          <p:spTgt spid="372"/>
                                        </p:tgtEl>
                                        <p:attrNameLst>
                                          <p:attrName>style.visibility</p:attrName>
                                        </p:attrNameLst>
                                      </p:cBhvr>
                                      <p:to>
                                        <p:strVal val="visible"/>
                                      </p:to>
                                    </p:set>
                                    <p:animEffect transition="in" filter="fade">
                                      <p:cBhvr>
                                        <p:cTn id="33" dur="1000"/>
                                        <p:tgtEl>
                                          <p:spTgt spid="372"/>
                                        </p:tgtEl>
                                      </p:cBhvr>
                                    </p:animEffect>
                                  </p:childTnLst>
                                </p:cTn>
                              </p:par>
                              <p:par>
                                <p:cTn id="34" presetID="10" presetClass="entr" presetSubtype="0" fill="hold" nodeType="withEffect">
                                  <p:stCondLst>
                                    <p:cond delay="0"/>
                                  </p:stCondLst>
                                  <p:childTnLst>
                                    <p:set>
                                      <p:cBhvr>
                                        <p:cTn id="35" dur="1" fill="hold">
                                          <p:stCondLst>
                                            <p:cond delay="0"/>
                                          </p:stCondLst>
                                        </p:cTn>
                                        <p:tgtEl>
                                          <p:spTgt spid="375"/>
                                        </p:tgtEl>
                                        <p:attrNameLst>
                                          <p:attrName>style.visibility</p:attrName>
                                        </p:attrNameLst>
                                      </p:cBhvr>
                                      <p:to>
                                        <p:strVal val="visible"/>
                                      </p:to>
                                    </p:set>
                                    <p:animEffect transition="in" filter="fade">
                                      <p:cBhvr>
                                        <p:cTn id="36" dur="1000"/>
                                        <p:tgtEl>
                                          <p:spTgt spid="37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90"/>
                                        </p:tgtEl>
                                        <p:attrNameLst>
                                          <p:attrName>style.visibility</p:attrName>
                                        </p:attrNameLst>
                                      </p:cBhvr>
                                      <p:to>
                                        <p:strVal val="visible"/>
                                      </p:to>
                                    </p:set>
                                    <p:animEffect transition="in" filter="fade">
                                      <p:cBhvr>
                                        <p:cTn id="41" dur="1000"/>
                                        <p:tgtEl>
                                          <p:spTgt spid="39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68"/>
                                        </p:tgtEl>
                                        <p:attrNameLst>
                                          <p:attrName>style.visibility</p:attrName>
                                        </p:attrNameLst>
                                      </p:cBhvr>
                                      <p:to>
                                        <p:strVal val="visible"/>
                                      </p:to>
                                    </p:set>
                                    <p:animEffect transition="in" filter="fade">
                                      <p:cBhvr>
                                        <p:cTn id="46" dur="1000"/>
                                        <p:tgtEl>
                                          <p:spTgt spid="368"/>
                                        </p:tgtEl>
                                      </p:cBhvr>
                                    </p:animEffect>
                                  </p:childTnLst>
                                </p:cTn>
                              </p:par>
                              <p:par>
                                <p:cTn id="47" presetID="10" presetClass="entr" presetSubtype="0" fill="hold" nodeType="withEffect">
                                  <p:stCondLst>
                                    <p:cond delay="0"/>
                                  </p:stCondLst>
                                  <p:childTnLst>
                                    <p:set>
                                      <p:cBhvr>
                                        <p:cTn id="48" dur="1" fill="hold">
                                          <p:stCondLst>
                                            <p:cond delay="0"/>
                                          </p:stCondLst>
                                        </p:cTn>
                                        <p:tgtEl>
                                          <p:spTgt spid="373"/>
                                        </p:tgtEl>
                                        <p:attrNameLst>
                                          <p:attrName>style.visibility</p:attrName>
                                        </p:attrNameLst>
                                      </p:cBhvr>
                                      <p:to>
                                        <p:strVal val="visible"/>
                                      </p:to>
                                    </p:set>
                                    <p:animEffect transition="in" filter="fade">
                                      <p:cBhvr>
                                        <p:cTn id="49" dur="1000"/>
                                        <p:tgtEl>
                                          <p:spTgt spid="373"/>
                                        </p:tgtEl>
                                      </p:cBhvr>
                                    </p:animEffect>
                                  </p:childTnLst>
                                </p:cTn>
                              </p:par>
                              <p:par>
                                <p:cTn id="50" presetID="10" presetClass="entr" presetSubtype="0" fill="hold" nodeType="withEffect">
                                  <p:stCondLst>
                                    <p:cond delay="0"/>
                                  </p:stCondLst>
                                  <p:childTnLst>
                                    <p:set>
                                      <p:cBhvr>
                                        <p:cTn id="51" dur="1" fill="hold">
                                          <p:stCondLst>
                                            <p:cond delay="0"/>
                                          </p:stCondLst>
                                        </p:cTn>
                                        <p:tgtEl>
                                          <p:spTgt spid="371"/>
                                        </p:tgtEl>
                                        <p:attrNameLst>
                                          <p:attrName>style.visibility</p:attrName>
                                        </p:attrNameLst>
                                      </p:cBhvr>
                                      <p:to>
                                        <p:strVal val="visible"/>
                                      </p:to>
                                    </p:set>
                                    <p:animEffect transition="in" filter="fade">
                                      <p:cBhvr>
                                        <p:cTn id="52" dur="1000"/>
                                        <p:tgtEl>
                                          <p:spTgt spid="37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66"/>
                                        </p:tgtEl>
                                        <p:attrNameLst>
                                          <p:attrName>style.visibility</p:attrName>
                                        </p:attrNameLst>
                                      </p:cBhvr>
                                      <p:to>
                                        <p:strVal val="visible"/>
                                      </p:to>
                                    </p:set>
                                    <p:animEffect transition="in" filter="fade">
                                      <p:cBhvr>
                                        <p:cTn id="57" dur="1000"/>
                                        <p:tgtEl>
                                          <p:spTgt spid="366"/>
                                        </p:tgtEl>
                                      </p:cBhvr>
                                    </p:animEffect>
                                  </p:childTnLst>
                                </p:cTn>
                              </p:par>
                              <p:par>
                                <p:cTn id="58" presetID="10" presetClass="entr" presetSubtype="0" fill="hold" nodeType="withEffect">
                                  <p:stCondLst>
                                    <p:cond delay="0"/>
                                  </p:stCondLst>
                                  <p:childTnLst>
                                    <p:set>
                                      <p:cBhvr>
                                        <p:cTn id="59" dur="1" fill="hold">
                                          <p:stCondLst>
                                            <p:cond delay="0"/>
                                          </p:stCondLst>
                                        </p:cTn>
                                        <p:tgtEl>
                                          <p:spTgt spid="365"/>
                                        </p:tgtEl>
                                        <p:attrNameLst>
                                          <p:attrName>style.visibility</p:attrName>
                                        </p:attrNameLst>
                                      </p:cBhvr>
                                      <p:to>
                                        <p:strVal val="visible"/>
                                      </p:to>
                                    </p:set>
                                    <p:animEffect transition="in" filter="fade">
                                      <p:cBhvr>
                                        <p:cTn id="60" dur="1000"/>
                                        <p:tgtEl>
                                          <p:spTgt spid="365"/>
                                        </p:tgtEl>
                                      </p:cBhvr>
                                    </p:animEffect>
                                  </p:childTnLst>
                                </p:cTn>
                              </p:par>
                              <p:par>
                                <p:cTn id="61" presetID="10" presetClass="entr" presetSubtype="0" fill="hold" nodeType="withEffect">
                                  <p:stCondLst>
                                    <p:cond delay="0"/>
                                  </p:stCondLst>
                                  <p:childTnLst>
                                    <p:set>
                                      <p:cBhvr>
                                        <p:cTn id="62" dur="1" fill="hold">
                                          <p:stCondLst>
                                            <p:cond delay="0"/>
                                          </p:stCondLst>
                                        </p:cTn>
                                        <p:tgtEl>
                                          <p:spTgt spid="385"/>
                                        </p:tgtEl>
                                        <p:attrNameLst>
                                          <p:attrName>style.visibility</p:attrName>
                                        </p:attrNameLst>
                                      </p:cBhvr>
                                      <p:to>
                                        <p:strVal val="visible"/>
                                      </p:to>
                                    </p:set>
                                    <p:animEffect transition="in" filter="fade">
                                      <p:cBhvr>
                                        <p:cTn id="63" dur="1000"/>
                                        <p:tgtEl>
                                          <p:spTgt spid="38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83"/>
                                        </p:tgtEl>
                                        <p:attrNameLst>
                                          <p:attrName>style.visibility</p:attrName>
                                        </p:attrNameLst>
                                      </p:cBhvr>
                                      <p:to>
                                        <p:strVal val="visible"/>
                                      </p:to>
                                    </p:set>
                                    <p:animEffect transition="in" filter="fade">
                                      <p:cBhvr>
                                        <p:cTn id="68" dur="1000"/>
                                        <p:tgtEl>
                                          <p:spTgt spid="383"/>
                                        </p:tgtEl>
                                      </p:cBhvr>
                                    </p:animEffect>
                                  </p:childTnLst>
                                </p:cTn>
                              </p:par>
                              <p:par>
                                <p:cTn id="69" presetID="10" presetClass="entr" presetSubtype="0" fill="hold" nodeType="withEffect">
                                  <p:stCondLst>
                                    <p:cond delay="0"/>
                                  </p:stCondLst>
                                  <p:childTnLst>
                                    <p:set>
                                      <p:cBhvr>
                                        <p:cTn id="70" dur="1" fill="hold">
                                          <p:stCondLst>
                                            <p:cond delay="0"/>
                                          </p:stCondLst>
                                        </p:cTn>
                                        <p:tgtEl>
                                          <p:spTgt spid="386"/>
                                        </p:tgtEl>
                                        <p:attrNameLst>
                                          <p:attrName>style.visibility</p:attrName>
                                        </p:attrNameLst>
                                      </p:cBhvr>
                                      <p:to>
                                        <p:strVal val="visible"/>
                                      </p:to>
                                    </p:set>
                                    <p:animEffect transition="in" filter="fade">
                                      <p:cBhvr>
                                        <p:cTn id="71" dur="1000"/>
                                        <p:tgtEl>
                                          <p:spTgt spid="38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87"/>
                                        </p:tgtEl>
                                        <p:attrNameLst>
                                          <p:attrName>style.visibility</p:attrName>
                                        </p:attrNameLst>
                                      </p:cBhvr>
                                      <p:to>
                                        <p:strVal val="visible"/>
                                      </p:to>
                                    </p:set>
                                    <p:animEffect transition="in" filter="fade">
                                      <p:cBhvr>
                                        <p:cTn id="76" dur="100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45"/>
          <p:cNvSpPr/>
          <p:nvPr/>
        </p:nvSpPr>
        <p:spPr>
          <a:xfrm>
            <a:off x="2120921" y="3796025"/>
            <a:ext cx="3291176" cy="1859400"/>
          </a:xfrm>
          <a:prstGeom prst="roundRect">
            <a:avLst>
              <a:gd name="adj" fmla="val 7768"/>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FFFFFF"/>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p:txBody>
      </p:sp>
      <p:sp>
        <p:nvSpPr>
          <p:cNvPr id="401" name="Google Shape;401;p45"/>
          <p:cNvSpPr txBox="1">
            <a:spLocks noGrp="1"/>
          </p:cNvSpPr>
          <p:nvPr>
            <p:ph type="title"/>
          </p:nvPr>
        </p:nvSpPr>
        <p:spPr>
          <a:xfrm>
            <a:off x="653142" y="301450"/>
            <a:ext cx="8260657" cy="472809"/>
          </a:xfrm>
          <a:prstGeom prst="rect">
            <a:avLst/>
          </a:prstGeom>
          <a:noFill/>
          <a:ln>
            <a:noFill/>
          </a:ln>
        </p:spPr>
        <p:txBody>
          <a:bodyPr spcFirstLastPara="1" wrap="square" lIns="68575" tIns="34275" rIns="68575" bIns="34275" anchor="ctr" anchorCtr="0">
            <a:noAutofit/>
          </a:bodyPr>
          <a:lstStyle/>
          <a:p>
            <a:pPr>
              <a:buSzPts val="3300"/>
            </a:pPr>
            <a:r>
              <a:rPr lang="en" sz="2400"/>
              <a:t>Adjust for HH Costs &amp; Budgets</a:t>
            </a:r>
            <a:endParaRPr sz="2400"/>
          </a:p>
        </p:txBody>
      </p:sp>
      <p:sp>
        <p:nvSpPr>
          <p:cNvPr id="402" name="Google Shape;402;p45"/>
          <p:cNvSpPr txBox="1"/>
          <p:nvPr/>
        </p:nvSpPr>
        <p:spPr>
          <a:xfrm>
            <a:off x="6746575" y="1702175"/>
            <a:ext cx="3485100" cy="1107900"/>
          </a:xfrm>
          <a:prstGeom prst="rect">
            <a:avLst/>
          </a:prstGeom>
          <a:noFill/>
          <a:ln>
            <a:noFill/>
          </a:ln>
        </p:spPr>
        <p:txBody>
          <a:bodyPr spcFirstLastPara="1" wrap="square" lIns="68575" tIns="34275" rIns="68575" bIns="34275" anchor="t" anchorCtr="0">
            <a:noAutofit/>
          </a:bodyPr>
          <a:lstStyle/>
          <a:p>
            <a:pPr marL="88900" algn="ctr" defTabSz="914400">
              <a:buClr>
                <a:srgbClr val="000000"/>
              </a:buClr>
              <a:buSzPts val="1400"/>
            </a:pPr>
            <a:r>
              <a:rPr lang="en" sz="1400" b="1" kern="0">
                <a:solidFill>
                  <a:srgbClr val="000000"/>
                </a:solidFill>
                <a:latin typeface="Calibri"/>
                <a:ea typeface="Calibri"/>
                <a:cs typeface="Calibri"/>
                <a:sym typeface="Calibri"/>
              </a:rPr>
              <a:t>Auto Operating Cost Adjustment</a:t>
            </a:r>
            <a:endParaRPr sz="1400" b="1" kern="0">
              <a:solidFill>
                <a:srgbClr val="000000"/>
              </a:solidFill>
              <a:latin typeface="Calibri"/>
              <a:ea typeface="Calibri"/>
              <a:cs typeface="Calibri"/>
              <a:sym typeface="Calibri"/>
            </a:endParaRPr>
          </a:p>
          <a:p>
            <a:pPr marL="88900" defTabSz="914400">
              <a:buClr>
                <a:srgbClr val="000000"/>
              </a:buClr>
              <a:buSzPts val="1400"/>
            </a:pPr>
            <a:r>
              <a:rPr lang="en" sz="1400" kern="0">
                <a:solidFill>
                  <a:srgbClr val="000000"/>
                </a:solidFill>
                <a:latin typeface="Calibri"/>
                <a:ea typeface="Calibri"/>
                <a:cs typeface="Calibri"/>
                <a:sym typeface="Calibri"/>
              </a:rPr>
              <a:t> -- Limit VMT to fit HH’s Transport budget --</a:t>
            </a:r>
            <a:endParaRPr sz="1400" kern="0">
              <a:solidFill>
                <a:srgbClr val="000000"/>
              </a:solidFill>
              <a:latin typeface="Calibri"/>
              <a:ea typeface="Calibri"/>
              <a:cs typeface="Calibri"/>
              <a:sym typeface="Calibri"/>
            </a:endParaRPr>
          </a:p>
        </p:txBody>
      </p:sp>
      <p:sp>
        <p:nvSpPr>
          <p:cNvPr id="403" name="Google Shape;403;p45"/>
          <p:cNvSpPr/>
          <p:nvPr/>
        </p:nvSpPr>
        <p:spPr>
          <a:xfrm>
            <a:off x="6617275" y="2327350"/>
            <a:ext cx="3547200" cy="3328200"/>
          </a:xfrm>
          <a:prstGeom prst="roundRect">
            <a:avLst>
              <a:gd name="adj" fmla="val 16667"/>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FFFFFF"/>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p:txBody>
      </p:sp>
      <p:sp>
        <p:nvSpPr>
          <p:cNvPr id="404" name="Google Shape;404;p45"/>
          <p:cNvSpPr/>
          <p:nvPr/>
        </p:nvSpPr>
        <p:spPr>
          <a:xfrm>
            <a:off x="2115600" y="2327350"/>
            <a:ext cx="3547200" cy="1346700"/>
          </a:xfrm>
          <a:prstGeom prst="roundRect">
            <a:avLst>
              <a:gd name="adj" fmla="val 16667"/>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FFFFFF"/>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p:txBody>
      </p:sp>
      <p:sp>
        <p:nvSpPr>
          <p:cNvPr id="405" name="Google Shape;405;p45"/>
          <p:cNvSpPr txBox="1"/>
          <p:nvPr/>
        </p:nvSpPr>
        <p:spPr>
          <a:xfrm>
            <a:off x="2089475" y="1702175"/>
            <a:ext cx="3604200" cy="571200"/>
          </a:xfrm>
          <a:prstGeom prst="rect">
            <a:avLst/>
          </a:prstGeom>
          <a:noFill/>
          <a:ln>
            <a:noFill/>
          </a:ln>
        </p:spPr>
        <p:txBody>
          <a:bodyPr spcFirstLastPara="1" wrap="square" lIns="68575" tIns="34275" rIns="68575" bIns="34275" anchor="t" anchorCtr="0">
            <a:noAutofit/>
          </a:bodyPr>
          <a:lstStyle/>
          <a:p>
            <a:pPr marL="88900" algn="ctr" defTabSz="914400">
              <a:buClr>
                <a:srgbClr val="000000"/>
              </a:buClr>
              <a:buSzPts val="1400"/>
            </a:pPr>
            <a:r>
              <a:rPr lang="en" sz="1400" b="1" kern="0">
                <a:solidFill>
                  <a:srgbClr val="000000"/>
                </a:solidFill>
                <a:latin typeface="Calibri"/>
                <a:ea typeface="Calibri"/>
                <a:cs typeface="Calibri"/>
                <a:sym typeface="Calibri"/>
              </a:rPr>
              <a:t>Auto Ownership Cost Adjustment</a:t>
            </a:r>
            <a:endParaRPr sz="1400" b="1" kern="0">
              <a:solidFill>
                <a:srgbClr val="000000"/>
              </a:solidFill>
              <a:latin typeface="Calibri"/>
              <a:ea typeface="Calibri"/>
              <a:cs typeface="Calibri"/>
              <a:sym typeface="Calibri"/>
            </a:endParaRPr>
          </a:p>
          <a:p>
            <a:pPr marL="88900" algn="ctr" defTabSz="914400">
              <a:buClr>
                <a:srgbClr val="000000"/>
              </a:buClr>
              <a:buSzPts val="1400"/>
            </a:pPr>
            <a:r>
              <a:rPr lang="en" sz="1400" kern="0">
                <a:solidFill>
                  <a:srgbClr val="000000"/>
                </a:solidFill>
                <a:latin typeface="Calibri"/>
                <a:ea typeface="Calibri"/>
                <a:cs typeface="Calibri"/>
                <a:sym typeface="Calibri"/>
              </a:rPr>
              <a:t> -- Substitute CarService for Owned Vehicles --</a:t>
            </a:r>
            <a:endParaRPr sz="1400" kern="0">
              <a:solidFill>
                <a:srgbClr val="000000"/>
              </a:solidFill>
              <a:latin typeface="Calibri"/>
              <a:ea typeface="Calibri"/>
              <a:cs typeface="Calibri"/>
              <a:sym typeface="Calibri"/>
            </a:endParaRPr>
          </a:p>
        </p:txBody>
      </p:sp>
      <p:grpSp>
        <p:nvGrpSpPr>
          <p:cNvPr id="406" name="Google Shape;406;p45"/>
          <p:cNvGrpSpPr/>
          <p:nvPr/>
        </p:nvGrpSpPr>
        <p:grpSpPr>
          <a:xfrm>
            <a:off x="9603975" y="586093"/>
            <a:ext cx="1586700" cy="842766"/>
            <a:chOff x="99700" y="3327497"/>
            <a:chExt cx="1586700" cy="930000"/>
          </a:xfrm>
        </p:grpSpPr>
        <p:sp>
          <p:nvSpPr>
            <p:cNvPr id="407" name="Google Shape;407;p45"/>
            <p:cNvSpPr txBox="1"/>
            <p:nvPr/>
          </p:nvSpPr>
          <p:spPr>
            <a:xfrm>
              <a:off x="99700" y="3327497"/>
              <a:ext cx="1586700" cy="930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defTabSz="914400">
                <a:buClr>
                  <a:srgbClr val="000000"/>
                </a:buClr>
              </a:pPr>
              <a:r>
                <a:rPr lang="en" sz="1400" kern="0">
                  <a:solidFill>
                    <a:srgbClr val="000000"/>
                  </a:solidFill>
                  <a:latin typeface="Calibri"/>
                  <a:ea typeface="Calibri"/>
                  <a:cs typeface="Calibri"/>
                  <a:sym typeface="Calibri"/>
                </a:rPr>
                <a:t>LEGEND</a:t>
              </a:r>
              <a:endParaRPr sz="1400" kern="0">
                <a:solidFill>
                  <a:srgbClr val="000000"/>
                </a:solidFill>
                <a:latin typeface="Calibri"/>
                <a:ea typeface="Calibri"/>
                <a:cs typeface="Calibri"/>
                <a:sym typeface="Calibri"/>
              </a:endParaRPr>
            </a:p>
            <a:p>
              <a:pPr indent="685800" defTabSz="914400">
                <a:buClr>
                  <a:srgbClr val="000000"/>
                </a:buClr>
              </a:pPr>
              <a:r>
                <a:rPr lang="en" sz="1400" kern="0">
                  <a:solidFill>
                    <a:srgbClr val="000000"/>
                  </a:solidFill>
                  <a:latin typeface="Calibri"/>
                  <a:ea typeface="Calibri"/>
                  <a:cs typeface="Calibri"/>
                  <a:sym typeface="Calibri"/>
                </a:rPr>
                <a:t>Inputs</a:t>
              </a:r>
              <a:endParaRPr sz="1400" kern="0">
                <a:solidFill>
                  <a:srgbClr val="000000"/>
                </a:solidFill>
                <a:latin typeface="Calibri"/>
                <a:ea typeface="Calibri"/>
                <a:cs typeface="Calibri"/>
                <a:sym typeface="Calibri"/>
              </a:endParaRPr>
            </a:p>
            <a:p>
              <a:pPr indent="685800" defTabSz="914400">
                <a:buClr>
                  <a:srgbClr val="000000"/>
                </a:buClr>
              </a:pPr>
              <a:endParaRPr sz="700" kern="0">
                <a:solidFill>
                  <a:srgbClr val="000000"/>
                </a:solidFill>
                <a:latin typeface="Calibri"/>
                <a:ea typeface="Calibri"/>
                <a:cs typeface="Calibri"/>
                <a:sym typeface="Calibri"/>
              </a:endParaRPr>
            </a:p>
            <a:p>
              <a:pPr indent="685800" defTabSz="914400">
                <a:buClr>
                  <a:srgbClr val="000000"/>
                </a:buClr>
              </a:pPr>
              <a:r>
                <a:rPr lang="en" sz="1400" kern="0">
                  <a:solidFill>
                    <a:srgbClr val="000000"/>
                  </a:solidFill>
                  <a:latin typeface="Calibri"/>
                  <a:ea typeface="Calibri"/>
                  <a:cs typeface="Calibri"/>
                  <a:sym typeface="Calibri"/>
                </a:rPr>
                <a:t>Model</a:t>
              </a:r>
              <a:endParaRPr sz="1400" kern="0">
                <a:solidFill>
                  <a:srgbClr val="000000"/>
                </a:solidFill>
                <a:latin typeface="Calibri"/>
                <a:ea typeface="Calibri"/>
                <a:cs typeface="Calibri"/>
                <a:sym typeface="Calibri"/>
              </a:endParaRPr>
            </a:p>
          </p:txBody>
        </p:sp>
        <p:sp>
          <p:nvSpPr>
            <p:cNvPr id="408" name="Google Shape;408;p45"/>
            <p:cNvSpPr/>
            <p:nvPr/>
          </p:nvSpPr>
          <p:spPr>
            <a:xfrm>
              <a:off x="251000" y="3694400"/>
              <a:ext cx="553500" cy="228600"/>
            </a:xfrm>
            <a:prstGeom prst="rect">
              <a:avLst/>
            </a:prstGeom>
            <a:solidFill>
              <a:schemeClr val="tx1">
                <a:lumMod val="60000"/>
                <a:lumOff val="4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000000"/>
                </a:solidFill>
                <a:latin typeface="Arial"/>
                <a:cs typeface="Arial"/>
                <a:sym typeface="Arial"/>
              </a:endParaRPr>
            </a:p>
          </p:txBody>
        </p:sp>
        <p:sp>
          <p:nvSpPr>
            <p:cNvPr id="409" name="Google Shape;409;p45"/>
            <p:cNvSpPr/>
            <p:nvPr/>
          </p:nvSpPr>
          <p:spPr>
            <a:xfrm>
              <a:off x="251000" y="3981100"/>
              <a:ext cx="553500" cy="228600"/>
            </a:xfrm>
            <a:prstGeom prst="rect">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000000"/>
                </a:solidFill>
                <a:latin typeface="Arial"/>
                <a:cs typeface="Arial"/>
                <a:sym typeface="Arial"/>
              </a:endParaRPr>
            </a:p>
          </p:txBody>
        </p:sp>
      </p:grpSp>
      <p:pic>
        <p:nvPicPr>
          <p:cNvPr id="410" name="Google Shape;410;p45"/>
          <p:cNvPicPr preferRelativeResize="0"/>
          <p:nvPr/>
        </p:nvPicPr>
        <p:blipFill rotWithShape="1">
          <a:blip r:embed="rId3">
            <a:alphaModFix/>
          </a:blip>
          <a:srcRect t="68485" b="-3"/>
          <a:stretch/>
        </p:blipFill>
        <p:spPr>
          <a:xfrm>
            <a:off x="2174950" y="2444791"/>
            <a:ext cx="3295650" cy="1179800"/>
          </a:xfrm>
          <a:prstGeom prst="rect">
            <a:avLst/>
          </a:prstGeom>
          <a:noFill/>
          <a:ln>
            <a:noFill/>
          </a:ln>
        </p:spPr>
      </p:pic>
      <p:sp>
        <p:nvSpPr>
          <p:cNvPr id="412" name="Google Shape;412;p45"/>
          <p:cNvSpPr/>
          <p:nvPr/>
        </p:nvSpPr>
        <p:spPr>
          <a:xfrm>
            <a:off x="5375600" y="2615675"/>
            <a:ext cx="1371000" cy="333600"/>
          </a:xfrm>
          <a:prstGeom prst="roundRect">
            <a:avLst>
              <a:gd name="adj" fmla="val 16667"/>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pPr>
            <a:r>
              <a:rPr lang="en" sz="1100" kern="0">
                <a:solidFill>
                  <a:srgbClr val="FFFFFF"/>
                </a:solidFill>
                <a:latin typeface="Arial"/>
                <a:cs typeface="Arial"/>
                <a:sym typeface="Arial"/>
              </a:rPr>
              <a:t>Vehicle Cost model</a:t>
            </a:r>
            <a:endParaRPr sz="1100" kern="0">
              <a:solidFill>
                <a:srgbClr val="FFFFFF"/>
              </a:solidFill>
              <a:latin typeface="Arial"/>
              <a:cs typeface="Arial"/>
              <a:sym typeface="Arial"/>
            </a:endParaRPr>
          </a:p>
        </p:txBody>
      </p:sp>
      <p:pic>
        <p:nvPicPr>
          <p:cNvPr id="413" name="Google Shape;413;p45"/>
          <p:cNvPicPr preferRelativeResize="0"/>
          <p:nvPr/>
        </p:nvPicPr>
        <p:blipFill>
          <a:blip r:embed="rId4">
            <a:alphaModFix/>
          </a:blip>
          <a:stretch>
            <a:fillRect/>
          </a:stretch>
        </p:blipFill>
        <p:spPr>
          <a:xfrm>
            <a:off x="6648388" y="2571265"/>
            <a:ext cx="3484974" cy="2933575"/>
          </a:xfrm>
          <a:prstGeom prst="rect">
            <a:avLst/>
          </a:prstGeom>
          <a:noFill/>
          <a:ln>
            <a:noFill/>
          </a:ln>
        </p:spPr>
      </p:pic>
      <p:sp>
        <p:nvSpPr>
          <p:cNvPr id="414" name="Google Shape;414;p45"/>
          <p:cNvSpPr txBox="1"/>
          <p:nvPr/>
        </p:nvSpPr>
        <p:spPr>
          <a:xfrm>
            <a:off x="2854625" y="2315375"/>
            <a:ext cx="2404500" cy="381300"/>
          </a:xfrm>
          <a:prstGeom prst="rect">
            <a:avLst/>
          </a:prstGeom>
          <a:noFill/>
          <a:ln>
            <a:noFill/>
          </a:ln>
        </p:spPr>
        <p:txBody>
          <a:bodyPr spcFirstLastPara="1" wrap="square" lIns="91425" tIns="91425" rIns="91425" bIns="91425" anchor="t" anchorCtr="0">
            <a:noAutofit/>
          </a:bodyPr>
          <a:lstStyle/>
          <a:p>
            <a:pPr defTabSz="914400">
              <a:buClr>
                <a:srgbClr val="000000"/>
              </a:buClr>
            </a:pPr>
            <a:r>
              <a:rPr lang="en" sz="1400" kern="0">
                <a:solidFill>
                  <a:srgbClr val="4472C4"/>
                </a:solidFill>
                <a:latin typeface="Calibri"/>
                <a:ea typeface="Calibri"/>
                <a:cs typeface="Calibri"/>
                <a:sym typeface="Calibri"/>
              </a:rPr>
              <a:t>Auto Ownership Costs						</a:t>
            </a:r>
            <a:endParaRPr sz="1400" kern="0">
              <a:solidFill>
                <a:srgbClr val="4472C4"/>
              </a:solidFill>
              <a:latin typeface="Calibri"/>
              <a:ea typeface="Calibri"/>
              <a:cs typeface="Calibri"/>
              <a:sym typeface="Calibri"/>
            </a:endParaRPr>
          </a:p>
        </p:txBody>
      </p:sp>
      <p:sp>
        <p:nvSpPr>
          <p:cNvPr id="415" name="Google Shape;415;p45"/>
          <p:cNvSpPr txBox="1"/>
          <p:nvPr/>
        </p:nvSpPr>
        <p:spPr>
          <a:xfrm>
            <a:off x="7349050" y="2467775"/>
            <a:ext cx="2404500" cy="381300"/>
          </a:xfrm>
          <a:prstGeom prst="rect">
            <a:avLst/>
          </a:prstGeom>
          <a:noFill/>
          <a:ln>
            <a:noFill/>
          </a:ln>
        </p:spPr>
        <p:txBody>
          <a:bodyPr spcFirstLastPara="1" wrap="square" lIns="91425" tIns="91425" rIns="91425" bIns="91425" anchor="t" anchorCtr="0">
            <a:noAutofit/>
          </a:bodyPr>
          <a:lstStyle/>
          <a:p>
            <a:pPr defTabSz="914400">
              <a:buClr>
                <a:srgbClr val="000000"/>
              </a:buClr>
            </a:pPr>
            <a:r>
              <a:rPr lang="en" sz="1400" kern="0">
                <a:solidFill>
                  <a:srgbClr val="4472C4"/>
                </a:solidFill>
                <a:latin typeface="Calibri"/>
                <a:ea typeface="Calibri"/>
                <a:cs typeface="Calibri"/>
                <a:sym typeface="Calibri"/>
              </a:rPr>
              <a:t>Auto OperatingCosts						</a:t>
            </a:r>
            <a:endParaRPr sz="1400" kern="0">
              <a:solidFill>
                <a:srgbClr val="4472C4"/>
              </a:solidFill>
              <a:latin typeface="Calibri"/>
              <a:ea typeface="Calibri"/>
              <a:cs typeface="Calibri"/>
              <a:sym typeface="Calibri"/>
            </a:endParaRPr>
          </a:p>
        </p:txBody>
      </p:sp>
      <p:pic>
        <p:nvPicPr>
          <p:cNvPr id="416" name="Google Shape;416;p45"/>
          <p:cNvPicPr preferRelativeResize="0"/>
          <p:nvPr/>
        </p:nvPicPr>
        <p:blipFill rotWithShape="1">
          <a:blip r:embed="rId5">
            <a:alphaModFix/>
          </a:blip>
          <a:srcRect b="41772"/>
          <a:stretch/>
        </p:blipFill>
        <p:spPr>
          <a:xfrm>
            <a:off x="2378546" y="3839400"/>
            <a:ext cx="2882800" cy="1044025"/>
          </a:xfrm>
          <a:prstGeom prst="rect">
            <a:avLst/>
          </a:prstGeom>
          <a:noFill/>
          <a:ln>
            <a:noFill/>
          </a:ln>
        </p:spPr>
      </p:pic>
      <p:pic>
        <p:nvPicPr>
          <p:cNvPr id="417" name="Google Shape;417;p45"/>
          <p:cNvPicPr preferRelativeResize="0"/>
          <p:nvPr/>
        </p:nvPicPr>
        <p:blipFill>
          <a:blip r:embed="rId5">
            <a:alphaModFix/>
          </a:blip>
          <a:stretch>
            <a:fillRect/>
          </a:stretch>
        </p:blipFill>
        <p:spPr>
          <a:xfrm>
            <a:off x="2378536" y="3793395"/>
            <a:ext cx="2882825" cy="1792976"/>
          </a:xfrm>
          <a:prstGeom prst="rect">
            <a:avLst/>
          </a:prstGeom>
          <a:noFill/>
          <a:ln>
            <a:noFill/>
          </a:ln>
        </p:spPr>
      </p:pic>
      <p:sp>
        <p:nvSpPr>
          <p:cNvPr id="418" name="Google Shape;418;p45"/>
          <p:cNvSpPr/>
          <p:nvPr/>
        </p:nvSpPr>
        <p:spPr>
          <a:xfrm>
            <a:off x="1405821" y="3975875"/>
            <a:ext cx="1027200" cy="631500"/>
          </a:xfrm>
          <a:prstGeom prst="flowChartAlternateProcess">
            <a:avLst/>
          </a:prstGeom>
          <a:solidFill>
            <a:srgbClr val="88888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pPr>
            <a:r>
              <a:rPr lang="en" sz="1100" kern="0">
                <a:solidFill>
                  <a:srgbClr val="FFFFFF"/>
                </a:solidFill>
                <a:latin typeface="Arial"/>
                <a:cs typeface="Arial"/>
                <a:sym typeface="Arial"/>
              </a:rPr>
              <a:t>2011 ODOT Social Costs White Paper</a:t>
            </a:r>
            <a:endParaRPr sz="1100" kern="0">
              <a:solidFill>
                <a:srgbClr val="FFFFFF"/>
              </a:solidFill>
              <a:latin typeface="Arial"/>
              <a:cs typeface="Arial"/>
              <a:sym typeface="Arial"/>
            </a:endParaRPr>
          </a:p>
        </p:txBody>
      </p:sp>
      <p:sp>
        <p:nvSpPr>
          <p:cNvPr id="419" name="Google Shape;419;p45"/>
          <p:cNvSpPr/>
          <p:nvPr/>
        </p:nvSpPr>
        <p:spPr>
          <a:xfrm>
            <a:off x="1423546" y="4909200"/>
            <a:ext cx="1027200" cy="631500"/>
          </a:xfrm>
          <a:prstGeom prst="flowChartAlternateProcess">
            <a:avLst/>
          </a:prstGeom>
          <a:solidFill>
            <a:srgbClr val="88888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pPr>
            <a:r>
              <a:rPr lang="en" sz="1100" kern="0">
                <a:solidFill>
                  <a:srgbClr val="FFFFFF"/>
                </a:solidFill>
                <a:latin typeface="Arial"/>
                <a:cs typeface="Arial"/>
                <a:sym typeface="Arial"/>
              </a:rPr>
              <a:t>2011 ODOT Road Cost Estimates</a:t>
            </a:r>
            <a:endParaRPr sz="1100" kern="0">
              <a:solidFill>
                <a:srgbClr val="FFFFFF"/>
              </a:solidFill>
              <a:latin typeface="Arial"/>
              <a:cs typeface="Arial"/>
              <a:sym typeface="Arial"/>
            </a:endParaRPr>
          </a:p>
        </p:txBody>
      </p:sp>
      <p:sp>
        <p:nvSpPr>
          <p:cNvPr id="420" name="Google Shape;420;p45"/>
          <p:cNvSpPr/>
          <p:nvPr/>
        </p:nvSpPr>
        <p:spPr>
          <a:xfrm>
            <a:off x="4453521" y="4928150"/>
            <a:ext cx="2043000" cy="737700"/>
          </a:xfrm>
          <a:prstGeom prst="roundRect">
            <a:avLst>
              <a:gd name="adj" fmla="val 16667"/>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pPr>
            <a:endParaRPr sz="1100" kern="0">
              <a:solidFill>
                <a:srgbClr val="FFFFFF"/>
              </a:solidFill>
              <a:latin typeface="Arial"/>
              <a:cs typeface="Arial"/>
              <a:sym typeface="Arial"/>
            </a:endParaRPr>
          </a:p>
        </p:txBody>
      </p:sp>
      <p:sp>
        <p:nvSpPr>
          <p:cNvPr id="421" name="Google Shape;421;p45"/>
          <p:cNvSpPr txBox="1"/>
          <p:nvPr/>
        </p:nvSpPr>
        <p:spPr>
          <a:xfrm>
            <a:off x="4453521" y="4883425"/>
            <a:ext cx="1934700" cy="737700"/>
          </a:xfrm>
          <a:prstGeom prst="rect">
            <a:avLst/>
          </a:prstGeom>
          <a:noFill/>
          <a:ln>
            <a:noFill/>
          </a:ln>
        </p:spPr>
        <p:txBody>
          <a:bodyPr spcFirstLastPara="1" wrap="square" lIns="91425" tIns="91425" rIns="91425" bIns="91425" anchor="t" anchorCtr="0">
            <a:noAutofit/>
          </a:bodyPr>
          <a:lstStyle/>
          <a:p>
            <a:pPr algn="ctr" defTabSz="914400">
              <a:buClr>
                <a:srgbClr val="000000"/>
              </a:buClr>
            </a:pPr>
            <a:r>
              <a:rPr lang="en" sz="1200" kern="0">
                <a:solidFill>
                  <a:srgbClr val="FFFFFF"/>
                </a:solidFill>
                <a:latin typeface="Calibri"/>
                <a:ea typeface="Calibri"/>
                <a:cs typeface="Calibri"/>
                <a:sym typeface="Calibri"/>
              </a:rPr>
              <a:t>(Optional)</a:t>
            </a:r>
            <a:r>
              <a:rPr lang="en" sz="1400" kern="0">
                <a:solidFill>
                  <a:srgbClr val="FFFFFF"/>
                </a:solidFill>
                <a:latin typeface="Calibri"/>
                <a:ea typeface="Calibri"/>
                <a:cs typeface="Calibri"/>
                <a:sym typeface="Calibri"/>
              </a:rPr>
              <a:t> Calc VMT fee to fully recover </a:t>
            </a:r>
            <a:endParaRPr sz="1400" kern="0">
              <a:solidFill>
                <a:srgbClr val="FFFFFF"/>
              </a:solidFill>
              <a:latin typeface="Calibri"/>
              <a:ea typeface="Calibri"/>
              <a:cs typeface="Calibri"/>
              <a:sym typeface="Calibri"/>
            </a:endParaRPr>
          </a:p>
          <a:p>
            <a:pPr algn="ctr" defTabSz="914400">
              <a:buClr>
                <a:srgbClr val="000000"/>
              </a:buClr>
            </a:pPr>
            <a:r>
              <a:rPr lang="en" sz="1400" kern="0">
                <a:solidFill>
                  <a:srgbClr val="FFFFFF"/>
                </a:solidFill>
                <a:latin typeface="Calibri"/>
                <a:ea typeface="Calibri"/>
                <a:cs typeface="Calibri"/>
                <a:sym typeface="Calibri"/>
              </a:rPr>
              <a:t>HH share of Road Costs</a:t>
            </a:r>
            <a:endParaRPr sz="1200" kern="0">
              <a:solidFill>
                <a:srgbClr val="FFFFFF"/>
              </a:solidFill>
              <a:latin typeface="Calibri"/>
              <a:ea typeface="Calibri"/>
              <a:cs typeface="Calibri"/>
              <a:sym typeface="Calibri"/>
            </a:endParaRPr>
          </a:p>
        </p:txBody>
      </p:sp>
      <p:sp>
        <p:nvSpPr>
          <p:cNvPr id="422" name="Google Shape;422;p45"/>
          <p:cNvSpPr/>
          <p:nvPr/>
        </p:nvSpPr>
        <p:spPr>
          <a:xfrm>
            <a:off x="4487871" y="3975875"/>
            <a:ext cx="2043000" cy="525000"/>
          </a:xfrm>
          <a:prstGeom prst="roundRect">
            <a:avLst>
              <a:gd name="adj" fmla="val 16667"/>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pPr>
            <a:endParaRPr sz="1100" kern="0">
              <a:solidFill>
                <a:srgbClr val="FFFFFF"/>
              </a:solidFill>
              <a:latin typeface="Arial"/>
              <a:cs typeface="Arial"/>
              <a:sym typeface="Arial"/>
            </a:endParaRPr>
          </a:p>
        </p:txBody>
      </p:sp>
      <p:sp>
        <p:nvSpPr>
          <p:cNvPr id="423" name="Google Shape;423;p45"/>
          <p:cNvSpPr txBox="1"/>
          <p:nvPr/>
        </p:nvSpPr>
        <p:spPr>
          <a:xfrm>
            <a:off x="4487871" y="3915600"/>
            <a:ext cx="2043000" cy="571200"/>
          </a:xfrm>
          <a:prstGeom prst="rect">
            <a:avLst/>
          </a:prstGeom>
          <a:noFill/>
          <a:ln>
            <a:noFill/>
          </a:ln>
        </p:spPr>
        <p:txBody>
          <a:bodyPr spcFirstLastPara="1" wrap="square" lIns="91425" tIns="91425" rIns="91425" bIns="91425" anchor="t" anchorCtr="0">
            <a:noAutofit/>
          </a:bodyPr>
          <a:lstStyle/>
          <a:p>
            <a:pPr algn="ctr" defTabSz="914400">
              <a:buClr>
                <a:srgbClr val="000000"/>
              </a:buClr>
            </a:pPr>
            <a:r>
              <a:rPr lang="en" sz="1400" kern="0">
                <a:solidFill>
                  <a:srgbClr val="FFFFFF"/>
                </a:solidFill>
                <a:latin typeface="Calibri"/>
                <a:ea typeface="Calibri"/>
                <a:cs typeface="Calibri"/>
                <a:sym typeface="Calibri"/>
              </a:rPr>
              <a:t>VMT-based </a:t>
            </a:r>
            <a:endParaRPr sz="1400" kern="0">
              <a:solidFill>
                <a:srgbClr val="FFFFFF"/>
              </a:solidFill>
              <a:latin typeface="Calibri"/>
              <a:ea typeface="Calibri"/>
              <a:cs typeface="Calibri"/>
              <a:sym typeface="Calibri"/>
            </a:endParaRPr>
          </a:p>
          <a:p>
            <a:pPr algn="ctr" defTabSz="914400">
              <a:buClr>
                <a:srgbClr val="000000"/>
              </a:buClr>
            </a:pPr>
            <a:r>
              <a:rPr lang="en" sz="1400" kern="0">
                <a:solidFill>
                  <a:srgbClr val="FFFFFF"/>
                </a:solidFill>
                <a:latin typeface="Calibri"/>
                <a:ea typeface="Calibri"/>
                <a:cs typeface="Calibri"/>
                <a:sym typeface="Calibri"/>
              </a:rPr>
              <a:t>Social Costs </a:t>
            </a:r>
            <a:r>
              <a:rPr lang="en" sz="1200" kern="0">
                <a:solidFill>
                  <a:srgbClr val="FFFFFF"/>
                </a:solidFill>
                <a:latin typeface="Calibri"/>
                <a:ea typeface="Calibri"/>
                <a:cs typeface="Calibri"/>
                <a:sym typeface="Calibri"/>
              </a:rPr>
              <a:t>(or just Carbon)</a:t>
            </a:r>
            <a:endParaRPr sz="1200" kern="0">
              <a:solidFill>
                <a:srgbClr val="FFFFFF"/>
              </a:solidFill>
              <a:latin typeface="Calibri"/>
              <a:ea typeface="Calibri"/>
              <a:cs typeface="Calibri"/>
              <a:sym typeface="Calibri"/>
            </a:endParaRPr>
          </a:p>
        </p:txBody>
      </p:sp>
      <p:sp>
        <p:nvSpPr>
          <p:cNvPr id="424" name="Google Shape;424;p45"/>
          <p:cNvSpPr txBox="1"/>
          <p:nvPr/>
        </p:nvSpPr>
        <p:spPr>
          <a:xfrm>
            <a:off x="2298500" y="5993873"/>
            <a:ext cx="6570000" cy="345300"/>
          </a:xfrm>
          <a:prstGeom prst="rect">
            <a:avLst/>
          </a:prstGeom>
          <a:noFill/>
          <a:ln>
            <a:noFill/>
          </a:ln>
        </p:spPr>
        <p:txBody>
          <a:bodyPr spcFirstLastPara="1" wrap="square" lIns="91425" tIns="0" rIns="91425" bIns="0" anchor="t" anchorCtr="0">
            <a:noAutofit/>
          </a:bodyPr>
          <a:lstStyle/>
          <a:p>
            <a:pPr defTabSz="914400">
              <a:buClr>
                <a:srgbClr val="000000"/>
              </a:buClr>
            </a:pPr>
            <a:r>
              <a:rPr lang="en" sz="1000" i="1" kern="0">
                <a:solidFill>
                  <a:srgbClr val="000000"/>
                </a:solidFill>
                <a:latin typeface="Calibri"/>
                <a:ea typeface="Calibri"/>
                <a:cs typeface="Calibri"/>
                <a:sym typeface="Calibri"/>
              </a:rPr>
              <a:t>* Indicates fee varies by year. Social costs &amp; Roadway costs can vary but defaults do not.</a:t>
            </a:r>
            <a:endParaRPr sz="1000" i="1" kern="0">
              <a:solidFill>
                <a:srgbClr val="000000"/>
              </a:solidFill>
              <a:latin typeface="Calibri"/>
              <a:ea typeface="Calibri"/>
              <a:cs typeface="Calibri"/>
              <a:sym typeface="Calibri"/>
            </a:endParaRPr>
          </a:p>
          <a:p>
            <a:pPr defTabSz="914400">
              <a:buClr>
                <a:srgbClr val="000000"/>
              </a:buClr>
            </a:pPr>
            <a:r>
              <a:rPr lang="en" sz="1000" i="1" kern="0">
                <a:solidFill>
                  <a:srgbClr val="000000"/>
                </a:solidFill>
                <a:latin typeface="Calibri"/>
                <a:ea typeface="Calibri"/>
                <a:cs typeface="Calibri"/>
                <a:sym typeface="Calibri"/>
              </a:rPr>
              <a:t>** Estimated as Time (hrs) multiplied by value of time ($/hr) input.</a:t>
            </a:r>
            <a:endParaRPr sz="1000" i="1" kern="0">
              <a:solidFill>
                <a:srgbClr val="000000"/>
              </a:solidFill>
              <a:latin typeface="Calibri"/>
              <a:ea typeface="Calibri"/>
              <a:cs typeface="Calibri"/>
              <a:sym typeface="Calibri"/>
            </a:endParaRPr>
          </a:p>
          <a:p>
            <a:pPr defTabSz="914400">
              <a:buClr>
                <a:srgbClr val="000000"/>
              </a:buClr>
            </a:pPr>
            <a:endParaRPr sz="1000" i="1" kern="0">
              <a:solidFill>
                <a:srgbClr val="000000"/>
              </a:solidFill>
              <a:latin typeface="Calibri"/>
              <a:ea typeface="Calibri"/>
              <a:cs typeface="Calibri"/>
              <a:sym typeface="Calibri"/>
            </a:endParaRPr>
          </a:p>
        </p:txBody>
      </p:sp>
      <p:sp>
        <p:nvSpPr>
          <p:cNvPr id="2" name="Slide Number Placeholder 2">
            <a:extLst>
              <a:ext uri="{FF2B5EF4-FFF2-40B4-BE49-F238E27FC236}">
                <a16:creationId xmlns:a16="http://schemas.microsoft.com/office/drawing/2014/main" id="{5BEAFA6A-2233-6849-C74A-9C5D92870E5B}"/>
              </a:ext>
            </a:extLst>
          </p:cNvPr>
          <p:cNvSpPr>
            <a:spLocks noGrp="1"/>
          </p:cNvSpPr>
          <p:nvPr>
            <p:ph type="sldNum" sz="quarter" idx="12"/>
          </p:nvPr>
        </p:nvSpPr>
        <p:spPr>
          <a:xfrm>
            <a:off x="8667232" y="63502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BE05696D-6054-DDA5-E358-2047AC0391AE}"/>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272104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fade">
                                      <p:cBhvr>
                                        <p:cTn id="7" dur="1000"/>
                                        <p:tgtEl>
                                          <p:spTgt spid="404"/>
                                        </p:tgtEl>
                                      </p:cBhvr>
                                    </p:animEffect>
                                  </p:childTnLst>
                                </p:cTn>
                              </p:par>
                              <p:par>
                                <p:cTn id="8" presetID="10" presetClass="entr" presetSubtype="0" fill="hold" nodeType="withEffect">
                                  <p:stCondLst>
                                    <p:cond delay="0"/>
                                  </p:stCondLst>
                                  <p:childTnLst>
                                    <p:set>
                                      <p:cBhvr>
                                        <p:cTn id="9" dur="1" fill="hold">
                                          <p:stCondLst>
                                            <p:cond delay="0"/>
                                          </p:stCondLst>
                                        </p:cTn>
                                        <p:tgtEl>
                                          <p:spTgt spid="412"/>
                                        </p:tgtEl>
                                        <p:attrNameLst>
                                          <p:attrName>style.visibility</p:attrName>
                                        </p:attrNameLst>
                                      </p:cBhvr>
                                      <p:to>
                                        <p:strVal val="visible"/>
                                      </p:to>
                                    </p:set>
                                    <p:animEffect transition="in" filter="fade">
                                      <p:cBhvr>
                                        <p:cTn id="10" dur="1000"/>
                                        <p:tgtEl>
                                          <p:spTgt spid="412"/>
                                        </p:tgtEl>
                                      </p:cBhvr>
                                    </p:animEffect>
                                  </p:childTnLst>
                                </p:cTn>
                              </p:par>
                              <p:par>
                                <p:cTn id="11" presetID="10" presetClass="entr" presetSubtype="0" fill="hold" nodeType="withEffect">
                                  <p:stCondLst>
                                    <p:cond delay="0"/>
                                  </p:stCondLst>
                                  <p:childTnLst>
                                    <p:set>
                                      <p:cBhvr>
                                        <p:cTn id="12" dur="1" fill="hold">
                                          <p:stCondLst>
                                            <p:cond delay="0"/>
                                          </p:stCondLst>
                                        </p:cTn>
                                        <p:tgtEl>
                                          <p:spTgt spid="414"/>
                                        </p:tgtEl>
                                        <p:attrNameLst>
                                          <p:attrName>style.visibility</p:attrName>
                                        </p:attrNameLst>
                                      </p:cBhvr>
                                      <p:to>
                                        <p:strVal val="visible"/>
                                      </p:to>
                                    </p:set>
                                    <p:animEffect transition="in" filter="fade">
                                      <p:cBhvr>
                                        <p:cTn id="13" dur="1000"/>
                                        <p:tgtEl>
                                          <p:spTgt spid="414"/>
                                        </p:tgtEl>
                                      </p:cBhvr>
                                    </p:animEffect>
                                  </p:childTnLst>
                                </p:cTn>
                              </p:par>
                              <p:par>
                                <p:cTn id="14" presetID="10" presetClass="entr" presetSubtype="0" fill="hold" nodeType="withEffect">
                                  <p:stCondLst>
                                    <p:cond delay="0"/>
                                  </p:stCondLst>
                                  <p:childTnLst>
                                    <p:set>
                                      <p:cBhvr>
                                        <p:cTn id="15" dur="1" fill="hold">
                                          <p:stCondLst>
                                            <p:cond delay="0"/>
                                          </p:stCondLst>
                                        </p:cTn>
                                        <p:tgtEl>
                                          <p:spTgt spid="410"/>
                                        </p:tgtEl>
                                        <p:attrNameLst>
                                          <p:attrName>style.visibility</p:attrName>
                                        </p:attrNameLst>
                                      </p:cBhvr>
                                      <p:to>
                                        <p:strVal val="visible"/>
                                      </p:to>
                                    </p:set>
                                    <p:animEffect transition="in" filter="fade">
                                      <p:cBhvr>
                                        <p:cTn id="16" dur="1000"/>
                                        <p:tgtEl>
                                          <p:spTgt spid="410"/>
                                        </p:tgtEl>
                                      </p:cBhvr>
                                    </p:animEffect>
                                  </p:childTnLst>
                                </p:cTn>
                              </p:par>
                              <p:par>
                                <p:cTn id="17" presetID="10" presetClass="entr" presetSubtype="0" fill="hold" nodeType="withEffect">
                                  <p:stCondLst>
                                    <p:cond delay="0"/>
                                  </p:stCondLst>
                                  <p:childTnLst>
                                    <p:set>
                                      <p:cBhvr>
                                        <p:cTn id="18" dur="1" fill="hold">
                                          <p:stCondLst>
                                            <p:cond delay="0"/>
                                          </p:stCondLst>
                                        </p:cTn>
                                        <p:tgtEl>
                                          <p:spTgt spid="410"/>
                                        </p:tgtEl>
                                        <p:attrNameLst>
                                          <p:attrName>style.visibility</p:attrName>
                                        </p:attrNameLst>
                                      </p:cBhvr>
                                      <p:to>
                                        <p:strVal val="visible"/>
                                      </p:to>
                                    </p:set>
                                    <p:animEffect transition="in" filter="fade">
                                      <p:cBhvr>
                                        <p:cTn id="19" dur="1000"/>
                                        <p:tgtEl>
                                          <p:spTgt spid="410"/>
                                        </p:tgtEl>
                                      </p:cBhvr>
                                    </p:animEffect>
                                  </p:childTnLst>
                                </p:cTn>
                              </p:par>
                              <p:par>
                                <p:cTn id="20" presetID="10" presetClass="entr" presetSubtype="0" fill="hold" nodeType="withEffect">
                                  <p:stCondLst>
                                    <p:cond delay="0"/>
                                  </p:stCondLst>
                                  <p:childTnLst>
                                    <p:set>
                                      <p:cBhvr>
                                        <p:cTn id="21" dur="1" fill="hold">
                                          <p:stCondLst>
                                            <p:cond delay="0"/>
                                          </p:stCondLst>
                                        </p:cTn>
                                        <p:tgtEl>
                                          <p:spTgt spid="414"/>
                                        </p:tgtEl>
                                        <p:attrNameLst>
                                          <p:attrName>style.visibility</p:attrName>
                                        </p:attrNameLst>
                                      </p:cBhvr>
                                      <p:to>
                                        <p:strVal val="visible"/>
                                      </p:to>
                                    </p:set>
                                    <p:animEffect transition="in" filter="fade">
                                      <p:cBhvr>
                                        <p:cTn id="22" dur="1000"/>
                                        <p:tgtEl>
                                          <p:spTgt spid="414"/>
                                        </p:tgtEl>
                                      </p:cBhvr>
                                    </p:animEffect>
                                  </p:childTnLst>
                                </p:cTn>
                              </p:par>
                              <p:par>
                                <p:cTn id="23" presetID="10" presetClass="entr" presetSubtype="0" fill="hold" nodeType="withEffect">
                                  <p:stCondLst>
                                    <p:cond delay="0"/>
                                  </p:stCondLst>
                                  <p:childTnLst>
                                    <p:set>
                                      <p:cBhvr>
                                        <p:cTn id="24" dur="1" fill="hold">
                                          <p:stCondLst>
                                            <p:cond delay="0"/>
                                          </p:stCondLst>
                                        </p:cTn>
                                        <p:tgtEl>
                                          <p:spTgt spid="415"/>
                                        </p:tgtEl>
                                        <p:attrNameLst>
                                          <p:attrName>style.visibility</p:attrName>
                                        </p:attrNameLst>
                                      </p:cBhvr>
                                      <p:to>
                                        <p:strVal val="visible"/>
                                      </p:to>
                                    </p:set>
                                    <p:animEffect transition="in" filter="fade">
                                      <p:cBhvr>
                                        <p:cTn id="25" dur="1000"/>
                                        <p:tgtEl>
                                          <p:spTgt spid="415"/>
                                        </p:tgtEl>
                                      </p:cBhvr>
                                    </p:animEffect>
                                  </p:childTnLst>
                                </p:cTn>
                              </p:par>
                              <p:par>
                                <p:cTn id="26" presetID="10" presetClass="entr" presetSubtype="0" fill="hold" nodeType="withEffect">
                                  <p:stCondLst>
                                    <p:cond delay="0"/>
                                  </p:stCondLst>
                                  <p:childTnLst>
                                    <p:set>
                                      <p:cBhvr>
                                        <p:cTn id="27" dur="1" fill="hold">
                                          <p:stCondLst>
                                            <p:cond delay="0"/>
                                          </p:stCondLst>
                                        </p:cTn>
                                        <p:tgtEl>
                                          <p:spTgt spid="403"/>
                                        </p:tgtEl>
                                        <p:attrNameLst>
                                          <p:attrName>style.visibility</p:attrName>
                                        </p:attrNameLst>
                                      </p:cBhvr>
                                      <p:to>
                                        <p:strVal val="visible"/>
                                      </p:to>
                                    </p:set>
                                    <p:animEffect transition="in" filter="fade">
                                      <p:cBhvr>
                                        <p:cTn id="28" dur="1000"/>
                                        <p:tgtEl>
                                          <p:spTgt spid="403"/>
                                        </p:tgtEl>
                                      </p:cBhvr>
                                    </p:animEffect>
                                  </p:childTnLst>
                                </p:cTn>
                              </p:par>
                              <p:par>
                                <p:cTn id="29" presetID="10" presetClass="entr" presetSubtype="0" fill="hold" nodeType="withEffect">
                                  <p:stCondLst>
                                    <p:cond delay="0"/>
                                  </p:stCondLst>
                                  <p:childTnLst>
                                    <p:set>
                                      <p:cBhvr>
                                        <p:cTn id="30" dur="1" fill="hold">
                                          <p:stCondLst>
                                            <p:cond delay="0"/>
                                          </p:stCondLst>
                                        </p:cTn>
                                        <p:tgtEl>
                                          <p:spTgt spid="413"/>
                                        </p:tgtEl>
                                        <p:attrNameLst>
                                          <p:attrName>style.visibility</p:attrName>
                                        </p:attrNameLst>
                                      </p:cBhvr>
                                      <p:to>
                                        <p:strVal val="visible"/>
                                      </p:to>
                                    </p:set>
                                    <p:animEffect transition="in" filter="fade">
                                      <p:cBhvr>
                                        <p:cTn id="31" dur="1000"/>
                                        <p:tgtEl>
                                          <p:spTgt spid="4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00"/>
                                        </p:tgtEl>
                                        <p:attrNameLst>
                                          <p:attrName>style.visibility</p:attrName>
                                        </p:attrNameLst>
                                      </p:cBhvr>
                                      <p:to>
                                        <p:strVal val="visible"/>
                                      </p:to>
                                    </p:set>
                                    <p:animEffect transition="in" filter="fade">
                                      <p:cBhvr>
                                        <p:cTn id="36" dur="1000"/>
                                        <p:tgtEl>
                                          <p:spTgt spid="400"/>
                                        </p:tgtEl>
                                      </p:cBhvr>
                                    </p:animEffect>
                                  </p:childTnLst>
                                </p:cTn>
                              </p:par>
                              <p:par>
                                <p:cTn id="37" presetID="10" presetClass="entr" presetSubtype="0" fill="hold" nodeType="withEffect">
                                  <p:stCondLst>
                                    <p:cond delay="0"/>
                                  </p:stCondLst>
                                  <p:childTnLst>
                                    <p:set>
                                      <p:cBhvr>
                                        <p:cTn id="38" dur="1" fill="hold">
                                          <p:stCondLst>
                                            <p:cond delay="0"/>
                                          </p:stCondLst>
                                        </p:cTn>
                                        <p:tgtEl>
                                          <p:spTgt spid="422"/>
                                        </p:tgtEl>
                                        <p:attrNameLst>
                                          <p:attrName>style.visibility</p:attrName>
                                        </p:attrNameLst>
                                      </p:cBhvr>
                                      <p:to>
                                        <p:strVal val="visible"/>
                                      </p:to>
                                    </p:set>
                                    <p:animEffect transition="in" filter="fade">
                                      <p:cBhvr>
                                        <p:cTn id="39" dur="1000"/>
                                        <p:tgtEl>
                                          <p:spTgt spid="422"/>
                                        </p:tgtEl>
                                      </p:cBhvr>
                                    </p:animEffect>
                                  </p:childTnLst>
                                </p:cTn>
                              </p:par>
                              <p:par>
                                <p:cTn id="40" presetID="10" presetClass="entr" presetSubtype="0" fill="hold" nodeType="withEffect">
                                  <p:stCondLst>
                                    <p:cond delay="0"/>
                                  </p:stCondLst>
                                  <p:childTnLst>
                                    <p:set>
                                      <p:cBhvr>
                                        <p:cTn id="41" dur="1" fill="hold">
                                          <p:stCondLst>
                                            <p:cond delay="0"/>
                                          </p:stCondLst>
                                        </p:cTn>
                                        <p:tgtEl>
                                          <p:spTgt spid="423"/>
                                        </p:tgtEl>
                                        <p:attrNameLst>
                                          <p:attrName>style.visibility</p:attrName>
                                        </p:attrNameLst>
                                      </p:cBhvr>
                                      <p:to>
                                        <p:strVal val="visible"/>
                                      </p:to>
                                    </p:set>
                                    <p:animEffect transition="in" filter="fade">
                                      <p:cBhvr>
                                        <p:cTn id="42" dur="1000"/>
                                        <p:tgtEl>
                                          <p:spTgt spid="423"/>
                                        </p:tgtEl>
                                      </p:cBhvr>
                                    </p:animEffect>
                                  </p:childTnLst>
                                </p:cTn>
                              </p:par>
                              <p:par>
                                <p:cTn id="43" presetID="10" presetClass="entr" presetSubtype="0" fill="hold" nodeType="withEffect">
                                  <p:stCondLst>
                                    <p:cond delay="0"/>
                                  </p:stCondLst>
                                  <p:childTnLst>
                                    <p:set>
                                      <p:cBhvr>
                                        <p:cTn id="44" dur="1" fill="hold">
                                          <p:stCondLst>
                                            <p:cond delay="0"/>
                                          </p:stCondLst>
                                        </p:cTn>
                                        <p:tgtEl>
                                          <p:spTgt spid="410"/>
                                        </p:tgtEl>
                                        <p:attrNameLst>
                                          <p:attrName>style.visibility</p:attrName>
                                        </p:attrNameLst>
                                      </p:cBhvr>
                                      <p:to>
                                        <p:strVal val="visible"/>
                                      </p:to>
                                    </p:set>
                                    <p:animEffect transition="in" filter="fade">
                                      <p:cBhvr>
                                        <p:cTn id="45" dur="1000"/>
                                        <p:tgtEl>
                                          <p:spTgt spid="410"/>
                                        </p:tgtEl>
                                      </p:cBhvr>
                                    </p:animEffect>
                                  </p:childTnLst>
                                </p:cTn>
                              </p:par>
                              <p:par>
                                <p:cTn id="46" presetID="10" presetClass="entr" presetSubtype="0" fill="hold" nodeType="withEffect">
                                  <p:stCondLst>
                                    <p:cond delay="0"/>
                                  </p:stCondLst>
                                  <p:childTnLst>
                                    <p:set>
                                      <p:cBhvr>
                                        <p:cTn id="47" dur="1" fill="hold">
                                          <p:stCondLst>
                                            <p:cond delay="0"/>
                                          </p:stCondLst>
                                        </p:cTn>
                                        <p:tgtEl>
                                          <p:spTgt spid="424"/>
                                        </p:tgtEl>
                                        <p:attrNameLst>
                                          <p:attrName>style.visibility</p:attrName>
                                        </p:attrNameLst>
                                      </p:cBhvr>
                                      <p:to>
                                        <p:strVal val="visible"/>
                                      </p:to>
                                    </p:set>
                                    <p:animEffect transition="in" filter="fade">
                                      <p:cBhvr>
                                        <p:cTn id="48" dur="1000"/>
                                        <p:tgtEl>
                                          <p:spTgt spid="424"/>
                                        </p:tgtEl>
                                      </p:cBhvr>
                                    </p:animEffect>
                                  </p:childTnLst>
                                </p:cTn>
                              </p:par>
                              <p:par>
                                <p:cTn id="49" presetID="10" presetClass="entr" presetSubtype="0" fill="hold" nodeType="withEffect">
                                  <p:stCondLst>
                                    <p:cond delay="0"/>
                                  </p:stCondLst>
                                  <p:childTnLst>
                                    <p:set>
                                      <p:cBhvr>
                                        <p:cTn id="50" dur="1" fill="hold">
                                          <p:stCondLst>
                                            <p:cond delay="0"/>
                                          </p:stCondLst>
                                        </p:cTn>
                                        <p:tgtEl>
                                          <p:spTgt spid="416"/>
                                        </p:tgtEl>
                                        <p:attrNameLst>
                                          <p:attrName>style.visibility</p:attrName>
                                        </p:attrNameLst>
                                      </p:cBhvr>
                                      <p:to>
                                        <p:strVal val="visible"/>
                                      </p:to>
                                    </p:set>
                                    <p:animEffect transition="in" filter="fade">
                                      <p:cBhvr>
                                        <p:cTn id="51" dur="1000"/>
                                        <p:tgtEl>
                                          <p:spTgt spid="416"/>
                                        </p:tgtEl>
                                      </p:cBhvr>
                                    </p:animEffect>
                                  </p:childTnLst>
                                </p:cTn>
                              </p:par>
                              <p:par>
                                <p:cTn id="52" presetID="10" presetClass="entr" presetSubtype="0" fill="hold" nodeType="withEffect">
                                  <p:stCondLst>
                                    <p:cond delay="0"/>
                                  </p:stCondLst>
                                  <p:childTnLst>
                                    <p:set>
                                      <p:cBhvr>
                                        <p:cTn id="53" dur="1" fill="hold">
                                          <p:stCondLst>
                                            <p:cond delay="0"/>
                                          </p:stCondLst>
                                        </p:cTn>
                                        <p:tgtEl>
                                          <p:spTgt spid="418"/>
                                        </p:tgtEl>
                                        <p:attrNameLst>
                                          <p:attrName>style.visibility</p:attrName>
                                        </p:attrNameLst>
                                      </p:cBhvr>
                                      <p:to>
                                        <p:strVal val="visible"/>
                                      </p:to>
                                    </p:set>
                                    <p:animEffect transition="in" filter="fade">
                                      <p:cBhvr>
                                        <p:cTn id="54" dur="1000"/>
                                        <p:tgtEl>
                                          <p:spTgt spid="418"/>
                                        </p:tgtEl>
                                      </p:cBhvr>
                                    </p:animEffect>
                                  </p:childTnLst>
                                </p:cTn>
                              </p:par>
                              <p:par>
                                <p:cTn id="55" presetID="10" presetClass="entr" presetSubtype="0" fill="hold" nodeType="withEffect">
                                  <p:stCondLst>
                                    <p:cond delay="0"/>
                                  </p:stCondLst>
                                  <p:childTnLst>
                                    <p:set>
                                      <p:cBhvr>
                                        <p:cTn id="56" dur="1" fill="hold">
                                          <p:stCondLst>
                                            <p:cond delay="0"/>
                                          </p:stCondLst>
                                        </p:cTn>
                                        <p:tgtEl>
                                          <p:spTgt spid="422"/>
                                        </p:tgtEl>
                                        <p:attrNameLst>
                                          <p:attrName>style.visibility</p:attrName>
                                        </p:attrNameLst>
                                      </p:cBhvr>
                                      <p:to>
                                        <p:strVal val="visible"/>
                                      </p:to>
                                    </p:set>
                                    <p:animEffect transition="in" filter="fade">
                                      <p:cBhvr>
                                        <p:cTn id="57" dur="1000"/>
                                        <p:tgtEl>
                                          <p:spTgt spid="4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17"/>
                                        </p:tgtEl>
                                        <p:attrNameLst>
                                          <p:attrName>style.visibility</p:attrName>
                                        </p:attrNameLst>
                                      </p:cBhvr>
                                      <p:to>
                                        <p:strVal val="visible"/>
                                      </p:to>
                                    </p:set>
                                    <p:animEffect transition="in" filter="fade">
                                      <p:cBhvr>
                                        <p:cTn id="62" dur="1000"/>
                                        <p:tgtEl>
                                          <p:spTgt spid="417"/>
                                        </p:tgtEl>
                                      </p:cBhvr>
                                    </p:animEffect>
                                  </p:childTnLst>
                                </p:cTn>
                              </p:par>
                              <p:par>
                                <p:cTn id="63" presetID="10" presetClass="entr" presetSubtype="0" fill="hold" nodeType="withEffect">
                                  <p:stCondLst>
                                    <p:cond delay="0"/>
                                  </p:stCondLst>
                                  <p:childTnLst>
                                    <p:set>
                                      <p:cBhvr>
                                        <p:cTn id="64" dur="1" fill="hold">
                                          <p:stCondLst>
                                            <p:cond delay="0"/>
                                          </p:stCondLst>
                                        </p:cTn>
                                        <p:tgtEl>
                                          <p:spTgt spid="420"/>
                                        </p:tgtEl>
                                        <p:attrNameLst>
                                          <p:attrName>style.visibility</p:attrName>
                                        </p:attrNameLst>
                                      </p:cBhvr>
                                      <p:to>
                                        <p:strVal val="visible"/>
                                      </p:to>
                                    </p:set>
                                    <p:animEffect transition="in" filter="fade">
                                      <p:cBhvr>
                                        <p:cTn id="65" dur="1000"/>
                                        <p:tgtEl>
                                          <p:spTgt spid="420"/>
                                        </p:tgtEl>
                                      </p:cBhvr>
                                    </p:animEffect>
                                  </p:childTnLst>
                                </p:cTn>
                              </p:par>
                              <p:par>
                                <p:cTn id="66" presetID="10" presetClass="entr" presetSubtype="0" fill="hold" nodeType="withEffect">
                                  <p:stCondLst>
                                    <p:cond delay="0"/>
                                  </p:stCondLst>
                                  <p:childTnLst>
                                    <p:set>
                                      <p:cBhvr>
                                        <p:cTn id="67" dur="1" fill="hold">
                                          <p:stCondLst>
                                            <p:cond delay="0"/>
                                          </p:stCondLst>
                                        </p:cTn>
                                        <p:tgtEl>
                                          <p:spTgt spid="419"/>
                                        </p:tgtEl>
                                        <p:attrNameLst>
                                          <p:attrName>style.visibility</p:attrName>
                                        </p:attrNameLst>
                                      </p:cBhvr>
                                      <p:to>
                                        <p:strVal val="visible"/>
                                      </p:to>
                                    </p:set>
                                    <p:animEffect transition="in" filter="fade">
                                      <p:cBhvr>
                                        <p:cTn id="68" dur="1000"/>
                                        <p:tgtEl>
                                          <p:spTgt spid="419"/>
                                        </p:tgtEl>
                                      </p:cBhvr>
                                    </p:animEffect>
                                  </p:childTnLst>
                                </p:cTn>
                              </p:par>
                              <p:par>
                                <p:cTn id="69" presetID="10" presetClass="entr" presetSubtype="0" fill="hold" nodeType="withEffect">
                                  <p:stCondLst>
                                    <p:cond delay="0"/>
                                  </p:stCondLst>
                                  <p:childTnLst>
                                    <p:set>
                                      <p:cBhvr>
                                        <p:cTn id="70" dur="1" fill="hold">
                                          <p:stCondLst>
                                            <p:cond delay="0"/>
                                          </p:stCondLst>
                                        </p:cTn>
                                        <p:tgtEl>
                                          <p:spTgt spid="423"/>
                                        </p:tgtEl>
                                        <p:attrNameLst>
                                          <p:attrName>style.visibility</p:attrName>
                                        </p:attrNameLst>
                                      </p:cBhvr>
                                      <p:to>
                                        <p:strVal val="visible"/>
                                      </p:to>
                                    </p:set>
                                    <p:animEffect transition="in" filter="fade">
                                      <p:cBhvr>
                                        <p:cTn id="71" dur="1000"/>
                                        <p:tgtEl>
                                          <p:spTgt spid="423"/>
                                        </p:tgtEl>
                                      </p:cBhvr>
                                    </p:animEffect>
                                  </p:childTnLst>
                                </p:cTn>
                              </p:par>
                              <p:par>
                                <p:cTn id="72" presetID="10" presetClass="entr" presetSubtype="0" fill="hold" nodeType="withEffect">
                                  <p:stCondLst>
                                    <p:cond delay="0"/>
                                  </p:stCondLst>
                                  <p:childTnLst>
                                    <p:set>
                                      <p:cBhvr>
                                        <p:cTn id="73" dur="1" fill="hold">
                                          <p:stCondLst>
                                            <p:cond delay="0"/>
                                          </p:stCondLst>
                                        </p:cTn>
                                        <p:tgtEl>
                                          <p:spTgt spid="421"/>
                                        </p:tgtEl>
                                        <p:attrNameLst>
                                          <p:attrName>style.visibility</p:attrName>
                                        </p:attrNameLst>
                                      </p:cBhvr>
                                      <p:to>
                                        <p:strVal val="visible"/>
                                      </p:to>
                                    </p:set>
                                    <p:animEffect transition="in" filter="fade">
                                      <p:cBhvr>
                                        <p:cTn id="74" dur="100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96510AC-AF2B-08EE-2E7D-6F1462F891EF}"/>
              </a:ext>
            </a:extLst>
          </p:cNvPr>
          <p:cNvSpPr>
            <a:spLocks noGrp="1"/>
          </p:cNvSpPr>
          <p:nvPr>
            <p:ph type="subTitle" idx="1"/>
          </p:nvPr>
        </p:nvSpPr>
        <p:spPr>
          <a:xfrm>
            <a:off x="848945" y="3573804"/>
            <a:ext cx="10504855" cy="492443"/>
          </a:xfrm>
        </p:spPr>
        <p:txBody>
          <a:bodyPr/>
          <a:lstStyle/>
          <a:p>
            <a:pPr>
              <a:lnSpc>
                <a:spcPct val="100000"/>
              </a:lnSpc>
            </a:pPr>
            <a:r>
              <a:rPr lang="en-US" b="0">
                <a:solidFill>
                  <a:schemeClr val="bg2"/>
                </a:solidFill>
              </a:rPr>
              <a:t>1.1 What is </a:t>
            </a:r>
            <a:r>
              <a:rPr lang="en-US" b="0" err="1">
                <a:solidFill>
                  <a:schemeClr val="bg2"/>
                </a:solidFill>
              </a:rPr>
              <a:t>VisionEval</a:t>
            </a:r>
            <a:r>
              <a:rPr lang="en-US" b="0">
                <a:solidFill>
                  <a:schemeClr val="bg2"/>
                </a:solidFill>
              </a:rPr>
              <a:t>?</a:t>
            </a:r>
          </a:p>
          <a:p>
            <a:pPr>
              <a:lnSpc>
                <a:spcPct val="100000"/>
              </a:lnSpc>
            </a:pPr>
            <a:r>
              <a:rPr lang="en-US" b="0">
                <a:solidFill>
                  <a:schemeClr val="bg2"/>
                </a:solidFill>
              </a:rPr>
              <a:t>1.2 Documentation &amp; Resources</a:t>
            </a:r>
          </a:p>
        </p:txBody>
      </p:sp>
      <p:sp>
        <p:nvSpPr>
          <p:cNvPr id="3" name="Title 2">
            <a:extLst>
              <a:ext uri="{FF2B5EF4-FFF2-40B4-BE49-F238E27FC236}">
                <a16:creationId xmlns:a16="http://schemas.microsoft.com/office/drawing/2014/main" id="{3842106D-C413-CA14-CCA4-45B48230B07E}"/>
              </a:ext>
            </a:extLst>
          </p:cNvPr>
          <p:cNvSpPr>
            <a:spLocks noGrp="1"/>
          </p:cNvSpPr>
          <p:nvPr>
            <p:ph type="title"/>
          </p:nvPr>
        </p:nvSpPr>
        <p:spPr>
          <a:xfrm>
            <a:off x="848945" y="2045206"/>
            <a:ext cx="6567132" cy="615553"/>
          </a:xfrm>
        </p:spPr>
        <p:txBody>
          <a:bodyPr/>
          <a:lstStyle/>
          <a:p>
            <a:r>
              <a:rPr lang="en-US">
                <a:solidFill>
                  <a:schemeClr val="bg2"/>
                </a:solidFill>
              </a:rPr>
              <a:t>1. </a:t>
            </a:r>
            <a:r>
              <a:rPr lang="en-US">
                <a:solidFill>
                  <a:schemeClr val="tx1"/>
                </a:solidFill>
              </a:rPr>
              <a:t>Introduction to VisionEval</a:t>
            </a:r>
          </a:p>
        </p:txBody>
      </p:sp>
      <p:sp>
        <p:nvSpPr>
          <p:cNvPr id="4" name="Rectangle: Rounded Corners 3">
            <a:extLst>
              <a:ext uri="{FF2B5EF4-FFF2-40B4-BE49-F238E27FC236}">
                <a16:creationId xmlns:a16="http://schemas.microsoft.com/office/drawing/2014/main" id="{29B0279B-5B1D-7FC7-5B69-094D0593E222}"/>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26318740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6"/>
          <p:cNvSpPr/>
          <p:nvPr/>
        </p:nvSpPr>
        <p:spPr>
          <a:xfrm>
            <a:off x="851801" y="4740275"/>
            <a:ext cx="8126699" cy="1179300"/>
          </a:xfrm>
          <a:prstGeom prst="roundRect">
            <a:avLst>
              <a:gd name="adj" fmla="val 11821"/>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FFFFFF"/>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p:txBody>
      </p:sp>
      <p:sp>
        <p:nvSpPr>
          <p:cNvPr id="434" name="Google Shape;434;p46"/>
          <p:cNvSpPr txBox="1">
            <a:spLocks noGrp="1"/>
          </p:cNvSpPr>
          <p:nvPr>
            <p:ph type="title"/>
          </p:nvPr>
        </p:nvSpPr>
        <p:spPr>
          <a:xfrm>
            <a:off x="635725" y="425575"/>
            <a:ext cx="7574717" cy="994200"/>
          </a:xfrm>
          <a:prstGeom prst="rect">
            <a:avLst/>
          </a:prstGeom>
        </p:spPr>
        <p:txBody>
          <a:bodyPr spcFirstLastPara="1" wrap="square" lIns="68575" tIns="34275" rIns="68575" bIns="34275" anchor="ctr" anchorCtr="0">
            <a:noAutofit/>
          </a:bodyPr>
          <a:lstStyle/>
          <a:p>
            <a:r>
              <a:rPr lang="en" sz="2400"/>
              <a:t>Adjust Auto Ownership for Car Service </a:t>
            </a:r>
            <a:endParaRPr sz="2400"/>
          </a:p>
          <a:p>
            <a:endParaRPr sz="1800"/>
          </a:p>
        </p:txBody>
      </p:sp>
      <p:sp>
        <p:nvSpPr>
          <p:cNvPr id="435" name="Google Shape;435;p46"/>
          <p:cNvSpPr/>
          <p:nvPr/>
        </p:nvSpPr>
        <p:spPr>
          <a:xfrm>
            <a:off x="9147132" y="5504770"/>
            <a:ext cx="1581325" cy="534682"/>
          </a:xfrm>
          <a:prstGeom prst="roundRect">
            <a:avLst>
              <a:gd name="adj" fmla="val 16667"/>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1400" kern="0">
                <a:solidFill>
                  <a:srgbClr val="FFFFFF"/>
                </a:solidFill>
                <a:latin typeface="Arial"/>
                <a:cs typeface="Arial"/>
                <a:sym typeface="Arial"/>
              </a:rPr>
              <a:t>HH Vehicle Table</a:t>
            </a:r>
            <a:endParaRPr sz="1400" kern="0">
              <a:solidFill>
                <a:srgbClr val="000000"/>
              </a:solidFill>
              <a:latin typeface="Arial"/>
              <a:cs typeface="Arial"/>
              <a:sym typeface="Arial"/>
            </a:endParaRPr>
          </a:p>
        </p:txBody>
      </p:sp>
      <p:sp>
        <p:nvSpPr>
          <p:cNvPr id="437" name="Google Shape;437;p46"/>
          <p:cNvSpPr/>
          <p:nvPr/>
        </p:nvSpPr>
        <p:spPr>
          <a:xfrm rot="2566365">
            <a:off x="8900142" y="5188077"/>
            <a:ext cx="322048" cy="512475"/>
          </a:xfrm>
          <a:prstGeom prst="rightArrow">
            <a:avLst>
              <a:gd name="adj1" fmla="val 50000"/>
              <a:gd name="adj2" fmla="val 50000"/>
            </a:avLst>
          </a:prstGeom>
          <a:solidFill>
            <a:srgbClr val="888888"/>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algn="ctr" defTabSz="914400">
              <a:buClr>
                <a:srgbClr val="000000"/>
              </a:buClr>
            </a:pPr>
            <a:endParaRPr sz="1400" kern="0">
              <a:solidFill>
                <a:srgbClr val="FFFFFF"/>
              </a:solidFill>
              <a:latin typeface="Calibri"/>
              <a:ea typeface="Calibri"/>
              <a:cs typeface="Calibri"/>
              <a:sym typeface="Calibri"/>
            </a:endParaRPr>
          </a:p>
        </p:txBody>
      </p:sp>
      <p:grpSp>
        <p:nvGrpSpPr>
          <p:cNvPr id="438" name="Google Shape;438;p46"/>
          <p:cNvGrpSpPr/>
          <p:nvPr/>
        </p:nvGrpSpPr>
        <p:grpSpPr>
          <a:xfrm>
            <a:off x="8992000" y="933452"/>
            <a:ext cx="1586700" cy="900939"/>
            <a:chOff x="99700" y="3327500"/>
            <a:chExt cx="1586700" cy="1097100"/>
          </a:xfrm>
        </p:grpSpPr>
        <p:sp>
          <p:nvSpPr>
            <p:cNvPr id="439" name="Google Shape;439;p46"/>
            <p:cNvSpPr txBox="1"/>
            <p:nvPr/>
          </p:nvSpPr>
          <p:spPr>
            <a:xfrm>
              <a:off x="99700" y="3327500"/>
              <a:ext cx="1586700" cy="1097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defTabSz="914400">
                <a:buClr>
                  <a:srgbClr val="000000"/>
                </a:buClr>
              </a:pPr>
              <a:r>
                <a:rPr lang="en" sz="1400" kern="0">
                  <a:solidFill>
                    <a:srgbClr val="000000"/>
                  </a:solidFill>
                  <a:latin typeface="Calibri"/>
                  <a:ea typeface="Calibri"/>
                  <a:cs typeface="Calibri"/>
                  <a:sym typeface="Calibri"/>
                </a:rPr>
                <a:t>LEGEND</a:t>
              </a:r>
              <a:endParaRPr sz="1400" kern="0">
                <a:solidFill>
                  <a:srgbClr val="000000"/>
                </a:solidFill>
                <a:latin typeface="Calibri"/>
                <a:ea typeface="Calibri"/>
                <a:cs typeface="Calibri"/>
                <a:sym typeface="Calibri"/>
              </a:endParaRPr>
            </a:p>
            <a:p>
              <a:pPr indent="685800" defTabSz="914400">
                <a:buClr>
                  <a:srgbClr val="000000"/>
                </a:buClr>
              </a:pPr>
              <a:r>
                <a:rPr lang="en" sz="1400" kern="0">
                  <a:solidFill>
                    <a:srgbClr val="000000"/>
                  </a:solidFill>
                  <a:latin typeface="Calibri"/>
                  <a:ea typeface="Calibri"/>
                  <a:cs typeface="Calibri"/>
                  <a:sym typeface="Calibri"/>
                </a:rPr>
                <a:t>Inputs</a:t>
              </a:r>
              <a:endParaRPr sz="1400" kern="0">
                <a:solidFill>
                  <a:srgbClr val="000000"/>
                </a:solidFill>
                <a:latin typeface="Calibri"/>
                <a:ea typeface="Calibri"/>
                <a:cs typeface="Calibri"/>
                <a:sym typeface="Calibri"/>
              </a:endParaRPr>
            </a:p>
            <a:p>
              <a:pPr indent="685800" defTabSz="914400">
                <a:buClr>
                  <a:srgbClr val="000000"/>
                </a:buClr>
              </a:pPr>
              <a:r>
                <a:rPr lang="en" sz="1400" kern="0">
                  <a:solidFill>
                    <a:srgbClr val="000000"/>
                  </a:solidFill>
                  <a:latin typeface="Calibri"/>
                  <a:ea typeface="Calibri"/>
                  <a:cs typeface="Calibri"/>
                  <a:sym typeface="Calibri"/>
                </a:rPr>
                <a:t>Model</a:t>
              </a:r>
              <a:endParaRPr sz="1400" kern="0">
                <a:solidFill>
                  <a:srgbClr val="000000"/>
                </a:solidFill>
                <a:latin typeface="Calibri"/>
                <a:ea typeface="Calibri"/>
                <a:cs typeface="Calibri"/>
                <a:sym typeface="Calibri"/>
              </a:endParaRPr>
            </a:p>
          </p:txBody>
        </p:sp>
        <p:sp>
          <p:nvSpPr>
            <p:cNvPr id="440" name="Google Shape;440;p46"/>
            <p:cNvSpPr/>
            <p:nvPr/>
          </p:nvSpPr>
          <p:spPr>
            <a:xfrm>
              <a:off x="251000" y="3694400"/>
              <a:ext cx="553500" cy="228600"/>
            </a:xfrm>
            <a:prstGeom prst="rect">
              <a:avLst/>
            </a:prstGeom>
            <a:solidFill>
              <a:schemeClr val="tx1">
                <a:lumMod val="60000"/>
                <a:lumOff val="4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000000"/>
                </a:solidFill>
                <a:latin typeface="Arial"/>
                <a:cs typeface="Arial"/>
                <a:sym typeface="Arial"/>
              </a:endParaRPr>
            </a:p>
          </p:txBody>
        </p:sp>
        <p:sp>
          <p:nvSpPr>
            <p:cNvPr id="441" name="Google Shape;441;p46"/>
            <p:cNvSpPr/>
            <p:nvPr/>
          </p:nvSpPr>
          <p:spPr>
            <a:xfrm>
              <a:off x="251000" y="3981100"/>
              <a:ext cx="553500" cy="228600"/>
            </a:xfrm>
            <a:prstGeom prst="rect">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000000"/>
                </a:solidFill>
                <a:latin typeface="Arial"/>
                <a:cs typeface="Arial"/>
                <a:sym typeface="Arial"/>
              </a:endParaRPr>
            </a:p>
          </p:txBody>
        </p:sp>
      </p:grpSp>
      <p:pic>
        <p:nvPicPr>
          <p:cNvPr id="442" name="Google Shape;442;p46"/>
          <p:cNvPicPr preferRelativeResize="0"/>
          <p:nvPr/>
        </p:nvPicPr>
        <p:blipFill>
          <a:blip r:embed="rId3">
            <a:alphaModFix/>
          </a:blip>
          <a:stretch>
            <a:fillRect/>
          </a:stretch>
        </p:blipFill>
        <p:spPr>
          <a:xfrm>
            <a:off x="6096000" y="2075708"/>
            <a:ext cx="4504502" cy="2441293"/>
          </a:xfrm>
          <a:prstGeom prst="rect">
            <a:avLst/>
          </a:prstGeom>
          <a:noFill/>
          <a:ln>
            <a:noFill/>
          </a:ln>
        </p:spPr>
      </p:pic>
      <p:sp>
        <p:nvSpPr>
          <p:cNvPr id="443" name="Google Shape;443;p46"/>
          <p:cNvSpPr/>
          <p:nvPr/>
        </p:nvSpPr>
        <p:spPr>
          <a:xfrm>
            <a:off x="4078800" y="3876087"/>
            <a:ext cx="2017200" cy="698100"/>
          </a:xfrm>
          <a:prstGeom prst="flowChartAlternateProcess">
            <a:avLst/>
          </a:prstGeom>
          <a:solidFill>
            <a:srgbClr val="88888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pPr>
            <a:r>
              <a:rPr lang="en" sz="1200" kern="0">
                <a:solidFill>
                  <a:srgbClr val="FFFFFF"/>
                </a:solidFill>
                <a:latin typeface="Arial"/>
                <a:cs typeface="Arial"/>
                <a:sym typeface="Arial"/>
              </a:rPr>
              <a:t>2001 NHTS data </a:t>
            </a:r>
            <a:endParaRPr sz="1200" kern="0">
              <a:solidFill>
                <a:srgbClr val="FFFFFF"/>
              </a:solidFill>
              <a:latin typeface="Arial"/>
              <a:cs typeface="Arial"/>
              <a:sym typeface="Arial"/>
            </a:endParaRPr>
          </a:p>
          <a:p>
            <a:pPr algn="ctr" defTabSz="914400">
              <a:buClr>
                <a:srgbClr val="000000"/>
              </a:buClr>
            </a:pPr>
            <a:r>
              <a:rPr lang="en" sz="1200" kern="0">
                <a:solidFill>
                  <a:srgbClr val="FFFFFF"/>
                </a:solidFill>
                <a:latin typeface="Arial"/>
                <a:cs typeface="Arial"/>
                <a:sym typeface="Arial"/>
              </a:rPr>
              <a:t>(illustrative only, </a:t>
            </a:r>
            <a:endParaRPr sz="1200" kern="0">
              <a:solidFill>
                <a:srgbClr val="FFFFFF"/>
              </a:solidFill>
              <a:latin typeface="Arial"/>
              <a:cs typeface="Arial"/>
              <a:sym typeface="Arial"/>
            </a:endParaRPr>
          </a:p>
          <a:p>
            <a:pPr algn="ctr" defTabSz="914400">
              <a:buClr>
                <a:srgbClr val="000000"/>
              </a:buClr>
            </a:pPr>
            <a:r>
              <a:rPr lang="en" sz="1200" kern="0">
                <a:solidFill>
                  <a:srgbClr val="FFFFFF"/>
                </a:solidFill>
                <a:latin typeface="Arial"/>
                <a:cs typeface="Arial"/>
                <a:sym typeface="Arial"/>
              </a:rPr>
              <a:t>not used in VisionEval)</a:t>
            </a:r>
            <a:endParaRPr sz="1200" kern="0">
              <a:solidFill>
                <a:srgbClr val="FFFFFF"/>
              </a:solidFill>
              <a:latin typeface="Arial"/>
              <a:cs typeface="Arial"/>
              <a:sym typeface="Arial"/>
            </a:endParaRPr>
          </a:p>
        </p:txBody>
      </p:sp>
      <p:sp>
        <p:nvSpPr>
          <p:cNvPr id="444" name="Google Shape;444;p46"/>
          <p:cNvSpPr txBox="1">
            <a:spLocks noGrp="1"/>
          </p:cNvSpPr>
          <p:nvPr>
            <p:ph type="body" idx="1"/>
          </p:nvPr>
        </p:nvSpPr>
        <p:spPr>
          <a:xfrm>
            <a:off x="851801" y="1413684"/>
            <a:ext cx="8063100" cy="1179300"/>
          </a:xfrm>
          <a:prstGeom prst="rect">
            <a:avLst/>
          </a:prstGeom>
        </p:spPr>
        <p:txBody>
          <a:bodyPr spcFirstLastPara="1" wrap="square" lIns="68575" tIns="34275" rIns="68575" bIns="34275" anchor="t" anchorCtr="0">
            <a:noAutofit/>
          </a:bodyPr>
          <a:lstStyle/>
          <a:p>
            <a:pPr marL="0" indent="0">
              <a:buNone/>
            </a:pPr>
            <a:r>
              <a:rPr lang="en"/>
              <a:t>Since each additional vehicle has less marginal value to the household </a:t>
            </a:r>
            <a:r>
              <a:rPr lang="en" sz="1400"/>
              <a:t>(lower VMT/person, as shown in chart below), </a:t>
            </a:r>
          </a:p>
          <a:p>
            <a:pPr marL="0" indent="0">
              <a:buNone/>
            </a:pPr>
            <a:endParaRPr lang="en" sz="1400"/>
          </a:p>
          <a:p>
            <a:pPr marL="0" indent="0">
              <a:buNone/>
            </a:pPr>
            <a:r>
              <a:rPr lang="en"/>
              <a:t>Could the HH save money by substituting CarService for owned autos?</a:t>
            </a:r>
            <a:endParaRPr/>
          </a:p>
          <a:p>
            <a:pPr marL="0" indent="0">
              <a:buSzPts val="1100"/>
              <a:buNone/>
            </a:pPr>
            <a:endParaRPr sz="1400"/>
          </a:p>
        </p:txBody>
      </p:sp>
      <p:sp>
        <p:nvSpPr>
          <p:cNvPr id="445" name="Google Shape;445;p46"/>
          <p:cNvSpPr txBox="1">
            <a:spLocks noGrp="1"/>
          </p:cNvSpPr>
          <p:nvPr>
            <p:ph type="body" idx="1"/>
          </p:nvPr>
        </p:nvSpPr>
        <p:spPr>
          <a:xfrm>
            <a:off x="1184366" y="4849177"/>
            <a:ext cx="8727909" cy="1016398"/>
          </a:xfrm>
          <a:prstGeom prst="rect">
            <a:avLst/>
          </a:prstGeom>
        </p:spPr>
        <p:txBody>
          <a:bodyPr spcFirstLastPara="1" wrap="square" lIns="68575" tIns="34275" rIns="68575" bIns="34275" anchor="t" anchorCtr="0">
            <a:noAutofit/>
          </a:bodyPr>
          <a:lstStyle/>
          <a:p>
            <a:pPr marL="0" indent="0">
              <a:lnSpc>
                <a:spcPct val="100000"/>
              </a:lnSpc>
              <a:spcBef>
                <a:spcPts val="0"/>
              </a:spcBef>
              <a:buNone/>
            </a:pPr>
            <a:r>
              <a:rPr lang="en" u="sng">
                <a:solidFill>
                  <a:schemeClr val="bg1"/>
                </a:solidFill>
              </a:rPr>
              <a:t>Adjust HH autos owned given Car Service option</a:t>
            </a:r>
            <a:endParaRPr u="sng">
              <a:solidFill>
                <a:schemeClr val="bg1"/>
              </a:solidFill>
            </a:endParaRPr>
          </a:p>
          <a:p>
            <a:pPr marL="0" indent="0">
              <a:lnSpc>
                <a:spcPct val="100000"/>
              </a:lnSpc>
              <a:spcBef>
                <a:spcPts val="0"/>
              </a:spcBef>
              <a:buNone/>
            </a:pPr>
            <a:r>
              <a:rPr lang="en">
                <a:solidFill>
                  <a:schemeClr val="bg1"/>
                </a:solidFill>
              </a:rPr>
              <a:t>Compare vehicle ownership cost to Car Service($/mile).</a:t>
            </a:r>
            <a:endParaRPr>
              <a:solidFill>
                <a:schemeClr val="bg1"/>
              </a:solidFill>
            </a:endParaRPr>
          </a:p>
          <a:p>
            <a:pPr marL="0" indent="0">
              <a:buNone/>
            </a:pPr>
            <a:r>
              <a:rPr lang="en" sz="1400">
                <a:solidFill>
                  <a:schemeClr val="bg1"/>
                </a:solidFill>
              </a:rPr>
              <a:t>(“High” Level CarService only, subject to input limitations on substitutability by vehicle type)</a:t>
            </a:r>
            <a:endParaRPr sz="1400">
              <a:solidFill>
                <a:schemeClr val="bg1"/>
              </a:solidFill>
            </a:endParaRPr>
          </a:p>
        </p:txBody>
      </p:sp>
      <p:sp>
        <p:nvSpPr>
          <p:cNvPr id="2" name="Slide Number Placeholder 2">
            <a:extLst>
              <a:ext uri="{FF2B5EF4-FFF2-40B4-BE49-F238E27FC236}">
                <a16:creationId xmlns:a16="http://schemas.microsoft.com/office/drawing/2014/main" id="{D530B0EB-D0DC-074B-36F0-1D63E524E7BC}"/>
              </a:ext>
            </a:extLst>
          </p:cNvPr>
          <p:cNvSpPr>
            <a:spLocks noGrp="1"/>
          </p:cNvSpPr>
          <p:nvPr>
            <p:ph type="sldNum" sz="quarter" idx="12"/>
          </p:nvPr>
        </p:nvSpPr>
        <p:spPr>
          <a:xfrm>
            <a:off x="8667232" y="63502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5809BC3F-95F4-E773-EEC0-A93896F2B01A}"/>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219450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1000"/>
                                        <p:tgtEl>
                                          <p:spTgt spid="429"/>
                                        </p:tgtEl>
                                      </p:cBhvr>
                                    </p:animEffect>
                                  </p:childTnLst>
                                </p:cTn>
                              </p:par>
                              <p:par>
                                <p:cTn id="8" presetID="10" presetClass="entr" presetSubtype="0" fill="hold" nodeType="withEffect">
                                  <p:stCondLst>
                                    <p:cond delay="0"/>
                                  </p:stCondLst>
                                  <p:childTnLst>
                                    <p:set>
                                      <p:cBhvr>
                                        <p:cTn id="9" dur="1" fill="hold">
                                          <p:stCondLst>
                                            <p:cond delay="0"/>
                                          </p:stCondLst>
                                        </p:cTn>
                                        <p:tgtEl>
                                          <p:spTgt spid="445"/>
                                        </p:tgtEl>
                                        <p:attrNameLst>
                                          <p:attrName>style.visibility</p:attrName>
                                        </p:attrNameLst>
                                      </p:cBhvr>
                                      <p:to>
                                        <p:strVal val="visible"/>
                                      </p:to>
                                    </p:set>
                                    <p:animEffect transition="in" filter="fade">
                                      <p:cBhvr>
                                        <p:cTn id="10" dur="1000"/>
                                        <p:tgtEl>
                                          <p:spTgt spid="4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35"/>
                                        </p:tgtEl>
                                        <p:attrNameLst>
                                          <p:attrName>style.visibility</p:attrName>
                                        </p:attrNameLst>
                                      </p:cBhvr>
                                      <p:to>
                                        <p:strVal val="visible"/>
                                      </p:to>
                                    </p:set>
                                    <p:animEffect transition="in" filter="fade">
                                      <p:cBhvr>
                                        <p:cTn id="15" dur="1000"/>
                                        <p:tgtEl>
                                          <p:spTgt spid="435"/>
                                        </p:tgtEl>
                                      </p:cBhvr>
                                    </p:animEffect>
                                  </p:childTnLst>
                                </p:cTn>
                              </p:par>
                              <p:par>
                                <p:cTn id="16" presetID="10" presetClass="entr" presetSubtype="0" fill="hold" nodeType="withEffect">
                                  <p:stCondLst>
                                    <p:cond delay="0"/>
                                  </p:stCondLst>
                                  <p:childTnLst>
                                    <p:set>
                                      <p:cBhvr>
                                        <p:cTn id="17" dur="1" fill="hold">
                                          <p:stCondLst>
                                            <p:cond delay="0"/>
                                          </p:stCondLst>
                                        </p:cTn>
                                        <p:tgtEl>
                                          <p:spTgt spid="437"/>
                                        </p:tgtEl>
                                        <p:attrNameLst>
                                          <p:attrName>style.visibility</p:attrName>
                                        </p:attrNameLst>
                                      </p:cBhvr>
                                      <p:to>
                                        <p:strVal val="visible"/>
                                      </p:to>
                                    </p:set>
                                    <p:animEffect transition="in" filter="fade">
                                      <p:cBhvr>
                                        <p:cTn id="18" dur="10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7"/>
          <p:cNvSpPr txBox="1">
            <a:spLocks noGrp="1"/>
          </p:cNvSpPr>
          <p:nvPr>
            <p:ph type="body" idx="1"/>
          </p:nvPr>
        </p:nvSpPr>
        <p:spPr>
          <a:xfrm>
            <a:off x="1436914" y="1473700"/>
            <a:ext cx="8562011" cy="2112600"/>
          </a:xfrm>
          <a:prstGeom prst="rect">
            <a:avLst/>
          </a:prstGeom>
        </p:spPr>
        <p:txBody>
          <a:bodyPr spcFirstLastPara="1" wrap="square" lIns="68575" tIns="34275" rIns="68575" bIns="34275" anchor="t" anchorCtr="0">
            <a:noAutofit/>
          </a:bodyPr>
          <a:lstStyle/>
          <a:p>
            <a:pPr marL="0" indent="0">
              <a:buNone/>
            </a:pPr>
            <a:r>
              <a:rPr lang="en" sz="1200">
                <a:solidFill>
                  <a:srgbClr val="4A86E8"/>
                </a:solidFill>
                <a:highlight>
                  <a:srgbClr val="FFFFFF"/>
                </a:highlight>
                <a:latin typeface="Arial"/>
                <a:ea typeface="Arial"/>
                <a:cs typeface="Arial"/>
                <a:sym typeface="Arial"/>
              </a:rPr>
              <a:t>Enables response to pricing policies and energy costs that increase vehicle operating costs.</a:t>
            </a:r>
            <a:r>
              <a:rPr lang="en" sz="1200">
                <a:solidFill>
                  <a:srgbClr val="24292E"/>
                </a:solidFill>
                <a:highlight>
                  <a:srgbClr val="FFFFFF"/>
                </a:highlight>
                <a:latin typeface="Arial"/>
                <a:ea typeface="Arial"/>
                <a:cs typeface="Arial"/>
                <a:sym typeface="Arial"/>
              </a:rPr>
              <a:t> </a:t>
            </a:r>
            <a:endParaRPr sz="1200">
              <a:solidFill>
                <a:srgbClr val="24292E"/>
              </a:solidFill>
              <a:highlight>
                <a:srgbClr val="FFFFFF"/>
              </a:highlight>
              <a:latin typeface="Arial"/>
              <a:ea typeface="Arial"/>
              <a:cs typeface="Arial"/>
              <a:sym typeface="Arial"/>
            </a:endParaRPr>
          </a:p>
          <a:p>
            <a:pPr marL="0" indent="0">
              <a:buNone/>
            </a:pPr>
            <a:endParaRPr sz="400">
              <a:solidFill>
                <a:srgbClr val="24292E"/>
              </a:solidFill>
              <a:highlight>
                <a:srgbClr val="FFFFFF"/>
              </a:highlight>
              <a:latin typeface="Arial"/>
              <a:ea typeface="Arial"/>
              <a:cs typeface="Arial"/>
              <a:sym typeface="Arial"/>
            </a:endParaRPr>
          </a:p>
          <a:p>
            <a:pPr marL="0" indent="0">
              <a:buNone/>
            </a:pPr>
            <a:r>
              <a:rPr lang="en"/>
              <a:t>Given observations that high vehicle operating costs curtail VMT,</a:t>
            </a:r>
            <a:endParaRPr/>
          </a:p>
          <a:p>
            <a:pPr marL="0" indent="0">
              <a:buNone/>
            </a:pPr>
            <a:r>
              <a:rPr lang="en"/>
              <a:t>Apply historic transportation budget portion of household income</a:t>
            </a:r>
            <a:endParaRPr/>
          </a:p>
          <a:p>
            <a:pPr marL="0" indent="0">
              <a:buNone/>
            </a:pPr>
            <a:r>
              <a:rPr lang="en" sz="1400"/>
              <a:t>(see chart per                                                  )</a:t>
            </a:r>
            <a:endParaRPr sz="1400"/>
          </a:p>
          <a:p>
            <a:pPr marL="0" indent="0">
              <a:buNone/>
            </a:pPr>
            <a:r>
              <a:rPr lang="en"/>
              <a:t>      as a limit on annual  vehicle operating costs.</a:t>
            </a:r>
            <a:endParaRPr/>
          </a:p>
          <a:p>
            <a:pPr marL="0" indent="0">
              <a:buNone/>
            </a:pPr>
            <a:endParaRPr/>
          </a:p>
        </p:txBody>
      </p:sp>
      <p:pic>
        <p:nvPicPr>
          <p:cNvPr id="451" name="Google Shape;451;p47"/>
          <p:cNvPicPr preferRelativeResize="0"/>
          <p:nvPr/>
        </p:nvPicPr>
        <p:blipFill>
          <a:blip r:embed="rId3">
            <a:alphaModFix/>
          </a:blip>
          <a:stretch>
            <a:fillRect/>
          </a:stretch>
        </p:blipFill>
        <p:spPr>
          <a:xfrm>
            <a:off x="7441096" y="2841864"/>
            <a:ext cx="4343579" cy="3711971"/>
          </a:xfrm>
          <a:prstGeom prst="rect">
            <a:avLst/>
          </a:prstGeom>
          <a:noFill/>
          <a:ln>
            <a:noFill/>
          </a:ln>
        </p:spPr>
      </p:pic>
      <p:grpSp>
        <p:nvGrpSpPr>
          <p:cNvPr id="452" name="Google Shape;452;p47"/>
          <p:cNvGrpSpPr/>
          <p:nvPr/>
        </p:nvGrpSpPr>
        <p:grpSpPr>
          <a:xfrm>
            <a:off x="9068200" y="857252"/>
            <a:ext cx="1586700" cy="900939"/>
            <a:chOff x="99700" y="3327500"/>
            <a:chExt cx="1586700" cy="1097100"/>
          </a:xfrm>
        </p:grpSpPr>
        <p:sp>
          <p:nvSpPr>
            <p:cNvPr id="453" name="Google Shape;453;p47"/>
            <p:cNvSpPr txBox="1"/>
            <p:nvPr/>
          </p:nvSpPr>
          <p:spPr>
            <a:xfrm>
              <a:off x="99700" y="3327500"/>
              <a:ext cx="1586700" cy="1097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defTabSz="914400">
                <a:buClr>
                  <a:srgbClr val="000000"/>
                </a:buClr>
              </a:pPr>
              <a:r>
                <a:rPr lang="en" sz="1400" kern="0">
                  <a:solidFill>
                    <a:srgbClr val="000000"/>
                  </a:solidFill>
                  <a:latin typeface="Calibri"/>
                  <a:ea typeface="Calibri"/>
                  <a:cs typeface="Calibri"/>
                  <a:sym typeface="Calibri"/>
                </a:rPr>
                <a:t>LEGEND</a:t>
              </a:r>
              <a:endParaRPr sz="1400" kern="0">
                <a:solidFill>
                  <a:srgbClr val="000000"/>
                </a:solidFill>
                <a:latin typeface="Calibri"/>
                <a:ea typeface="Calibri"/>
                <a:cs typeface="Calibri"/>
                <a:sym typeface="Calibri"/>
              </a:endParaRPr>
            </a:p>
            <a:p>
              <a:pPr indent="685800" defTabSz="914400">
                <a:buClr>
                  <a:srgbClr val="000000"/>
                </a:buClr>
              </a:pPr>
              <a:r>
                <a:rPr lang="en" sz="1400" kern="0">
                  <a:solidFill>
                    <a:srgbClr val="000000"/>
                  </a:solidFill>
                  <a:latin typeface="Calibri"/>
                  <a:ea typeface="Calibri"/>
                  <a:cs typeface="Calibri"/>
                  <a:sym typeface="Calibri"/>
                </a:rPr>
                <a:t>Inputs</a:t>
              </a:r>
              <a:endParaRPr sz="1400" kern="0">
                <a:solidFill>
                  <a:srgbClr val="000000"/>
                </a:solidFill>
                <a:latin typeface="Calibri"/>
                <a:ea typeface="Calibri"/>
                <a:cs typeface="Calibri"/>
                <a:sym typeface="Calibri"/>
              </a:endParaRPr>
            </a:p>
            <a:p>
              <a:pPr indent="685800" defTabSz="914400">
                <a:buClr>
                  <a:srgbClr val="000000"/>
                </a:buClr>
              </a:pPr>
              <a:r>
                <a:rPr lang="en" sz="1400" kern="0">
                  <a:solidFill>
                    <a:srgbClr val="000000"/>
                  </a:solidFill>
                  <a:latin typeface="Calibri"/>
                  <a:ea typeface="Calibri"/>
                  <a:cs typeface="Calibri"/>
                  <a:sym typeface="Calibri"/>
                </a:rPr>
                <a:t>Model</a:t>
              </a:r>
              <a:endParaRPr sz="1400" kern="0">
                <a:solidFill>
                  <a:srgbClr val="000000"/>
                </a:solidFill>
                <a:latin typeface="Calibri"/>
                <a:ea typeface="Calibri"/>
                <a:cs typeface="Calibri"/>
                <a:sym typeface="Calibri"/>
              </a:endParaRPr>
            </a:p>
          </p:txBody>
        </p:sp>
        <p:sp>
          <p:nvSpPr>
            <p:cNvPr id="454" name="Google Shape;454;p47"/>
            <p:cNvSpPr/>
            <p:nvPr/>
          </p:nvSpPr>
          <p:spPr>
            <a:xfrm>
              <a:off x="251000" y="3694400"/>
              <a:ext cx="553500" cy="228600"/>
            </a:xfrm>
            <a:prstGeom prst="rect">
              <a:avLst/>
            </a:prstGeom>
            <a:solidFill>
              <a:schemeClr val="tx1">
                <a:lumMod val="60000"/>
                <a:lumOff val="4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000000"/>
                </a:solidFill>
                <a:latin typeface="Arial"/>
                <a:cs typeface="Arial"/>
                <a:sym typeface="Arial"/>
              </a:endParaRPr>
            </a:p>
          </p:txBody>
        </p:sp>
        <p:sp>
          <p:nvSpPr>
            <p:cNvPr id="455" name="Google Shape;455;p47"/>
            <p:cNvSpPr/>
            <p:nvPr/>
          </p:nvSpPr>
          <p:spPr>
            <a:xfrm>
              <a:off x="251000" y="3981100"/>
              <a:ext cx="553500" cy="228600"/>
            </a:xfrm>
            <a:prstGeom prst="rect">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000000"/>
                </a:solidFill>
                <a:latin typeface="Arial"/>
                <a:cs typeface="Arial"/>
                <a:sym typeface="Arial"/>
              </a:endParaRPr>
            </a:p>
          </p:txBody>
        </p:sp>
      </p:grpSp>
      <p:sp>
        <p:nvSpPr>
          <p:cNvPr id="456" name="Google Shape;456;p47"/>
          <p:cNvSpPr/>
          <p:nvPr/>
        </p:nvSpPr>
        <p:spPr>
          <a:xfrm>
            <a:off x="5563047" y="5452012"/>
            <a:ext cx="1801800" cy="486300"/>
          </a:xfrm>
          <a:prstGeom prst="roundRect">
            <a:avLst>
              <a:gd name="adj" fmla="val 16667"/>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r>
              <a:rPr lang="en" sz="1400" kern="0">
                <a:solidFill>
                  <a:srgbClr val="FFFFFF"/>
                </a:solidFill>
                <a:latin typeface="Arial"/>
                <a:cs typeface="Arial"/>
                <a:sym typeface="Arial"/>
              </a:rPr>
              <a:t>HH VMT</a:t>
            </a:r>
            <a:endParaRPr sz="1400" kern="0">
              <a:solidFill>
                <a:srgbClr val="FFFFFF"/>
              </a:solidFill>
              <a:latin typeface="Arial"/>
              <a:cs typeface="Arial"/>
              <a:sym typeface="Arial"/>
            </a:endParaRPr>
          </a:p>
          <a:p>
            <a:pPr defTabSz="914400">
              <a:buClr>
                <a:srgbClr val="000000"/>
              </a:buClr>
            </a:pPr>
            <a:r>
              <a:rPr lang="en" sz="1400" kern="0">
                <a:solidFill>
                  <a:srgbClr val="FFFFFF"/>
                </a:solidFill>
                <a:latin typeface="Arial"/>
                <a:cs typeface="Arial"/>
                <a:sym typeface="Arial"/>
              </a:rPr>
              <a:t>(&amp; Alt Mode Travel)</a:t>
            </a:r>
            <a:endParaRPr sz="1400" kern="0">
              <a:solidFill>
                <a:srgbClr val="FFFFFF"/>
              </a:solidFill>
              <a:latin typeface="Arial"/>
              <a:cs typeface="Arial"/>
              <a:sym typeface="Arial"/>
            </a:endParaRPr>
          </a:p>
        </p:txBody>
      </p:sp>
      <p:sp>
        <p:nvSpPr>
          <p:cNvPr id="458" name="Google Shape;458;p47"/>
          <p:cNvSpPr txBox="1"/>
          <p:nvPr/>
        </p:nvSpPr>
        <p:spPr>
          <a:xfrm>
            <a:off x="7934250" y="2585250"/>
            <a:ext cx="3613316" cy="2112600"/>
          </a:xfrm>
          <a:prstGeom prst="rect">
            <a:avLst/>
          </a:prstGeom>
          <a:noFill/>
          <a:ln>
            <a:noFill/>
          </a:ln>
        </p:spPr>
        <p:txBody>
          <a:bodyPr spcFirstLastPara="1" wrap="square" lIns="91425" tIns="91425" rIns="91425" bIns="91425" anchor="t" anchorCtr="0">
            <a:noAutofit/>
          </a:bodyPr>
          <a:lstStyle/>
          <a:p>
            <a:pPr defTabSz="914400">
              <a:buClr>
                <a:srgbClr val="000000"/>
              </a:buClr>
            </a:pPr>
            <a:r>
              <a:rPr lang="en" sz="1400" b="1" kern="0">
                <a:solidFill>
                  <a:srgbClr val="42719B"/>
                </a:solidFill>
                <a:latin typeface="Calibri"/>
                <a:ea typeface="Calibri"/>
                <a:cs typeface="Calibri"/>
                <a:sym typeface="Calibri"/>
              </a:rPr>
              <a:t>Transport Budget Share by Income</a:t>
            </a:r>
            <a:endParaRPr sz="1400" b="1" kern="0">
              <a:solidFill>
                <a:srgbClr val="42719B"/>
              </a:solidFill>
              <a:latin typeface="Calibri"/>
              <a:ea typeface="Calibri"/>
              <a:cs typeface="Calibri"/>
              <a:sym typeface="Calibri"/>
            </a:endParaRPr>
          </a:p>
          <a:p>
            <a:pPr indent="457200" defTabSz="914400">
              <a:buClr>
                <a:srgbClr val="000000"/>
              </a:buClr>
            </a:pPr>
            <a:endParaRPr sz="1400" kern="0">
              <a:solidFill>
                <a:srgbClr val="42719B"/>
              </a:solidFill>
              <a:latin typeface="Calibri"/>
              <a:ea typeface="Calibri"/>
              <a:cs typeface="Calibri"/>
              <a:sym typeface="Calibri"/>
            </a:endParaRPr>
          </a:p>
          <a:p>
            <a:pPr indent="457200" defTabSz="914400">
              <a:buClr>
                <a:srgbClr val="000000"/>
              </a:buClr>
            </a:pPr>
            <a:r>
              <a:rPr lang="en" sz="1400" kern="0">
                <a:solidFill>
                  <a:srgbClr val="42719B"/>
                </a:solidFill>
                <a:latin typeface="Calibri"/>
                <a:ea typeface="Calibri"/>
                <a:cs typeface="Calibri"/>
                <a:sym typeface="Calibri"/>
              </a:rPr>
              <a:t>  30% for low incomes</a:t>
            </a:r>
            <a:endParaRPr sz="1400" kern="0">
              <a:solidFill>
                <a:srgbClr val="42719B"/>
              </a:solidFill>
              <a:latin typeface="Calibri"/>
              <a:ea typeface="Calibri"/>
              <a:cs typeface="Calibri"/>
              <a:sym typeface="Calibri"/>
            </a:endParaRPr>
          </a:p>
          <a:p>
            <a:pPr indent="457200" defTabSz="914400">
              <a:buClr>
                <a:srgbClr val="000000"/>
              </a:buClr>
            </a:pPr>
            <a:endParaRPr sz="1400" kern="0">
              <a:solidFill>
                <a:srgbClr val="42719B"/>
              </a:solidFill>
              <a:latin typeface="Calibri"/>
              <a:ea typeface="Calibri"/>
              <a:cs typeface="Calibri"/>
              <a:sym typeface="Calibri"/>
            </a:endParaRPr>
          </a:p>
          <a:p>
            <a:pPr indent="457200" defTabSz="914400">
              <a:buClr>
                <a:srgbClr val="000000"/>
              </a:buClr>
            </a:pPr>
            <a:r>
              <a:rPr lang="en" sz="1400" kern="0">
                <a:solidFill>
                  <a:srgbClr val="42719B"/>
                </a:solidFill>
                <a:latin typeface="Calibri"/>
                <a:ea typeface="Calibri"/>
                <a:cs typeface="Calibri"/>
                <a:sym typeface="Calibri"/>
              </a:rPr>
              <a:t>             down to</a:t>
            </a:r>
            <a:endParaRPr sz="1400" kern="0">
              <a:solidFill>
                <a:srgbClr val="42719B"/>
              </a:solidFill>
              <a:latin typeface="Calibri"/>
              <a:ea typeface="Calibri"/>
              <a:cs typeface="Calibri"/>
              <a:sym typeface="Calibri"/>
            </a:endParaRPr>
          </a:p>
          <a:p>
            <a:pPr indent="457200" defTabSz="914400">
              <a:buClr>
                <a:srgbClr val="000000"/>
              </a:buClr>
            </a:pPr>
            <a:endParaRPr sz="1400" kern="0">
              <a:solidFill>
                <a:srgbClr val="42719B"/>
              </a:solidFill>
              <a:latin typeface="Calibri"/>
              <a:ea typeface="Calibri"/>
              <a:cs typeface="Calibri"/>
              <a:sym typeface="Calibri"/>
            </a:endParaRPr>
          </a:p>
          <a:p>
            <a:pPr indent="457200" defTabSz="914400">
              <a:buClr>
                <a:srgbClr val="000000"/>
              </a:buClr>
            </a:pPr>
            <a:r>
              <a:rPr lang="en" sz="1400" kern="0">
                <a:solidFill>
                  <a:srgbClr val="42719B"/>
                </a:solidFill>
                <a:latin typeface="Calibri"/>
                <a:ea typeface="Calibri"/>
                <a:cs typeface="Calibri"/>
                <a:sym typeface="Calibri"/>
              </a:rPr>
              <a:t>	        7-10% for high</a:t>
            </a:r>
            <a:endParaRPr sz="1400" kern="0">
              <a:solidFill>
                <a:srgbClr val="42719B"/>
              </a:solidFill>
              <a:latin typeface="Calibri"/>
              <a:ea typeface="Calibri"/>
              <a:cs typeface="Calibri"/>
              <a:sym typeface="Calibri"/>
            </a:endParaRPr>
          </a:p>
          <a:p>
            <a:pPr indent="457200" defTabSz="914400">
              <a:buClr>
                <a:srgbClr val="000000"/>
              </a:buClr>
            </a:pPr>
            <a:r>
              <a:rPr lang="en" sz="1400" kern="0">
                <a:solidFill>
                  <a:srgbClr val="42719B"/>
                </a:solidFill>
                <a:latin typeface="Calibri"/>
                <a:ea typeface="Calibri"/>
                <a:cs typeface="Calibri"/>
                <a:sym typeface="Calibri"/>
              </a:rPr>
              <a:t>			incomes</a:t>
            </a:r>
            <a:endParaRPr sz="1400" kern="0">
              <a:solidFill>
                <a:srgbClr val="42719B"/>
              </a:solidFill>
              <a:latin typeface="Calibri"/>
              <a:ea typeface="Calibri"/>
              <a:cs typeface="Calibri"/>
              <a:sym typeface="Calibri"/>
            </a:endParaRPr>
          </a:p>
          <a:p>
            <a:pPr indent="457200" defTabSz="914400">
              <a:buClr>
                <a:srgbClr val="000000"/>
              </a:buClr>
            </a:pPr>
            <a:endParaRPr sz="1400" kern="0">
              <a:solidFill>
                <a:srgbClr val="42719B"/>
              </a:solidFill>
              <a:latin typeface="Calibri"/>
              <a:ea typeface="Calibri"/>
              <a:cs typeface="Calibri"/>
              <a:sym typeface="Calibri"/>
            </a:endParaRPr>
          </a:p>
          <a:p>
            <a:pPr defTabSz="914400">
              <a:buClr>
                <a:srgbClr val="000000"/>
              </a:buClr>
            </a:pPr>
            <a:endParaRPr sz="1400" kern="0">
              <a:solidFill>
                <a:srgbClr val="42719B"/>
              </a:solidFill>
              <a:latin typeface="Calibri"/>
              <a:ea typeface="Calibri"/>
              <a:cs typeface="Calibri"/>
              <a:sym typeface="Calibri"/>
            </a:endParaRPr>
          </a:p>
        </p:txBody>
      </p:sp>
      <p:sp>
        <p:nvSpPr>
          <p:cNvPr id="459" name="Google Shape;459;p47"/>
          <p:cNvSpPr/>
          <p:nvPr/>
        </p:nvSpPr>
        <p:spPr>
          <a:xfrm>
            <a:off x="780939" y="3587724"/>
            <a:ext cx="4113099" cy="2786949"/>
          </a:xfrm>
          <a:prstGeom prst="roundRect">
            <a:avLst>
              <a:gd name="adj" fmla="val 8543"/>
            </a:avLst>
          </a:prstGeom>
          <a:solidFill>
            <a:srgbClr val="4271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pPr>
            <a:endParaRPr sz="1400" kern="0">
              <a:solidFill>
                <a:srgbClr val="FFFFFF"/>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p:txBody>
      </p:sp>
      <p:sp>
        <p:nvSpPr>
          <p:cNvPr id="460" name="Google Shape;460;p47"/>
          <p:cNvSpPr txBox="1"/>
          <p:nvPr/>
        </p:nvSpPr>
        <p:spPr>
          <a:xfrm>
            <a:off x="914400" y="3577324"/>
            <a:ext cx="3979688" cy="2711579"/>
          </a:xfrm>
          <a:prstGeom prst="rect">
            <a:avLst/>
          </a:prstGeom>
          <a:noFill/>
          <a:ln>
            <a:noFill/>
          </a:ln>
        </p:spPr>
        <p:txBody>
          <a:bodyPr spcFirstLastPara="1" wrap="square" lIns="91425" tIns="91425" rIns="91425" bIns="91425" anchor="t" anchorCtr="0">
            <a:noAutofit/>
          </a:bodyPr>
          <a:lstStyle/>
          <a:p>
            <a:pPr defTabSz="914400">
              <a:buClr>
                <a:srgbClr val="000000"/>
              </a:buClr>
            </a:pPr>
            <a:r>
              <a:rPr lang="en" sz="1400" b="1" u="sng" kern="0">
                <a:solidFill>
                  <a:srgbClr val="000000"/>
                </a:solidFill>
                <a:latin typeface="Calibri"/>
                <a:ea typeface="Calibri"/>
                <a:cs typeface="Calibri"/>
                <a:sym typeface="Calibri"/>
              </a:rPr>
              <a:t>Adjust VMT for HH Budget Limit</a:t>
            </a:r>
            <a:endParaRPr sz="1400" b="1" u="sng" kern="0">
              <a:solidFill>
                <a:srgbClr val="000000"/>
              </a:solidFill>
              <a:latin typeface="Calibri"/>
              <a:ea typeface="Calibri"/>
              <a:cs typeface="Calibri"/>
              <a:sym typeface="Calibri"/>
            </a:endParaRPr>
          </a:p>
          <a:p>
            <a:pPr defTabSz="914400">
              <a:buClr>
                <a:srgbClr val="000000"/>
              </a:buClr>
            </a:pPr>
            <a:r>
              <a:rPr lang="en" sz="1400" kern="0">
                <a:solidFill>
                  <a:srgbClr val="000000"/>
                </a:solidFill>
                <a:latin typeface="Calibri"/>
                <a:ea typeface="Calibri"/>
                <a:cs typeface="Calibri"/>
                <a:sym typeface="Calibri"/>
              </a:rPr>
              <a:t>Calculate for each household:</a:t>
            </a:r>
            <a:endParaRPr sz="1400" kern="0">
              <a:solidFill>
                <a:srgbClr val="000000"/>
              </a:solidFill>
              <a:latin typeface="Calibri"/>
              <a:ea typeface="Calibri"/>
              <a:cs typeface="Calibri"/>
              <a:sym typeface="Calibri"/>
            </a:endParaRPr>
          </a:p>
          <a:p>
            <a:pPr defTabSz="914400">
              <a:buClr>
                <a:srgbClr val="000000"/>
              </a:buClr>
            </a:pPr>
            <a:r>
              <a:rPr lang="en" sz="1400" kern="0">
                <a:solidFill>
                  <a:srgbClr val="000000"/>
                </a:solidFill>
                <a:latin typeface="Calibri"/>
                <a:ea typeface="Calibri"/>
                <a:cs typeface="Calibri"/>
                <a:sym typeface="Calibri"/>
              </a:rPr>
              <a:t>  </a:t>
            </a:r>
            <a:r>
              <a:rPr lang="en" sz="1400" i="1" kern="0">
                <a:solidFill>
                  <a:srgbClr val="000000"/>
                </a:solidFill>
                <a:latin typeface="Calibri"/>
                <a:ea typeface="Calibri"/>
                <a:cs typeface="Calibri"/>
                <a:sym typeface="Calibri"/>
              </a:rPr>
              <a:t>COSTS </a:t>
            </a:r>
            <a:r>
              <a:rPr lang="en" sz="1400" kern="0">
                <a:solidFill>
                  <a:srgbClr val="000000"/>
                </a:solidFill>
                <a:latin typeface="Calibri"/>
                <a:ea typeface="Calibri"/>
                <a:cs typeface="Calibri"/>
                <a:sym typeface="Calibri"/>
              </a:rPr>
              <a:t>= Annual Vehicle Operating costs</a:t>
            </a:r>
            <a:endParaRPr sz="1400" kern="0">
              <a:solidFill>
                <a:srgbClr val="000000"/>
              </a:solidFill>
              <a:latin typeface="Calibri"/>
              <a:ea typeface="Calibri"/>
              <a:cs typeface="Calibri"/>
              <a:sym typeface="Calibri"/>
            </a:endParaRPr>
          </a:p>
          <a:p>
            <a:pPr defTabSz="914400">
              <a:buClr>
                <a:srgbClr val="000000"/>
              </a:buClr>
            </a:pPr>
            <a:r>
              <a:rPr lang="en" sz="1200" kern="0">
                <a:solidFill>
                  <a:srgbClr val="000000"/>
                </a:solidFill>
                <a:latin typeface="Calibri"/>
                <a:ea typeface="Calibri"/>
                <a:cs typeface="Calibri"/>
                <a:sym typeface="Calibri"/>
              </a:rPr>
              <a:t>       (out-of-pocket &amp; time-equivalent costs)</a:t>
            </a:r>
            <a:endParaRPr sz="1200" kern="0">
              <a:solidFill>
                <a:srgbClr val="000000"/>
              </a:solidFill>
              <a:latin typeface="Calibri"/>
              <a:ea typeface="Calibri"/>
              <a:cs typeface="Calibri"/>
              <a:sym typeface="Calibri"/>
            </a:endParaRPr>
          </a:p>
          <a:p>
            <a:pPr indent="457200" defTabSz="914400">
              <a:buClr>
                <a:srgbClr val="000000"/>
              </a:buClr>
            </a:pPr>
            <a:r>
              <a:rPr lang="en" sz="1200" kern="0">
                <a:solidFill>
                  <a:srgbClr val="000000"/>
                </a:solidFill>
                <a:highlight>
                  <a:srgbClr val="6FA8DC"/>
                </a:highlight>
                <a:latin typeface="Calibri"/>
                <a:ea typeface="Calibri"/>
                <a:cs typeface="Calibri"/>
                <a:sym typeface="Calibri"/>
              </a:rPr>
              <a:t>Annual HH VMT * Vehicle Operating Costs</a:t>
            </a:r>
            <a:endParaRPr sz="1200" kern="0">
              <a:solidFill>
                <a:srgbClr val="000000"/>
              </a:solidFill>
              <a:highlight>
                <a:srgbClr val="6FA8DC"/>
              </a:highlight>
              <a:latin typeface="Calibri"/>
              <a:ea typeface="Calibri"/>
              <a:cs typeface="Calibri"/>
              <a:sym typeface="Calibri"/>
            </a:endParaRPr>
          </a:p>
          <a:p>
            <a:pPr indent="457200" defTabSz="914400">
              <a:buClr>
                <a:srgbClr val="000000"/>
              </a:buClr>
            </a:pPr>
            <a:endParaRPr sz="1200" kern="0">
              <a:solidFill>
                <a:srgbClr val="000000"/>
              </a:solidFill>
              <a:highlight>
                <a:srgbClr val="6FA8DC"/>
              </a:highlight>
              <a:latin typeface="Calibri"/>
              <a:ea typeface="Calibri"/>
              <a:cs typeface="Calibri"/>
              <a:sym typeface="Calibri"/>
            </a:endParaRPr>
          </a:p>
          <a:p>
            <a:pPr defTabSz="914400">
              <a:buClr>
                <a:srgbClr val="000000"/>
              </a:buClr>
            </a:pPr>
            <a:r>
              <a:rPr lang="en" sz="1400" kern="0">
                <a:solidFill>
                  <a:srgbClr val="000000"/>
                </a:solidFill>
                <a:latin typeface="Calibri"/>
                <a:ea typeface="Calibri"/>
                <a:cs typeface="Calibri"/>
                <a:sym typeface="Calibri"/>
              </a:rPr>
              <a:t>  </a:t>
            </a:r>
            <a:r>
              <a:rPr lang="en" sz="1400" i="1" kern="0">
                <a:solidFill>
                  <a:srgbClr val="000000"/>
                </a:solidFill>
                <a:latin typeface="Calibri"/>
                <a:ea typeface="Calibri"/>
                <a:cs typeface="Calibri"/>
                <a:sym typeface="Calibri"/>
              </a:rPr>
              <a:t>BUDGET</a:t>
            </a:r>
            <a:r>
              <a:rPr lang="en" sz="1400" kern="0">
                <a:solidFill>
                  <a:srgbClr val="000000"/>
                </a:solidFill>
                <a:latin typeface="Calibri"/>
                <a:ea typeface="Calibri"/>
                <a:cs typeface="Calibri"/>
                <a:sym typeface="Calibri"/>
              </a:rPr>
              <a:t> = Max share of Annual HH income </a:t>
            </a:r>
            <a:endParaRPr sz="1400" kern="0">
              <a:solidFill>
                <a:srgbClr val="000000"/>
              </a:solidFill>
              <a:latin typeface="Calibri"/>
              <a:ea typeface="Calibri"/>
              <a:cs typeface="Calibri"/>
              <a:sym typeface="Calibri"/>
            </a:endParaRPr>
          </a:p>
          <a:p>
            <a:pPr indent="457200" defTabSz="914400">
              <a:buClr>
                <a:srgbClr val="000000"/>
              </a:buClr>
            </a:pPr>
            <a:r>
              <a:rPr lang="en" sz="1200" kern="0">
                <a:solidFill>
                  <a:srgbClr val="000000"/>
                </a:solidFill>
                <a:highlight>
                  <a:srgbClr val="6FA8DC"/>
                </a:highlight>
                <a:latin typeface="Calibri"/>
                <a:ea typeface="Calibri"/>
                <a:cs typeface="Calibri"/>
                <a:sym typeface="Calibri"/>
              </a:rPr>
              <a:t>Transport Budget share * Annual HH Income</a:t>
            </a:r>
            <a:endParaRPr sz="1200" kern="0">
              <a:solidFill>
                <a:srgbClr val="000000"/>
              </a:solidFill>
              <a:highlight>
                <a:srgbClr val="6FA8DC"/>
              </a:highlight>
              <a:latin typeface="Calibri"/>
              <a:ea typeface="Calibri"/>
              <a:cs typeface="Calibri"/>
              <a:sym typeface="Calibri"/>
            </a:endParaRPr>
          </a:p>
          <a:p>
            <a:pPr indent="457200" defTabSz="914400">
              <a:buClr>
                <a:srgbClr val="000000"/>
              </a:buClr>
            </a:pPr>
            <a:endParaRPr sz="1200" kern="0">
              <a:solidFill>
                <a:srgbClr val="000000"/>
              </a:solidFill>
              <a:highlight>
                <a:srgbClr val="6FA8DC"/>
              </a:highlight>
              <a:latin typeface="Calibri"/>
              <a:ea typeface="Calibri"/>
              <a:cs typeface="Calibri"/>
              <a:sym typeface="Calibri"/>
            </a:endParaRPr>
          </a:p>
          <a:p>
            <a:pPr defTabSz="914400">
              <a:buClr>
                <a:srgbClr val="000000"/>
              </a:buClr>
            </a:pPr>
            <a:r>
              <a:rPr lang="en" sz="1400" kern="0">
                <a:solidFill>
                  <a:srgbClr val="000000"/>
                </a:solidFill>
                <a:latin typeface="Calibri"/>
                <a:ea typeface="Calibri"/>
                <a:cs typeface="Calibri"/>
                <a:sym typeface="Calibri"/>
              </a:rPr>
              <a:t>Reduce VMT, as needed so </a:t>
            </a:r>
            <a:endParaRPr sz="1400" kern="0">
              <a:solidFill>
                <a:srgbClr val="000000"/>
              </a:solidFill>
              <a:latin typeface="Calibri"/>
              <a:ea typeface="Calibri"/>
              <a:cs typeface="Calibri"/>
              <a:sym typeface="Calibri"/>
            </a:endParaRPr>
          </a:p>
          <a:p>
            <a:pPr marL="457200" indent="457200" defTabSz="914400">
              <a:buClr>
                <a:srgbClr val="000000"/>
              </a:buClr>
            </a:pPr>
            <a:r>
              <a:rPr lang="en" sz="1400" i="1" kern="0">
                <a:solidFill>
                  <a:srgbClr val="000000"/>
                </a:solidFill>
                <a:latin typeface="Calibri"/>
                <a:ea typeface="Calibri"/>
                <a:cs typeface="Calibri"/>
                <a:sym typeface="Calibri"/>
              </a:rPr>
              <a:t>COSTS </a:t>
            </a:r>
            <a:r>
              <a:rPr lang="en" sz="1400" kern="0">
                <a:solidFill>
                  <a:srgbClr val="000000"/>
                </a:solidFill>
                <a:latin typeface="Calibri"/>
                <a:ea typeface="Calibri"/>
                <a:cs typeface="Calibri"/>
                <a:sym typeface="Calibri"/>
              </a:rPr>
              <a:t>stay within </a:t>
            </a:r>
            <a:r>
              <a:rPr lang="en" sz="1400" i="1" kern="0">
                <a:solidFill>
                  <a:srgbClr val="000000"/>
                </a:solidFill>
                <a:latin typeface="Calibri"/>
                <a:ea typeface="Calibri"/>
                <a:cs typeface="Calibri"/>
                <a:sym typeface="Calibri"/>
              </a:rPr>
              <a:t>BUDGET</a:t>
            </a:r>
            <a:r>
              <a:rPr lang="en" sz="1400" kern="0">
                <a:solidFill>
                  <a:srgbClr val="000000"/>
                </a:solidFill>
                <a:latin typeface="Calibri"/>
                <a:ea typeface="Calibri"/>
                <a:cs typeface="Calibri"/>
                <a:sym typeface="Calibri"/>
              </a:rPr>
              <a:t>.  </a:t>
            </a:r>
            <a:endParaRPr sz="1400" kern="0">
              <a:solidFill>
                <a:srgbClr val="000000"/>
              </a:solidFill>
              <a:latin typeface="Calibri"/>
              <a:ea typeface="Calibri"/>
              <a:cs typeface="Calibri"/>
              <a:sym typeface="Calibri"/>
            </a:endParaRPr>
          </a:p>
        </p:txBody>
      </p:sp>
      <p:sp>
        <p:nvSpPr>
          <p:cNvPr id="463" name="Google Shape;463;p47"/>
          <p:cNvSpPr/>
          <p:nvPr/>
        </p:nvSpPr>
        <p:spPr>
          <a:xfrm>
            <a:off x="2751909" y="2722846"/>
            <a:ext cx="2142129" cy="381300"/>
          </a:xfrm>
          <a:prstGeom prst="flowChartAlternateProcess">
            <a:avLst/>
          </a:prstGeom>
          <a:solidFill>
            <a:srgbClr val="88888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pPr>
            <a:r>
              <a:rPr lang="en" sz="1200" kern="0">
                <a:solidFill>
                  <a:srgbClr val="FFFFFF"/>
                </a:solidFill>
                <a:latin typeface="Arial"/>
                <a:cs typeface="Arial"/>
                <a:sym typeface="Arial"/>
              </a:rPr>
              <a:t>Consumer Expenditure Survey 2003-2015</a:t>
            </a:r>
            <a:endParaRPr sz="1200" kern="0">
              <a:solidFill>
                <a:srgbClr val="FFFFFF"/>
              </a:solidFill>
              <a:latin typeface="Arial"/>
              <a:cs typeface="Arial"/>
              <a:sym typeface="Arial"/>
            </a:endParaRPr>
          </a:p>
        </p:txBody>
      </p:sp>
      <p:sp>
        <p:nvSpPr>
          <p:cNvPr id="464" name="Google Shape;464;p47"/>
          <p:cNvSpPr/>
          <p:nvPr/>
        </p:nvSpPr>
        <p:spPr>
          <a:xfrm rot="2566629">
            <a:off x="5174283" y="5128062"/>
            <a:ext cx="530517" cy="512475"/>
          </a:xfrm>
          <a:prstGeom prst="rightArrow">
            <a:avLst>
              <a:gd name="adj1" fmla="val 50000"/>
              <a:gd name="adj2" fmla="val 50000"/>
            </a:avLst>
          </a:prstGeom>
          <a:solidFill>
            <a:srgbClr val="888888"/>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algn="ctr" defTabSz="914400">
              <a:buClr>
                <a:srgbClr val="000000"/>
              </a:buClr>
            </a:pPr>
            <a:endParaRPr sz="1400" kern="0">
              <a:solidFill>
                <a:srgbClr val="FFFFFF"/>
              </a:solidFill>
              <a:latin typeface="Calibri"/>
              <a:ea typeface="Calibri"/>
              <a:cs typeface="Calibri"/>
              <a:sym typeface="Calibri"/>
            </a:endParaRPr>
          </a:p>
        </p:txBody>
      </p:sp>
      <p:sp>
        <p:nvSpPr>
          <p:cNvPr id="465" name="Google Shape;465;p47"/>
          <p:cNvSpPr txBox="1">
            <a:spLocks noGrp="1"/>
          </p:cNvSpPr>
          <p:nvPr>
            <p:ph type="title"/>
          </p:nvPr>
        </p:nvSpPr>
        <p:spPr>
          <a:xfrm>
            <a:off x="600890" y="569096"/>
            <a:ext cx="7585409" cy="554754"/>
          </a:xfrm>
          <a:prstGeom prst="rect">
            <a:avLst/>
          </a:prstGeom>
        </p:spPr>
        <p:txBody>
          <a:bodyPr spcFirstLastPara="1" wrap="square" lIns="68575" tIns="34275" rIns="68575" bIns="34275" anchor="ctr" anchorCtr="0">
            <a:noAutofit/>
          </a:bodyPr>
          <a:lstStyle/>
          <a:p>
            <a:r>
              <a:rPr lang="en" sz="2400"/>
              <a:t>Adjust VMT for Household budget limit</a:t>
            </a:r>
            <a:endParaRPr sz="2400"/>
          </a:p>
        </p:txBody>
      </p:sp>
      <p:sp>
        <p:nvSpPr>
          <p:cNvPr id="2" name="Slide Number Placeholder 2">
            <a:extLst>
              <a:ext uri="{FF2B5EF4-FFF2-40B4-BE49-F238E27FC236}">
                <a16:creationId xmlns:a16="http://schemas.microsoft.com/office/drawing/2014/main" id="{4C518DB8-C75F-4C89-A70F-23906D0405D0}"/>
              </a:ext>
            </a:extLst>
          </p:cNvPr>
          <p:cNvSpPr>
            <a:spLocks noGrp="1"/>
          </p:cNvSpPr>
          <p:nvPr>
            <p:ph type="sldNum" sz="quarter" idx="12"/>
          </p:nvPr>
        </p:nvSpPr>
        <p:spPr>
          <a:xfrm>
            <a:off x="8667232" y="635024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510120-A876-4642-B753-556A5424CAF0}" type="slidenum">
              <a:rPr kumimoji="0" lang="en-US" sz="800" b="0" i="0" u="none" strike="noStrike" kern="1200" cap="none" spc="0" normalizeH="0" baseline="0" noProof="0" smtClean="0">
                <a:ln>
                  <a:noFill/>
                </a:ln>
                <a:solidFill>
                  <a:srgbClr val="77787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800" b="0" i="0" u="none" strike="noStrike" kern="1200" cap="none" spc="0" normalizeH="0" baseline="0" noProof="0">
              <a:ln>
                <a:noFill/>
              </a:ln>
              <a:solidFill>
                <a:srgbClr val="77787B"/>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5B79BB59-DBBC-485E-A40B-74A660DEAF0C}"/>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235807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9"/>
                                        </p:tgtEl>
                                        <p:attrNameLst>
                                          <p:attrName>style.visibility</p:attrName>
                                        </p:attrNameLst>
                                      </p:cBhvr>
                                      <p:to>
                                        <p:strVal val="visible"/>
                                      </p:to>
                                    </p:set>
                                    <p:animEffect transition="in" filter="fade">
                                      <p:cBhvr>
                                        <p:cTn id="7" dur="1000"/>
                                        <p:tgtEl>
                                          <p:spTgt spid="459"/>
                                        </p:tgtEl>
                                      </p:cBhvr>
                                    </p:animEffect>
                                  </p:childTnLst>
                                </p:cTn>
                              </p:par>
                              <p:par>
                                <p:cTn id="8" presetID="10" presetClass="entr" presetSubtype="0" fill="hold" nodeType="withEffect">
                                  <p:stCondLst>
                                    <p:cond delay="0"/>
                                  </p:stCondLst>
                                  <p:childTnLst>
                                    <p:set>
                                      <p:cBhvr>
                                        <p:cTn id="9" dur="1" fill="hold">
                                          <p:stCondLst>
                                            <p:cond delay="0"/>
                                          </p:stCondLst>
                                        </p:cTn>
                                        <p:tgtEl>
                                          <p:spTgt spid="460"/>
                                        </p:tgtEl>
                                        <p:attrNameLst>
                                          <p:attrName>style.visibility</p:attrName>
                                        </p:attrNameLst>
                                      </p:cBhvr>
                                      <p:to>
                                        <p:strVal val="visible"/>
                                      </p:to>
                                    </p:set>
                                    <p:animEffect transition="in" filter="fade">
                                      <p:cBhvr>
                                        <p:cTn id="10" dur="1000"/>
                                        <p:tgtEl>
                                          <p:spTgt spid="4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64"/>
                                        </p:tgtEl>
                                        <p:attrNameLst>
                                          <p:attrName>style.visibility</p:attrName>
                                        </p:attrNameLst>
                                      </p:cBhvr>
                                      <p:to>
                                        <p:strVal val="visible"/>
                                      </p:to>
                                    </p:set>
                                    <p:animEffect transition="in" filter="fade">
                                      <p:cBhvr>
                                        <p:cTn id="15" dur="1000"/>
                                        <p:tgtEl>
                                          <p:spTgt spid="464"/>
                                        </p:tgtEl>
                                      </p:cBhvr>
                                    </p:animEffect>
                                  </p:childTnLst>
                                </p:cTn>
                              </p:par>
                              <p:par>
                                <p:cTn id="16" presetID="10" presetClass="entr" presetSubtype="0" fill="hold" nodeType="withEffect">
                                  <p:stCondLst>
                                    <p:cond delay="0"/>
                                  </p:stCondLst>
                                  <p:childTnLst>
                                    <p:set>
                                      <p:cBhvr>
                                        <p:cTn id="17" dur="1" fill="hold">
                                          <p:stCondLst>
                                            <p:cond delay="0"/>
                                          </p:stCondLst>
                                        </p:cTn>
                                        <p:tgtEl>
                                          <p:spTgt spid="456"/>
                                        </p:tgtEl>
                                        <p:attrNameLst>
                                          <p:attrName>style.visibility</p:attrName>
                                        </p:attrNameLst>
                                      </p:cBhvr>
                                      <p:to>
                                        <p:strVal val="visible"/>
                                      </p:to>
                                    </p:set>
                                    <p:animEffect transition="in" filter="fade">
                                      <p:cBhvr>
                                        <p:cTn id="18" dur="1000"/>
                                        <p:tgtEl>
                                          <p:spTgt spid="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617F8-07B3-0532-6835-146D4C402612}"/>
              </a:ext>
            </a:extLst>
          </p:cNvPr>
          <p:cNvSpPr>
            <a:spLocks noGrp="1"/>
          </p:cNvSpPr>
          <p:nvPr>
            <p:ph type="title"/>
          </p:nvPr>
        </p:nvSpPr>
        <p:spPr>
          <a:xfrm>
            <a:off x="1157178" y="2722904"/>
            <a:ext cx="10515600" cy="1255728"/>
          </a:xfrm>
        </p:spPr>
        <p:txBody>
          <a:bodyPr/>
          <a:lstStyle/>
          <a:p>
            <a:r>
              <a:rPr lang="en-US"/>
              <a:t>Resume at 11am</a:t>
            </a:r>
            <a:br>
              <a:rPr lang="en-US"/>
            </a:br>
            <a:br>
              <a:rPr lang="en-US"/>
            </a:br>
            <a:r>
              <a:rPr lang="en-US"/>
              <a:t>See you soon!</a:t>
            </a:r>
          </a:p>
        </p:txBody>
      </p:sp>
      <p:sp>
        <p:nvSpPr>
          <p:cNvPr id="4" name="Rectangle: Rounded Corners 3">
            <a:extLst>
              <a:ext uri="{FF2B5EF4-FFF2-40B4-BE49-F238E27FC236}">
                <a16:creationId xmlns:a16="http://schemas.microsoft.com/office/drawing/2014/main" id="{772B4E01-2302-6731-3F8C-F6AC3B5134F0}"/>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
        <p:nvSpPr>
          <p:cNvPr id="5" name="Slide Number Placeholder 1">
            <a:extLst>
              <a:ext uri="{FF2B5EF4-FFF2-40B4-BE49-F238E27FC236}">
                <a16:creationId xmlns:a16="http://schemas.microsoft.com/office/drawing/2014/main" id="{CAC6C19F-704A-1972-6421-0D04145A8020}"/>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62</a:t>
            </a:fld>
            <a:endParaRPr lang="en-US"/>
          </a:p>
        </p:txBody>
      </p:sp>
    </p:spTree>
    <p:extLst>
      <p:ext uri="{BB962C8B-B14F-4D97-AF65-F5344CB8AC3E}">
        <p14:creationId xmlns:p14="http://schemas.microsoft.com/office/powerpoint/2010/main" val="42483564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4C37E-B175-ADB7-F102-63C0C14A5D48}"/>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5B5D2A8D-E66E-E3BF-520C-BD655A848838}"/>
              </a:ext>
            </a:extLst>
          </p:cNvPr>
          <p:cNvSpPr>
            <a:spLocks noGrp="1"/>
          </p:cNvSpPr>
          <p:nvPr>
            <p:ph type="subTitle" idx="1"/>
          </p:nvPr>
        </p:nvSpPr>
        <p:spPr>
          <a:xfrm>
            <a:off x="838200" y="2478577"/>
            <a:ext cx="4625341" cy="1410643"/>
          </a:xfrm>
        </p:spPr>
        <p:txBody>
          <a:bodyPr/>
          <a:lstStyle/>
          <a:p>
            <a:pPr indent="0"/>
            <a:r>
              <a:rPr lang="en-US" sz="1600" u="sng">
                <a:solidFill>
                  <a:schemeClr val="bg2"/>
                </a:solidFill>
              </a:rPr>
              <a:t>11:00 am – 12:30 pm</a:t>
            </a:r>
          </a:p>
          <a:p>
            <a:pPr indent="0"/>
            <a:r>
              <a:rPr lang="en-US" sz="1600">
                <a:solidFill>
                  <a:schemeClr val="bg2"/>
                </a:solidFill>
              </a:rPr>
              <a:t>1. Overview of provided models </a:t>
            </a:r>
          </a:p>
          <a:p>
            <a:pPr indent="0"/>
            <a:r>
              <a:rPr lang="en-US" sz="1600">
                <a:solidFill>
                  <a:schemeClr val="bg2"/>
                </a:solidFill>
              </a:rPr>
              <a:t>2. Model folder structure</a:t>
            </a:r>
          </a:p>
          <a:p>
            <a:pPr indent="0"/>
            <a:r>
              <a:rPr lang="en-US" sz="1600">
                <a:solidFill>
                  <a:schemeClr val="bg2"/>
                </a:solidFill>
              </a:rPr>
              <a:t>3. How to run a base model</a:t>
            </a:r>
          </a:p>
          <a:p>
            <a:pPr indent="0"/>
            <a:r>
              <a:rPr lang="en-US" sz="1600">
                <a:solidFill>
                  <a:schemeClr val="bg2"/>
                </a:solidFill>
              </a:rPr>
              <a:t>4. How to test a future scenario</a:t>
            </a:r>
          </a:p>
        </p:txBody>
      </p:sp>
      <p:sp>
        <p:nvSpPr>
          <p:cNvPr id="3" name="Title 2">
            <a:extLst>
              <a:ext uri="{FF2B5EF4-FFF2-40B4-BE49-F238E27FC236}">
                <a16:creationId xmlns:a16="http://schemas.microsoft.com/office/drawing/2014/main" id="{E16616EB-7C9F-2415-B086-E785B6E2AEAD}"/>
              </a:ext>
            </a:extLst>
          </p:cNvPr>
          <p:cNvSpPr>
            <a:spLocks noGrp="1"/>
          </p:cNvSpPr>
          <p:nvPr>
            <p:ph type="title"/>
          </p:nvPr>
        </p:nvSpPr>
        <p:spPr>
          <a:xfrm>
            <a:off x="838200" y="1496477"/>
            <a:ext cx="5539741" cy="615553"/>
          </a:xfrm>
        </p:spPr>
        <p:txBody>
          <a:bodyPr/>
          <a:lstStyle/>
          <a:p>
            <a:r>
              <a:rPr lang="en-US"/>
              <a:t>Part 2</a:t>
            </a:r>
          </a:p>
        </p:txBody>
      </p:sp>
      <p:sp>
        <p:nvSpPr>
          <p:cNvPr id="4" name="Text Placeholder 3">
            <a:extLst>
              <a:ext uri="{FF2B5EF4-FFF2-40B4-BE49-F238E27FC236}">
                <a16:creationId xmlns:a16="http://schemas.microsoft.com/office/drawing/2014/main" id="{3D6D164D-DD5F-17E2-0D30-B714FF95EBA3}"/>
              </a:ext>
            </a:extLst>
          </p:cNvPr>
          <p:cNvSpPr>
            <a:spLocks noGrp="1"/>
          </p:cNvSpPr>
          <p:nvPr>
            <p:ph type="body" sz="quarter" idx="10"/>
          </p:nvPr>
        </p:nvSpPr>
        <p:spPr/>
        <p:txBody>
          <a:bodyPr>
            <a:normAutofit fontScale="92500" lnSpcReduction="10000"/>
          </a:bodyPr>
          <a:lstStyle/>
          <a:p>
            <a:endParaRPr lang="en-US"/>
          </a:p>
        </p:txBody>
      </p:sp>
      <p:sp>
        <p:nvSpPr>
          <p:cNvPr id="5" name="Text Placeholder 4">
            <a:extLst>
              <a:ext uri="{FF2B5EF4-FFF2-40B4-BE49-F238E27FC236}">
                <a16:creationId xmlns:a16="http://schemas.microsoft.com/office/drawing/2014/main" id="{ECBE33FD-B3A5-7E97-18C9-010F4BAD194D}"/>
              </a:ext>
            </a:extLst>
          </p:cNvPr>
          <p:cNvSpPr>
            <a:spLocks noGrp="1"/>
          </p:cNvSpPr>
          <p:nvPr>
            <p:ph type="body" sz="quarter" idx="11"/>
          </p:nvPr>
        </p:nvSpPr>
        <p:spPr/>
        <p:txBody>
          <a:bodyPr>
            <a:normAutofit fontScale="92500" lnSpcReduction="10000"/>
          </a:bodyPr>
          <a:lstStyle/>
          <a:p>
            <a:endParaRPr lang="en-US"/>
          </a:p>
        </p:txBody>
      </p:sp>
      <p:sp>
        <p:nvSpPr>
          <p:cNvPr id="6" name="Rectangle: Rounded Corners 5">
            <a:extLst>
              <a:ext uri="{FF2B5EF4-FFF2-40B4-BE49-F238E27FC236}">
                <a16:creationId xmlns:a16="http://schemas.microsoft.com/office/drawing/2014/main" id="{1942EAF1-AE84-6EFD-5812-1E91360AC204}"/>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
        <p:nvSpPr>
          <p:cNvPr id="7" name="Slide Number Placeholder 1">
            <a:extLst>
              <a:ext uri="{FF2B5EF4-FFF2-40B4-BE49-F238E27FC236}">
                <a16:creationId xmlns:a16="http://schemas.microsoft.com/office/drawing/2014/main" id="{65843EA8-7EDB-432D-D0DD-C75DE83EE536}"/>
              </a:ext>
            </a:extLst>
          </p:cNvPr>
          <p:cNvSpPr txBox="1">
            <a:spLocks/>
          </p:cNvSpPr>
          <p:nvPr/>
        </p:nvSpPr>
        <p:spPr>
          <a:xfrm>
            <a:off x="8667232" y="6350249"/>
            <a:ext cx="2743200" cy="365125"/>
          </a:xfrm>
          <a:prstGeom prst="rect">
            <a:avLst/>
          </a:prstGeom>
        </p:spPr>
        <p:txBody>
          <a:bodyPr vert="horz" lIns="0" tIns="45720" rIns="0" bIns="45720" rtlCol="0">
            <a:normAutofit/>
          </a:bodyPr>
          <a:lstStyle>
            <a:lvl1pPr marL="0" indent="0" algn="l" defTabSz="914400" rtl="0" eaLnBrk="1" fontAlgn="ctr" latinLnBrk="0" hangingPunct="1">
              <a:lnSpc>
                <a:spcPct val="110000"/>
              </a:lnSpc>
              <a:spcBef>
                <a:spcPts val="1000"/>
              </a:spcBef>
              <a:buClr>
                <a:srgbClr val="48484A"/>
              </a:buClr>
              <a:buSzPct val="150000"/>
              <a:buFontTx/>
              <a:buNone/>
              <a:defRPr sz="1200" b="0" i="0" kern="1200">
                <a:solidFill>
                  <a:srgbClr val="EC8B1F"/>
                </a:solidFill>
                <a:latin typeface="Arial" panose="020B0604020202020204" pitchFamily="34" charset="0"/>
                <a:ea typeface="+mn-ea"/>
                <a:cs typeface="Arial" panose="020B0604020202020204" pitchFamily="34" charset="0"/>
              </a:defRPr>
            </a:lvl1pPr>
            <a:lvl2pPr marL="457200" indent="0" algn="l" defTabSz="914400" rtl="0" eaLnBrk="1" fontAlgn="ctr" latinLnBrk="0" hangingPunct="1">
              <a:lnSpc>
                <a:spcPct val="110000"/>
              </a:lnSpc>
              <a:spcBef>
                <a:spcPts val="500"/>
              </a:spcBef>
              <a:buClr>
                <a:srgbClr val="48484A"/>
              </a:buClr>
              <a:buSzPct val="100000"/>
              <a:buFontTx/>
              <a:buNone/>
              <a:defRPr sz="1200" b="0" i="0" kern="1200">
                <a:solidFill>
                  <a:srgbClr val="48484A"/>
                </a:solidFill>
                <a:latin typeface="Arial" panose="020B0604020202020204" pitchFamily="34" charset="0"/>
                <a:ea typeface="+mn-ea"/>
                <a:cs typeface="Arial" panose="020B0604020202020204" pitchFamily="34" charset="0"/>
              </a:defRPr>
            </a:lvl2pPr>
            <a:lvl3pPr marL="914400" indent="0" algn="l" defTabSz="914400" rtl="0" eaLnBrk="1" fontAlgn="ctr" latinLnBrk="0" hangingPunct="1">
              <a:lnSpc>
                <a:spcPct val="110000"/>
              </a:lnSpc>
              <a:spcBef>
                <a:spcPts val="500"/>
              </a:spcBef>
              <a:buClr>
                <a:srgbClr val="48484A"/>
              </a:buClr>
              <a:buSzPct val="100000"/>
              <a:buFontTx/>
              <a:buNone/>
              <a:defRPr sz="1200" b="0" i="0" kern="1200">
                <a:solidFill>
                  <a:srgbClr val="48484A"/>
                </a:solidFill>
                <a:latin typeface="Arial" panose="020B0604020202020204" pitchFamily="34" charset="0"/>
                <a:ea typeface="+mn-ea"/>
                <a:cs typeface="Arial" panose="020B0604020202020204" pitchFamily="34" charset="0"/>
              </a:defRPr>
            </a:lvl3pPr>
            <a:lvl4pPr marL="137160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1828800" indent="0" algn="l" defTabSz="914400" rtl="0" eaLnBrk="1" fontAlgn="ctr" latinLnBrk="0" hangingPunct="1">
              <a:lnSpc>
                <a:spcPct val="110000"/>
              </a:lnSpc>
              <a:spcBef>
                <a:spcPts val="500"/>
              </a:spcBef>
              <a:buClr>
                <a:srgbClr val="48484A"/>
              </a:buClr>
              <a:buSzPct val="100000"/>
              <a:buFontTx/>
              <a:buNone/>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4510120-A876-4642-B753-556A5424CAF0}" type="slidenum">
              <a:rPr lang="en-US" smtClean="0"/>
              <a:pPr/>
              <a:t>63</a:t>
            </a:fld>
            <a:endParaRPr lang="en-US"/>
          </a:p>
        </p:txBody>
      </p:sp>
    </p:spTree>
    <p:extLst>
      <p:ext uri="{BB962C8B-B14F-4D97-AF65-F5344CB8AC3E}">
        <p14:creationId xmlns:p14="http://schemas.microsoft.com/office/powerpoint/2010/main" val="9946701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5608EF3-4EE4-5498-9834-C54F781E9AA3}"/>
              </a:ext>
            </a:extLst>
          </p:cNvPr>
          <p:cNvSpPr/>
          <p:nvPr/>
        </p:nvSpPr>
        <p:spPr>
          <a:xfrm>
            <a:off x="4131129" y="1796143"/>
            <a:ext cx="6643263" cy="4637314"/>
          </a:xfrm>
          <a:prstGeom prst="roundRect">
            <a:avLst>
              <a:gd name="adj" fmla="val 399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49069B-EBFF-1FC2-67AC-8077A1B227BD}"/>
              </a:ext>
            </a:extLst>
          </p:cNvPr>
          <p:cNvSpPr>
            <a:spLocks noGrp="1"/>
          </p:cNvSpPr>
          <p:nvPr>
            <p:ph type="title"/>
          </p:nvPr>
        </p:nvSpPr>
        <p:spPr/>
        <p:txBody>
          <a:bodyPr/>
          <a:lstStyle/>
          <a:p>
            <a:r>
              <a:rPr lang="en-US">
                <a:solidFill>
                  <a:schemeClr val="bg2"/>
                </a:solidFill>
              </a:rPr>
              <a:t>1. </a:t>
            </a:r>
            <a:r>
              <a:rPr lang="en-US"/>
              <a:t>Overview of Provided Models</a:t>
            </a:r>
          </a:p>
        </p:txBody>
      </p:sp>
      <p:sp>
        <p:nvSpPr>
          <p:cNvPr id="4" name="Rectangle: Rounded Corners 3">
            <a:extLst>
              <a:ext uri="{FF2B5EF4-FFF2-40B4-BE49-F238E27FC236}">
                <a16:creationId xmlns:a16="http://schemas.microsoft.com/office/drawing/2014/main" id="{0A23EB40-42DC-271C-FD69-BF34F417F97C}"/>
              </a:ext>
            </a:extLst>
          </p:cNvPr>
          <p:cNvSpPr/>
          <p:nvPr/>
        </p:nvSpPr>
        <p:spPr>
          <a:xfrm>
            <a:off x="838199" y="2178522"/>
            <a:ext cx="2838734" cy="829101"/>
          </a:xfrm>
          <a:prstGeom prst="roundRect">
            <a:avLst/>
          </a:prstGeom>
          <a:solidFill>
            <a:schemeClr val="bg1">
              <a:lumMod val="95000"/>
            </a:schemeClr>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err="1">
                <a:solidFill>
                  <a:schemeClr val="tx1"/>
                </a:solidFill>
              </a:rPr>
              <a:t>SJV</a:t>
            </a:r>
            <a:r>
              <a:rPr lang="en-US" b="1">
                <a:solidFill>
                  <a:schemeClr val="tx1"/>
                </a:solidFill>
              </a:rPr>
              <a:t> Reference Model</a:t>
            </a:r>
          </a:p>
        </p:txBody>
      </p:sp>
      <p:sp>
        <p:nvSpPr>
          <p:cNvPr id="5" name="Rectangle: Rounded Corners 4">
            <a:extLst>
              <a:ext uri="{FF2B5EF4-FFF2-40B4-BE49-F238E27FC236}">
                <a16:creationId xmlns:a16="http://schemas.microsoft.com/office/drawing/2014/main" id="{BB20E428-3072-8215-1F10-879C8FFBA341}"/>
              </a:ext>
            </a:extLst>
          </p:cNvPr>
          <p:cNvSpPr/>
          <p:nvPr/>
        </p:nvSpPr>
        <p:spPr>
          <a:xfrm>
            <a:off x="4301319" y="2178522"/>
            <a:ext cx="2838734" cy="829101"/>
          </a:xfrm>
          <a:prstGeom prst="roundRect">
            <a:avLst/>
          </a:prstGeom>
          <a:solidFill>
            <a:schemeClr val="bg1">
              <a:lumMod val="95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err="1">
                <a:solidFill>
                  <a:schemeClr val="tx1"/>
                </a:solidFill>
              </a:rPr>
              <a:t>SJV</a:t>
            </a:r>
            <a:r>
              <a:rPr lang="en-US" b="1">
                <a:solidFill>
                  <a:schemeClr val="tx1"/>
                </a:solidFill>
              </a:rPr>
              <a:t> Reference Model with </a:t>
            </a:r>
            <a:r>
              <a:rPr lang="en-US" b="1" err="1">
                <a:solidFill>
                  <a:schemeClr val="tx1"/>
                </a:solidFill>
              </a:rPr>
              <a:t>PopulationSim</a:t>
            </a:r>
            <a:endParaRPr lang="en-US" b="1">
              <a:solidFill>
                <a:schemeClr val="tx1"/>
              </a:solidFill>
            </a:endParaRPr>
          </a:p>
        </p:txBody>
      </p:sp>
      <p:sp>
        <p:nvSpPr>
          <p:cNvPr id="6" name="Rectangle: Rounded Corners 5">
            <a:extLst>
              <a:ext uri="{FF2B5EF4-FFF2-40B4-BE49-F238E27FC236}">
                <a16:creationId xmlns:a16="http://schemas.microsoft.com/office/drawing/2014/main" id="{0D771E10-D8D3-6D83-0D31-8C47DAD5438C}"/>
              </a:ext>
            </a:extLst>
          </p:cNvPr>
          <p:cNvSpPr/>
          <p:nvPr/>
        </p:nvSpPr>
        <p:spPr>
          <a:xfrm>
            <a:off x="7764439" y="2178522"/>
            <a:ext cx="2838734" cy="829101"/>
          </a:xfrm>
          <a:prstGeom prst="roundRect">
            <a:avLst/>
          </a:prstGeom>
          <a:solidFill>
            <a:schemeClr val="bg1">
              <a:lumMod val="95000"/>
            </a:schemeClr>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err="1">
                <a:solidFill>
                  <a:schemeClr val="tx1"/>
                </a:solidFill>
              </a:rPr>
              <a:t>SJV</a:t>
            </a:r>
            <a:r>
              <a:rPr lang="en-US" b="1">
                <a:solidFill>
                  <a:schemeClr val="tx1"/>
                </a:solidFill>
              </a:rPr>
              <a:t> Scenarios Cat (Categorical) Model</a:t>
            </a:r>
          </a:p>
        </p:txBody>
      </p:sp>
      <p:sp>
        <p:nvSpPr>
          <p:cNvPr id="7" name="Rectangle: Rounded Corners 6">
            <a:extLst>
              <a:ext uri="{FF2B5EF4-FFF2-40B4-BE49-F238E27FC236}">
                <a16:creationId xmlns:a16="http://schemas.microsoft.com/office/drawing/2014/main" id="{A9E20672-604F-1D55-5A42-8CF952C160F9}"/>
              </a:ext>
            </a:extLst>
          </p:cNvPr>
          <p:cNvSpPr/>
          <p:nvPr/>
        </p:nvSpPr>
        <p:spPr>
          <a:xfrm>
            <a:off x="838199" y="3309579"/>
            <a:ext cx="2838734" cy="2790844"/>
          </a:xfrm>
          <a:prstGeom prst="roundRect">
            <a:avLst>
              <a:gd name="adj" fmla="val 3795"/>
            </a:avLst>
          </a:prstGeom>
          <a:solidFill>
            <a:schemeClr val="bg1">
              <a:lumMod val="95000"/>
            </a:schemeClr>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a:solidFill>
                  <a:schemeClr val="tx1"/>
                </a:solidFill>
              </a:rPr>
              <a:t>Uses a custom version of </a:t>
            </a:r>
            <a:r>
              <a:rPr lang="en-US" sz="1600" err="1">
                <a:solidFill>
                  <a:schemeClr val="tx1"/>
                </a:solidFill>
              </a:rPr>
              <a:t>VESimHouseholds</a:t>
            </a:r>
            <a:r>
              <a:rPr lang="en-US" sz="1600">
                <a:solidFill>
                  <a:schemeClr val="tx1"/>
                </a:solidFill>
              </a:rPr>
              <a:t> to generate households and population</a:t>
            </a:r>
          </a:p>
          <a:p>
            <a:pPr marL="285750" indent="-285750">
              <a:buFont typeface="Arial" panose="020B0604020202020204" pitchFamily="34" charset="0"/>
              <a:buChar char="•"/>
            </a:pPr>
            <a:r>
              <a:rPr lang="en-US" sz="1600">
                <a:solidFill>
                  <a:schemeClr val="tx1"/>
                </a:solidFill>
              </a:rPr>
              <a:t>Generates reference </a:t>
            </a:r>
            <a:r>
              <a:rPr lang="en-US" sz="1600" b="1">
                <a:solidFill>
                  <a:schemeClr val="tx1"/>
                </a:solidFill>
              </a:rPr>
              <a:t>Base</a:t>
            </a:r>
            <a:r>
              <a:rPr lang="en-US" sz="1600">
                <a:solidFill>
                  <a:schemeClr val="tx1"/>
                </a:solidFill>
              </a:rPr>
              <a:t> and </a:t>
            </a:r>
            <a:r>
              <a:rPr lang="en-US" sz="1600" b="1">
                <a:solidFill>
                  <a:schemeClr val="tx1"/>
                </a:solidFill>
              </a:rPr>
              <a:t>Future Scenarios</a:t>
            </a:r>
          </a:p>
          <a:p>
            <a:pPr marL="285750" indent="-285750">
              <a:buFont typeface="Arial" panose="020B0604020202020204" pitchFamily="34" charset="0"/>
              <a:buChar char="•"/>
            </a:pPr>
            <a:r>
              <a:rPr lang="en-US" sz="1600">
                <a:solidFill>
                  <a:schemeClr val="tx1"/>
                </a:solidFill>
              </a:rPr>
              <a:t>Used to check Base and Future model outputs</a:t>
            </a:r>
          </a:p>
        </p:txBody>
      </p:sp>
      <p:sp>
        <p:nvSpPr>
          <p:cNvPr id="8" name="Rectangle: Rounded Corners 7">
            <a:extLst>
              <a:ext uri="{FF2B5EF4-FFF2-40B4-BE49-F238E27FC236}">
                <a16:creationId xmlns:a16="http://schemas.microsoft.com/office/drawing/2014/main" id="{3EB2BBB8-F663-91C8-78D6-121B6509F757}"/>
              </a:ext>
            </a:extLst>
          </p:cNvPr>
          <p:cNvSpPr/>
          <p:nvPr/>
        </p:nvSpPr>
        <p:spPr>
          <a:xfrm>
            <a:off x="4301319" y="3309579"/>
            <a:ext cx="2838734" cy="2790844"/>
          </a:xfrm>
          <a:prstGeom prst="roundRect">
            <a:avLst>
              <a:gd name="adj" fmla="val 6721"/>
            </a:avLst>
          </a:prstGeom>
          <a:solidFill>
            <a:schemeClr val="bg1">
              <a:lumMod val="95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a:solidFill>
                  <a:schemeClr val="tx1"/>
                </a:solidFill>
              </a:rPr>
              <a:t>Uses </a:t>
            </a:r>
            <a:r>
              <a:rPr lang="en-US" sz="1600" err="1">
                <a:solidFill>
                  <a:schemeClr val="tx1"/>
                </a:solidFill>
              </a:rPr>
              <a:t>PopulationSim</a:t>
            </a:r>
            <a:r>
              <a:rPr lang="en-US" sz="1600">
                <a:solidFill>
                  <a:schemeClr val="tx1"/>
                </a:solidFill>
              </a:rPr>
              <a:t> to generate households and population</a:t>
            </a:r>
          </a:p>
          <a:p>
            <a:pPr marL="285750" indent="-285750">
              <a:buFont typeface="Arial" panose="020B0604020202020204" pitchFamily="34" charset="0"/>
              <a:buChar char="•"/>
            </a:pPr>
            <a:r>
              <a:rPr lang="en-US" sz="1600">
                <a:solidFill>
                  <a:schemeClr val="tx1"/>
                </a:solidFill>
              </a:rPr>
              <a:t>Generates reference </a:t>
            </a:r>
            <a:r>
              <a:rPr lang="en-US" sz="1600" b="1">
                <a:solidFill>
                  <a:schemeClr val="tx1"/>
                </a:solidFill>
              </a:rPr>
              <a:t>Base</a:t>
            </a:r>
            <a:r>
              <a:rPr lang="en-US" sz="1600">
                <a:solidFill>
                  <a:schemeClr val="tx1"/>
                </a:solidFill>
              </a:rPr>
              <a:t> and </a:t>
            </a:r>
            <a:r>
              <a:rPr lang="en-US" sz="1600" b="1">
                <a:solidFill>
                  <a:schemeClr val="tx1"/>
                </a:solidFill>
              </a:rPr>
              <a:t>Future Scenarios</a:t>
            </a:r>
            <a:endParaRPr lang="en-US" sz="1600">
              <a:solidFill>
                <a:schemeClr val="tx1"/>
              </a:solidFill>
            </a:endParaRPr>
          </a:p>
          <a:p>
            <a:pPr marL="285750" indent="-285750">
              <a:buFont typeface="Arial" panose="020B0604020202020204" pitchFamily="34" charset="0"/>
              <a:buChar char="•"/>
            </a:pPr>
            <a:r>
              <a:rPr lang="en-US" sz="1600">
                <a:solidFill>
                  <a:schemeClr val="tx1"/>
                </a:solidFill>
              </a:rPr>
              <a:t>Used to check Base and Future model outputs</a:t>
            </a:r>
          </a:p>
        </p:txBody>
      </p:sp>
      <p:sp>
        <p:nvSpPr>
          <p:cNvPr id="9" name="Rectangle: Rounded Corners 8">
            <a:extLst>
              <a:ext uri="{FF2B5EF4-FFF2-40B4-BE49-F238E27FC236}">
                <a16:creationId xmlns:a16="http://schemas.microsoft.com/office/drawing/2014/main" id="{7779CDBF-ECBA-15D3-C2DB-D3393CFF8855}"/>
              </a:ext>
            </a:extLst>
          </p:cNvPr>
          <p:cNvSpPr/>
          <p:nvPr/>
        </p:nvSpPr>
        <p:spPr>
          <a:xfrm>
            <a:off x="7764439" y="3295931"/>
            <a:ext cx="2838734" cy="2790844"/>
          </a:xfrm>
          <a:prstGeom prst="roundRect">
            <a:avLst>
              <a:gd name="adj" fmla="val 4673"/>
            </a:avLst>
          </a:prstGeom>
          <a:solidFill>
            <a:schemeClr val="bg1">
              <a:lumMod val="95000"/>
            </a:schemeClr>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a:solidFill>
                  <a:schemeClr val="tx1"/>
                </a:solidFill>
              </a:rPr>
              <a:t>Uses </a:t>
            </a:r>
            <a:r>
              <a:rPr lang="en-US" sz="1600" err="1">
                <a:solidFill>
                  <a:schemeClr val="tx1"/>
                </a:solidFill>
              </a:rPr>
              <a:t>PopulationSim</a:t>
            </a:r>
            <a:endParaRPr lang="en-US" sz="1600">
              <a:solidFill>
                <a:schemeClr val="tx1"/>
              </a:solidFill>
            </a:endParaRPr>
          </a:p>
          <a:p>
            <a:pPr marL="285750" indent="-285750">
              <a:buFont typeface="Arial" panose="020B0604020202020204" pitchFamily="34" charset="0"/>
              <a:buChar char="•"/>
            </a:pPr>
            <a:r>
              <a:rPr lang="en-US" sz="1600">
                <a:solidFill>
                  <a:schemeClr val="tx1"/>
                </a:solidFill>
              </a:rPr>
              <a:t>Used to create </a:t>
            </a:r>
            <a:r>
              <a:rPr lang="en-US" sz="1600" b="1">
                <a:solidFill>
                  <a:schemeClr val="tx1"/>
                </a:solidFill>
              </a:rPr>
              <a:t>all</a:t>
            </a:r>
            <a:r>
              <a:rPr lang="en-US" sz="1600">
                <a:solidFill>
                  <a:schemeClr val="tx1"/>
                </a:solidFill>
              </a:rPr>
              <a:t> 109 Future Scenarios</a:t>
            </a:r>
          </a:p>
          <a:p>
            <a:pPr marL="285750" indent="-285750">
              <a:buFont typeface="Arial" panose="020B0604020202020204" pitchFamily="34" charset="0"/>
              <a:buChar char="•"/>
            </a:pPr>
            <a:r>
              <a:rPr lang="en-US" sz="1600">
                <a:solidFill>
                  <a:schemeClr val="tx1"/>
                </a:solidFill>
              </a:rPr>
              <a:t>Output allows comparing of future scenarios</a:t>
            </a:r>
          </a:p>
          <a:p>
            <a:pPr marL="285750" indent="-285750">
              <a:buFont typeface="Arial" panose="020B0604020202020204" pitchFamily="34" charset="0"/>
              <a:buChar char="•"/>
            </a:pPr>
            <a:r>
              <a:rPr lang="en-US" sz="1600">
                <a:solidFill>
                  <a:schemeClr val="tx1"/>
                </a:solidFill>
              </a:rPr>
              <a:t>Output allows to goal-seek</a:t>
            </a:r>
          </a:p>
        </p:txBody>
      </p:sp>
      <p:sp>
        <p:nvSpPr>
          <p:cNvPr id="11" name="Text Placeholder 2">
            <a:extLst>
              <a:ext uri="{FF2B5EF4-FFF2-40B4-BE49-F238E27FC236}">
                <a16:creationId xmlns:a16="http://schemas.microsoft.com/office/drawing/2014/main" id="{30EF1FB4-2061-1A77-2977-112AC2623E47}"/>
              </a:ext>
            </a:extLst>
          </p:cNvPr>
          <p:cNvSpPr txBox="1">
            <a:spLocks/>
          </p:cNvSpPr>
          <p:nvPr/>
        </p:nvSpPr>
        <p:spPr>
          <a:xfrm>
            <a:off x="6520848" y="1309737"/>
            <a:ext cx="3842454" cy="396196"/>
          </a:xfrm>
          <a:prstGeom prst="rect">
            <a:avLst/>
          </a:prstGeom>
        </p:spPr>
        <p:txBody>
          <a:bodyPr vert="horz" lIns="0" tIns="45720" rIns="0" bIns="45720" rtlCol="0">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t>Used in this Analysis</a:t>
            </a:r>
          </a:p>
        </p:txBody>
      </p:sp>
      <p:sp>
        <p:nvSpPr>
          <p:cNvPr id="15" name="Text Placeholder 2">
            <a:extLst>
              <a:ext uri="{FF2B5EF4-FFF2-40B4-BE49-F238E27FC236}">
                <a16:creationId xmlns:a16="http://schemas.microsoft.com/office/drawing/2014/main" id="{B3543EB5-A345-C303-933F-D7BC25DD3D2B}"/>
              </a:ext>
            </a:extLst>
          </p:cNvPr>
          <p:cNvSpPr txBox="1">
            <a:spLocks/>
          </p:cNvSpPr>
          <p:nvPr/>
        </p:nvSpPr>
        <p:spPr>
          <a:xfrm>
            <a:off x="838199" y="1631348"/>
            <a:ext cx="3842454" cy="396196"/>
          </a:xfrm>
          <a:prstGeom prst="rect">
            <a:avLst/>
          </a:prstGeom>
        </p:spPr>
        <p:txBody>
          <a:bodyPr vert="horz" lIns="0" tIns="45720" rIns="0" bIns="45720" rtlCol="0">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t>Provided but not being Used</a:t>
            </a:r>
          </a:p>
        </p:txBody>
      </p:sp>
      <p:sp>
        <p:nvSpPr>
          <p:cNvPr id="12" name="Rectangle: Rounded Corners 11">
            <a:extLst>
              <a:ext uri="{FF2B5EF4-FFF2-40B4-BE49-F238E27FC236}">
                <a16:creationId xmlns:a16="http://schemas.microsoft.com/office/drawing/2014/main" id="{21E33056-B87D-43EB-C80A-9873E652E5D6}"/>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
        <p:nvSpPr>
          <p:cNvPr id="13" name="Slide Number Placeholder 1">
            <a:extLst>
              <a:ext uri="{FF2B5EF4-FFF2-40B4-BE49-F238E27FC236}">
                <a16:creationId xmlns:a16="http://schemas.microsoft.com/office/drawing/2014/main" id="{752DEAE3-16BA-ED4D-36E3-460198826935}"/>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64</a:t>
            </a:fld>
            <a:endParaRPr lang="en-US"/>
          </a:p>
        </p:txBody>
      </p:sp>
    </p:spTree>
    <p:extLst>
      <p:ext uri="{BB962C8B-B14F-4D97-AF65-F5344CB8AC3E}">
        <p14:creationId xmlns:p14="http://schemas.microsoft.com/office/powerpoint/2010/main" val="1601062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C7142-A0D7-CD67-D448-D34EF0D72F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F7C406-F66C-D915-B402-9CCFAF28C4B2}"/>
              </a:ext>
            </a:extLst>
          </p:cNvPr>
          <p:cNvSpPr>
            <a:spLocks noGrp="1"/>
          </p:cNvSpPr>
          <p:nvPr>
            <p:ph type="title"/>
          </p:nvPr>
        </p:nvSpPr>
        <p:spPr>
          <a:xfrm>
            <a:off x="838201" y="580153"/>
            <a:ext cx="7260770" cy="480131"/>
          </a:xfrm>
        </p:spPr>
        <p:txBody>
          <a:bodyPr/>
          <a:lstStyle/>
          <a:p>
            <a:r>
              <a:rPr lang="en-US"/>
              <a:t>Installer Structure</a:t>
            </a:r>
          </a:p>
        </p:txBody>
      </p:sp>
      <p:sp>
        <p:nvSpPr>
          <p:cNvPr id="3" name="Text Placeholder 2">
            <a:extLst>
              <a:ext uri="{FF2B5EF4-FFF2-40B4-BE49-F238E27FC236}">
                <a16:creationId xmlns:a16="http://schemas.microsoft.com/office/drawing/2014/main" id="{68C3262F-6272-C7ED-1672-5941B97632A9}"/>
              </a:ext>
            </a:extLst>
          </p:cNvPr>
          <p:cNvSpPr>
            <a:spLocks noGrp="1"/>
          </p:cNvSpPr>
          <p:nvPr>
            <p:ph type="body" sz="quarter" idx="13"/>
          </p:nvPr>
        </p:nvSpPr>
        <p:spPr>
          <a:xfrm>
            <a:off x="838201" y="1630851"/>
            <a:ext cx="4256314" cy="4217056"/>
          </a:xfrm>
        </p:spPr>
        <p:txBody>
          <a:bodyPr>
            <a:noAutofit/>
          </a:bodyPr>
          <a:lstStyle/>
          <a:p>
            <a:r>
              <a:rPr lang="en-US" sz="1600" err="1"/>
              <a:t>RSG</a:t>
            </a:r>
            <a:r>
              <a:rPr lang="en-US" sz="1600"/>
              <a:t> provided the following zip file which contains the following folders:</a:t>
            </a:r>
          </a:p>
          <a:p>
            <a:pPr lvl="1"/>
            <a:r>
              <a:rPr lang="en-US" sz="1600" b="1"/>
              <a:t>models</a:t>
            </a:r>
            <a:r>
              <a:rPr lang="en-US" sz="1600"/>
              <a:t>: contains all 3 models</a:t>
            </a:r>
          </a:p>
          <a:p>
            <a:pPr lvl="1"/>
            <a:r>
              <a:rPr lang="en-US" sz="1600" b="1" err="1"/>
              <a:t>ve</a:t>
            </a:r>
            <a:r>
              <a:rPr lang="en-US" sz="1600" b="1"/>
              <a:t>-lib</a:t>
            </a:r>
            <a:r>
              <a:rPr lang="en-US" sz="1600"/>
              <a:t>: contains all the R and VE packages needed to run the models. If custom packages are updated, they must be installed here (</a:t>
            </a:r>
            <a:r>
              <a:rPr lang="en-US" sz="1600">
                <a:solidFill>
                  <a:schemeClr val="bg2"/>
                </a:solidFill>
              </a:rPr>
              <a:t>see slide 103</a:t>
            </a:r>
            <a:r>
              <a:rPr lang="en-US" sz="1600"/>
              <a:t>) </a:t>
            </a:r>
          </a:p>
          <a:p>
            <a:pPr lvl="2"/>
            <a:r>
              <a:rPr lang="en-US" sz="1600" i="1"/>
              <a:t>Before trying to run any models – open the </a:t>
            </a:r>
            <a:r>
              <a:rPr lang="en-US" sz="1600" i="1" err="1"/>
              <a:t>VisionEval</a:t>
            </a:r>
            <a:r>
              <a:rPr lang="en-US" sz="1600" i="1"/>
              <a:t> R project and run the command </a:t>
            </a:r>
            <a:r>
              <a:rPr lang="en-US" sz="1600" i="1" err="1"/>
              <a:t>install.packages</a:t>
            </a:r>
            <a:r>
              <a:rPr lang="en-US" sz="1600" i="1"/>
              <a:t>(“</a:t>
            </a:r>
            <a:r>
              <a:rPr lang="en-US" sz="1600" i="1" err="1"/>
              <a:t>sn</a:t>
            </a:r>
            <a:r>
              <a:rPr lang="en-US" sz="1600" i="1"/>
              <a:t>”)</a:t>
            </a:r>
          </a:p>
        </p:txBody>
      </p:sp>
      <p:pic>
        <p:nvPicPr>
          <p:cNvPr id="27" name="Picture 26">
            <a:extLst>
              <a:ext uri="{FF2B5EF4-FFF2-40B4-BE49-F238E27FC236}">
                <a16:creationId xmlns:a16="http://schemas.microsoft.com/office/drawing/2014/main" id="{DF8D8576-77DC-408C-D2EF-B6B5DB100E5F}"/>
              </a:ext>
            </a:extLst>
          </p:cNvPr>
          <p:cNvPicPr>
            <a:picLocks noChangeAspect="1"/>
          </p:cNvPicPr>
          <p:nvPr/>
        </p:nvPicPr>
        <p:blipFill>
          <a:blip r:embed="rId2"/>
          <a:srcRect l="909" t="1192" r="10543"/>
          <a:stretch>
            <a:fillRect/>
          </a:stretch>
        </p:blipFill>
        <p:spPr>
          <a:xfrm>
            <a:off x="5491515" y="1630851"/>
            <a:ext cx="3211944" cy="3131288"/>
          </a:xfrm>
          <a:prstGeom prst="rect">
            <a:avLst/>
          </a:prstGeom>
          <a:ln>
            <a:solidFill>
              <a:schemeClr val="tx1">
                <a:lumMod val="65000"/>
                <a:lumOff val="35000"/>
              </a:schemeClr>
            </a:solidFill>
          </a:ln>
        </p:spPr>
      </p:pic>
      <p:pic>
        <p:nvPicPr>
          <p:cNvPr id="29" name="Picture 28">
            <a:extLst>
              <a:ext uri="{FF2B5EF4-FFF2-40B4-BE49-F238E27FC236}">
                <a16:creationId xmlns:a16="http://schemas.microsoft.com/office/drawing/2014/main" id="{5752BF24-26BC-85E3-C767-975AB87EB9A7}"/>
              </a:ext>
            </a:extLst>
          </p:cNvPr>
          <p:cNvPicPr>
            <a:picLocks noChangeAspect="1"/>
          </p:cNvPicPr>
          <p:nvPr/>
        </p:nvPicPr>
        <p:blipFill>
          <a:blip r:embed="rId3"/>
          <a:stretch>
            <a:fillRect/>
          </a:stretch>
        </p:blipFill>
        <p:spPr>
          <a:xfrm>
            <a:off x="5491515" y="5103114"/>
            <a:ext cx="1629590" cy="1247135"/>
          </a:xfrm>
          <a:prstGeom prst="rect">
            <a:avLst/>
          </a:prstGeom>
          <a:ln>
            <a:solidFill>
              <a:schemeClr val="tx1">
                <a:lumMod val="65000"/>
                <a:lumOff val="35000"/>
              </a:schemeClr>
            </a:solidFill>
          </a:ln>
        </p:spPr>
      </p:pic>
      <p:pic>
        <p:nvPicPr>
          <p:cNvPr id="34" name="Picture 33">
            <a:extLst>
              <a:ext uri="{FF2B5EF4-FFF2-40B4-BE49-F238E27FC236}">
                <a16:creationId xmlns:a16="http://schemas.microsoft.com/office/drawing/2014/main" id="{9C5E1F65-414D-F55B-60DE-60F2646917D0}"/>
              </a:ext>
            </a:extLst>
          </p:cNvPr>
          <p:cNvPicPr>
            <a:picLocks noChangeAspect="1"/>
          </p:cNvPicPr>
          <p:nvPr/>
        </p:nvPicPr>
        <p:blipFill>
          <a:blip r:embed="rId4"/>
          <a:stretch>
            <a:fillRect/>
          </a:stretch>
        </p:blipFill>
        <p:spPr>
          <a:xfrm>
            <a:off x="9002605" y="1060284"/>
            <a:ext cx="2748196" cy="5317391"/>
          </a:xfrm>
          <a:prstGeom prst="rect">
            <a:avLst/>
          </a:prstGeom>
          <a:ln>
            <a:solidFill>
              <a:schemeClr val="tx1">
                <a:lumMod val="65000"/>
                <a:lumOff val="35000"/>
              </a:schemeClr>
            </a:solidFill>
          </a:ln>
        </p:spPr>
      </p:pic>
      <p:sp>
        <p:nvSpPr>
          <p:cNvPr id="35" name="Text Placeholder 2">
            <a:extLst>
              <a:ext uri="{FF2B5EF4-FFF2-40B4-BE49-F238E27FC236}">
                <a16:creationId xmlns:a16="http://schemas.microsoft.com/office/drawing/2014/main" id="{A61D8E42-CBB0-5390-030C-D9E2F12A6082}"/>
              </a:ext>
            </a:extLst>
          </p:cNvPr>
          <p:cNvSpPr txBox="1">
            <a:spLocks/>
          </p:cNvSpPr>
          <p:nvPr/>
        </p:nvSpPr>
        <p:spPr>
          <a:xfrm>
            <a:off x="5473242" y="6377675"/>
            <a:ext cx="1245515" cy="335562"/>
          </a:xfrm>
          <a:prstGeom prst="rect">
            <a:avLst/>
          </a:prstGeom>
        </p:spPr>
        <p:txBody>
          <a:bodyPr>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1"/>
                </a:solidFill>
              </a:rPr>
              <a:t>models folder</a:t>
            </a:r>
          </a:p>
        </p:txBody>
      </p:sp>
      <p:sp>
        <p:nvSpPr>
          <p:cNvPr id="36" name="Text Placeholder 2">
            <a:extLst>
              <a:ext uri="{FF2B5EF4-FFF2-40B4-BE49-F238E27FC236}">
                <a16:creationId xmlns:a16="http://schemas.microsoft.com/office/drawing/2014/main" id="{7C92A03F-8838-6474-8686-D8843759B5B9}"/>
              </a:ext>
            </a:extLst>
          </p:cNvPr>
          <p:cNvSpPr txBox="1">
            <a:spLocks/>
          </p:cNvSpPr>
          <p:nvPr/>
        </p:nvSpPr>
        <p:spPr>
          <a:xfrm>
            <a:off x="9035050" y="724722"/>
            <a:ext cx="1245515" cy="335562"/>
          </a:xfrm>
          <a:prstGeom prst="rect">
            <a:avLst/>
          </a:prstGeom>
        </p:spPr>
        <p:txBody>
          <a:bodyPr>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err="1">
                <a:solidFill>
                  <a:schemeClr val="tx1"/>
                </a:solidFill>
              </a:rPr>
              <a:t>ve</a:t>
            </a:r>
            <a:r>
              <a:rPr lang="en-US" b="1">
                <a:solidFill>
                  <a:schemeClr val="tx1"/>
                </a:solidFill>
              </a:rPr>
              <a:t>-lib folder</a:t>
            </a:r>
          </a:p>
        </p:txBody>
      </p:sp>
      <p:sp>
        <p:nvSpPr>
          <p:cNvPr id="37" name="Text Placeholder 2">
            <a:extLst>
              <a:ext uri="{FF2B5EF4-FFF2-40B4-BE49-F238E27FC236}">
                <a16:creationId xmlns:a16="http://schemas.microsoft.com/office/drawing/2014/main" id="{1BA52671-1AAD-85A5-E903-27F20EBE5714}"/>
              </a:ext>
            </a:extLst>
          </p:cNvPr>
          <p:cNvSpPr txBox="1">
            <a:spLocks/>
          </p:cNvSpPr>
          <p:nvPr/>
        </p:nvSpPr>
        <p:spPr>
          <a:xfrm>
            <a:off x="5473242" y="1217353"/>
            <a:ext cx="1245515" cy="335562"/>
          </a:xfrm>
          <a:prstGeom prst="rect">
            <a:avLst/>
          </a:prstGeom>
        </p:spPr>
        <p:txBody>
          <a:bodyPr>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1"/>
                </a:solidFill>
              </a:rPr>
              <a:t>Zip folder</a:t>
            </a:r>
          </a:p>
        </p:txBody>
      </p:sp>
      <p:sp>
        <p:nvSpPr>
          <p:cNvPr id="4" name="Rectangle: Rounded Corners 3">
            <a:extLst>
              <a:ext uri="{FF2B5EF4-FFF2-40B4-BE49-F238E27FC236}">
                <a16:creationId xmlns:a16="http://schemas.microsoft.com/office/drawing/2014/main" id="{1641C5CF-C1B7-F0A3-D993-D8FBE7B9D1F5}"/>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
        <p:nvSpPr>
          <p:cNvPr id="38" name="Slide Number Placeholder 1">
            <a:extLst>
              <a:ext uri="{FF2B5EF4-FFF2-40B4-BE49-F238E27FC236}">
                <a16:creationId xmlns:a16="http://schemas.microsoft.com/office/drawing/2014/main" id="{18E8BF51-8171-1BB6-008F-73D345873EC7}"/>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65</a:t>
            </a:fld>
            <a:endParaRPr lang="en-US"/>
          </a:p>
        </p:txBody>
      </p:sp>
    </p:spTree>
    <p:extLst>
      <p:ext uri="{BB962C8B-B14F-4D97-AF65-F5344CB8AC3E}">
        <p14:creationId xmlns:p14="http://schemas.microsoft.com/office/powerpoint/2010/main" val="13882043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C143D-1BF1-E04E-A6FF-613AF3C819C3}"/>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BFA70F9F-6F25-7893-5812-BD81E5431B8B}"/>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A11EF807-9F47-1CD4-F9E2-87ECBEE8535C}"/>
              </a:ext>
            </a:extLst>
          </p:cNvPr>
          <p:cNvSpPr>
            <a:spLocks noGrp="1"/>
          </p:cNvSpPr>
          <p:nvPr>
            <p:ph type="title"/>
          </p:nvPr>
        </p:nvSpPr>
        <p:spPr>
          <a:xfrm>
            <a:off x="848945" y="2721481"/>
            <a:ext cx="6567132" cy="615553"/>
          </a:xfrm>
        </p:spPr>
        <p:txBody>
          <a:bodyPr/>
          <a:lstStyle/>
          <a:p>
            <a:r>
              <a:rPr lang="en-US">
                <a:solidFill>
                  <a:schemeClr val="bg2"/>
                </a:solidFill>
              </a:rPr>
              <a:t>2.</a:t>
            </a:r>
            <a:r>
              <a:rPr lang="en-US"/>
              <a:t> Model Folder Structure</a:t>
            </a:r>
          </a:p>
        </p:txBody>
      </p:sp>
      <p:sp>
        <p:nvSpPr>
          <p:cNvPr id="8" name="Text Placeholder 7">
            <a:extLst>
              <a:ext uri="{FF2B5EF4-FFF2-40B4-BE49-F238E27FC236}">
                <a16:creationId xmlns:a16="http://schemas.microsoft.com/office/drawing/2014/main" id="{2809B161-6DF0-113F-4A3D-E9ABAB141D7D}"/>
              </a:ext>
            </a:extLst>
          </p:cNvPr>
          <p:cNvSpPr>
            <a:spLocks noGrp="1"/>
          </p:cNvSpPr>
          <p:nvPr>
            <p:ph type="body" sz="quarter" idx="10"/>
          </p:nvPr>
        </p:nvSpPr>
        <p:spPr>
          <a:xfrm>
            <a:off x="848945" y="4333043"/>
            <a:ext cx="5480735" cy="430887"/>
          </a:xfrm>
        </p:spPr>
        <p:txBody>
          <a:bodyPr/>
          <a:lstStyle/>
          <a:p>
            <a:endParaRPr lang="en-US"/>
          </a:p>
        </p:txBody>
      </p:sp>
      <p:sp>
        <p:nvSpPr>
          <p:cNvPr id="9" name="Rectangle: Rounded Corners 8">
            <a:extLst>
              <a:ext uri="{FF2B5EF4-FFF2-40B4-BE49-F238E27FC236}">
                <a16:creationId xmlns:a16="http://schemas.microsoft.com/office/drawing/2014/main" id="{1B8B6D52-D394-D3FE-98BF-43AF901D6C86}"/>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Tree>
    <p:extLst>
      <p:ext uri="{BB962C8B-B14F-4D97-AF65-F5344CB8AC3E}">
        <p14:creationId xmlns:p14="http://schemas.microsoft.com/office/powerpoint/2010/main" val="18069499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D2FF8-2779-DB09-56BC-7C7B521DA04E}"/>
              </a:ext>
            </a:extLst>
          </p:cNvPr>
          <p:cNvSpPr>
            <a:spLocks noGrp="1"/>
          </p:cNvSpPr>
          <p:nvPr>
            <p:ph type="title"/>
          </p:nvPr>
        </p:nvSpPr>
        <p:spPr/>
        <p:txBody>
          <a:bodyPr/>
          <a:lstStyle/>
          <a:p>
            <a:r>
              <a:rPr lang="en-US"/>
              <a:t>Folder Structure</a:t>
            </a:r>
          </a:p>
        </p:txBody>
      </p:sp>
      <p:sp>
        <p:nvSpPr>
          <p:cNvPr id="3" name="Text Placeholder 2">
            <a:extLst>
              <a:ext uri="{FF2B5EF4-FFF2-40B4-BE49-F238E27FC236}">
                <a16:creationId xmlns:a16="http://schemas.microsoft.com/office/drawing/2014/main" id="{399BE595-31C5-8A0F-D43E-B743D7C96C8A}"/>
              </a:ext>
            </a:extLst>
          </p:cNvPr>
          <p:cNvSpPr>
            <a:spLocks noGrp="1"/>
          </p:cNvSpPr>
          <p:nvPr>
            <p:ph type="body" sz="quarter" idx="13"/>
          </p:nvPr>
        </p:nvSpPr>
        <p:spPr>
          <a:xfrm>
            <a:off x="838201" y="1484463"/>
            <a:ext cx="4252414" cy="662920"/>
          </a:xfrm>
        </p:spPr>
        <p:txBody>
          <a:bodyPr>
            <a:noAutofit/>
          </a:bodyPr>
          <a:lstStyle/>
          <a:p>
            <a:pPr marL="0" indent="0">
              <a:buNone/>
            </a:pPr>
            <a:r>
              <a:rPr lang="en-US" sz="1600" err="1"/>
              <a:t>VisionEval</a:t>
            </a:r>
            <a:r>
              <a:rPr lang="en-US" sz="1600"/>
              <a:t> models have the following folders and files:</a:t>
            </a:r>
          </a:p>
        </p:txBody>
      </p:sp>
      <p:sp>
        <p:nvSpPr>
          <p:cNvPr id="6" name="Text Placeholder 2">
            <a:extLst>
              <a:ext uri="{FF2B5EF4-FFF2-40B4-BE49-F238E27FC236}">
                <a16:creationId xmlns:a16="http://schemas.microsoft.com/office/drawing/2014/main" id="{BC008070-007C-2D8E-2536-F35B59855FD6}"/>
              </a:ext>
            </a:extLst>
          </p:cNvPr>
          <p:cNvSpPr txBox="1">
            <a:spLocks/>
          </p:cNvSpPr>
          <p:nvPr/>
        </p:nvSpPr>
        <p:spPr>
          <a:xfrm>
            <a:off x="6095999" y="849564"/>
            <a:ext cx="5257799" cy="5619468"/>
          </a:xfrm>
          <a:prstGeom prst="rect">
            <a:avLst/>
          </a:prstGeom>
        </p:spPr>
        <p:txBody>
          <a:bodyPr vert="horz" lIns="0" tIns="45720" rIns="0" bIns="45720" rtlCol="0">
            <a:no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err="1">
                <a:latin typeface="Consolas" panose="020B0609020204030204" pitchFamily="49" charset="0"/>
              </a:rPr>
              <a:t>defs</a:t>
            </a:r>
            <a:r>
              <a:rPr lang="en-US" sz="1600">
                <a:latin typeface="+mj-lt"/>
              </a:rPr>
              <a:t>:</a:t>
            </a:r>
          </a:p>
          <a:p>
            <a:pPr lvl="1"/>
            <a:r>
              <a:rPr lang="en-US" sz="1600">
                <a:latin typeface="+mj-lt"/>
              </a:rPr>
              <a:t>Directory contains the following model definition files:</a:t>
            </a:r>
          </a:p>
          <a:p>
            <a:pPr lvl="1"/>
            <a:endParaRPr lang="en-US" sz="1600">
              <a:latin typeface="+mj-lt"/>
            </a:endParaRPr>
          </a:p>
          <a:p>
            <a:pPr lvl="1"/>
            <a:endParaRPr lang="en-US" sz="1600">
              <a:latin typeface="+mj-lt"/>
            </a:endParaRPr>
          </a:p>
          <a:p>
            <a:pPr lvl="1"/>
            <a:endParaRPr lang="en-US" sz="1600">
              <a:latin typeface="+mj-lt"/>
            </a:endParaRPr>
          </a:p>
          <a:p>
            <a:pPr lvl="1"/>
            <a:endParaRPr lang="en-US" sz="1600">
              <a:latin typeface="+mj-lt"/>
            </a:endParaRPr>
          </a:p>
          <a:p>
            <a:pPr lvl="1"/>
            <a:r>
              <a:rPr lang="en-US" sz="1600">
                <a:latin typeface="Consolas" panose="020B0609020204030204" pitchFamily="49" charset="0"/>
              </a:rPr>
              <a:t>geo.csv</a:t>
            </a:r>
            <a:r>
              <a:rPr lang="en-US" sz="1600"/>
              <a:t> is required at setup to be custom to the particular model. However, once built these files are infrequently manipulated.</a:t>
            </a:r>
          </a:p>
          <a:p>
            <a:pPr lvl="1"/>
            <a:r>
              <a:rPr lang="en-US" sz="1600">
                <a:latin typeface="Consolas" panose="020B0609020204030204" pitchFamily="49" charset="0"/>
              </a:rPr>
              <a:t>deflators.csv</a:t>
            </a:r>
            <a:r>
              <a:rPr lang="en-US" sz="1600">
                <a:latin typeface="+mj-lt"/>
              </a:rPr>
              <a:t> defines the annual deflator values, such as consumer price index, that are used to convert currency values between different years for currency denomination. This file does not need to be modified unless the years for which the dollar values used in the dataset is not contains in this file</a:t>
            </a:r>
          </a:p>
          <a:p>
            <a:pPr lvl="1"/>
            <a:r>
              <a:rPr lang="en-US" sz="1600">
                <a:latin typeface="Consolas" panose="020B0609020204030204" pitchFamily="49" charset="0"/>
              </a:rPr>
              <a:t>units.csv</a:t>
            </a:r>
            <a:r>
              <a:rPr lang="en-US" sz="1600">
                <a:latin typeface="+mj-lt"/>
              </a:rPr>
              <a:t> defines the units to be used for storing complex data types in the model. This files should NOT be modified. </a:t>
            </a:r>
          </a:p>
        </p:txBody>
      </p:sp>
      <p:pic>
        <p:nvPicPr>
          <p:cNvPr id="8" name="Picture 7">
            <a:extLst>
              <a:ext uri="{FF2B5EF4-FFF2-40B4-BE49-F238E27FC236}">
                <a16:creationId xmlns:a16="http://schemas.microsoft.com/office/drawing/2014/main" id="{E769E149-75B7-77E6-FBD6-E4BE9AF32E87}"/>
              </a:ext>
            </a:extLst>
          </p:cNvPr>
          <p:cNvPicPr>
            <a:picLocks noChangeAspect="1"/>
          </p:cNvPicPr>
          <p:nvPr/>
        </p:nvPicPr>
        <p:blipFill>
          <a:blip r:embed="rId2"/>
          <a:srcRect r="22407"/>
          <a:stretch>
            <a:fillRect/>
          </a:stretch>
        </p:blipFill>
        <p:spPr>
          <a:xfrm>
            <a:off x="6521387" y="1687900"/>
            <a:ext cx="1404434" cy="1086002"/>
          </a:xfrm>
          <a:prstGeom prst="rect">
            <a:avLst/>
          </a:prstGeom>
          <a:ln>
            <a:solidFill>
              <a:schemeClr val="tx1"/>
            </a:solidFill>
          </a:ln>
        </p:spPr>
      </p:pic>
      <p:pic>
        <p:nvPicPr>
          <p:cNvPr id="12" name="Picture 11">
            <a:extLst>
              <a:ext uri="{FF2B5EF4-FFF2-40B4-BE49-F238E27FC236}">
                <a16:creationId xmlns:a16="http://schemas.microsoft.com/office/drawing/2014/main" id="{706401C0-E807-0019-9979-60593DA32A6D}"/>
              </a:ext>
            </a:extLst>
          </p:cNvPr>
          <p:cNvPicPr>
            <a:picLocks noChangeAspect="1"/>
          </p:cNvPicPr>
          <p:nvPr/>
        </p:nvPicPr>
        <p:blipFill>
          <a:blip r:embed="rId3"/>
          <a:srcRect t="4328"/>
          <a:stretch>
            <a:fillRect/>
          </a:stretch>
        </p:blipFill>
        <p:spPr>
          <a:xfrm>
            <a:off x="838201" y="2230901"/>
            <a:ext cx="2758111" cy="2486498"/>
          </a:xfrm>
          <a:prstGeom prst="rect">
            <a:avLst/>
          </a:prstGeom>
          <a:ln>
            <a:solidFill>
              <a:schemeClr val="tx1">
                <a:lumMod val="65000"/>
                <a:lumOff val="35000"/>
              </a:schemeClr>
            </a:solidFill>
          </a:ln>
        </p:spPr>
      </p:pic>
      <p:sp>
        <p:nvSpPr>
          <p:cNvPr id="4" name="Rectangle: Rounded Corners 3">
            <a:extLst>
              <a:ext uri="{FF2B5EF4-FFF2-40B4-BE49-F238E27FC236}">
                <a16:creationId xmlns:a16="http://schemas.microsoft.com/office/drawing/2014/main" id="{375E7479-B84E-F48A-C6BB-C4018BDAE8AB}"/>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
        <p:nvSpPr>
          <p:cNvPr id="13" name="Slide Number Placeholder 1">
            <a:extLst>
              <a:ext uri="{FF2B5EF4-FFF2-40B4-BE49-F238E27FC236}">
                <a16:creationId xmlns:a16="http://schemas.microsoft.com/office/drawing/2014/main" id="{507BAA65-177E-6C7B-993F-1308B4E4747E}"/>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67</a:t>
            </a:fld>
            <a:endParaRPr lang="en-US"/>
          </a:p>
        </p:txBody>
      </p:sp>
    </p:spTree>
    <p:extLst>
      <p:ext uri="{BB962C8B-B14F-4D97-AF65-F5344CB8AC3E}">
        <p14:creationId xmlns:p14="http://schemas.microsoft.com/office/powerpoint/2010/main" val="710729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5B85F-2419-48BC-5593-CBE53DB5C7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C362B-9ABB-F21E-6848-9A0729B87DB6}"/>
              </a:ext>
            </a:extLst>
          </p:cNvPr>
          <p:cNvSpPr>
            <a:spLocks noGrp="1"/>
          </p:cNvSpPr>
          <p:nvPr>
            <p:ph type="title"/>
          </p:nvPr>
        </p:nvSpPr>
        <p:spPr/>
        <p:txBody>
          <a:bodyPr/>
          <a:lstStyle/>
          <a:p>
            <a:r>
              <a:rPr lang="en-US"/>
              <a:t>Folder Structure</a:t>
            </a:r>
          </a:p>
        </p:txBody>
      </p:sp>
      <p:sp>
        <p:nvSpPr>
          <p:cNvPr id="6" name="Text Placeholder 2">
            <a:extLst>
              <a:ext uri="{FF2B5EF4-FFF2-40B4-BE49-F238E27FC236}">
                <a16:creationId xmlns:a16="http://schemas.microsoft.com/office/drawing/2014/main" id="{01AA0099-3947-7E2D-B642-9DAE5AD32DF6}"/>
              </a:ext>
            </a:extLst>
          </p:cNvPr>
          <p:cNvSpPr txBox="1">
            <a:spLocks/>
          </p:cNvSpPr>
          <p:nvPr/>
        </p:nvSpPr>
        <p:spPr>
          <a:xfrm>
            <a:off x="838201" y="1238532"/>
            <a:ext cx="5658133" cy="4534471"/>
          </a:xfrm>
          <a:prstGeom prst="rect">
            <a:avLst/>
          </a:prstGeom>
        </p:spPr>
        <p:txBody>
          <a:bodyPr vert="horz" lIns="0" tIns="45720" rIns="0" bIns="45720" rtlCol="0">
            <a:no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latin typeface="Consolas" panose="020B0609020204030204" pitchFamily="49" charset="0"/>
              </a:rPr>
              <a:t>inputs</a:t>
            </a:r>
            <a:r>
              <a:rPr lang="en-US" sz="1600">
                <a:latin typeface="+mj-lt"/>
              </a:rPr>
              <a:t>:</a:t>
            </a:r>
          </a:p>
          <a:p>
            <a:pPr lvl="1"/>
            <a:r>
              <a:rPr lang="en-US" sz="1600">
                <a:latin typeface="+mj-lt"/>
              </a:rPr>
              <a:t>Directory contains all the inputs for running VE models</a:t>
            </a:r>
          </a:p>
          <a:p>
            <a:pPr lvl="1"/>
            <a:r>
              <a:rPr lang="en-US" sz="1600">
                <a:latin typeface="+mj-lt"/>
              </a:rPr>
              <a:t>Most of these files are CSV’s with one .</a:t>
            </a:r>
            <a:r>
              <a:rPr lang="en-US" sz="1600" err="1">
                <a:latin typeface="+mj-lt"/>
              </a:rPr>
              <a:t>json</a:t>
            </a:r>
            <a:r>
              <a:rPr lang="en-US" sz="1600">
                <a:latin typeface="+mj-lt"/>
              </a:rPr>
              <a:t> (</a:t>
            </a:r>
            <a:r>
              <a:rPr lang="en-US" sz="1600" err="1">
                <a:latin typeface="+mj-lt"/>
              </a:rPr>
              <a:t>model_parameters.json</a:t>
            </a:r>
            <a:r>
              <a:rPr lang="en-US" sz="1600">
                <a:latin typeface="+mj-lt"/>
              </a:rPr>
              <a:t> for Value of Time)</a:t>
            </a:r>
          </a:p>
          <a:p>
            <a:pPr lvl="1"/>
            <a:r>
              <a:rPr lang="en-US" sz="1600">
                <a:latin typeface="+mj-lt"/>
              </a:rPr>
              <a:t>See </a:t>
            </a:r>
            <a:r>
              <a:rPr lang="en-US" sz="1600">
                <a:solidFill>
                  <a:schemeClr val="bg2"/>
                </a:solidFill>
                <a:latin typeface="+mj-lt"/>
              </a:rPr>
              <a:t>slides 20-22 </a:t>
            </a:r>
            <a:r>
              <a:rPr lang="en-US" sz="1600">
                <a:latin typeface="+mj-lt"/>
              </a:rPr>
              <a:t>for more information about inputs</a:t>
            </a:r>
          </a:p>
          <a:p>
            <a:pPr lvl="1"/>
            <a:r>
              <a:rPr lang="en-US" sz="1600" i="1">
                <a:latin typeface="+mj-lt"/>
              </a:rPr>
              <a:t>Note: “azone_ave_veh_per_hh.csv” and “</a:t>
            </a:r>
            <a:r>
              <a:rPr lang="en-US" sz="1600" i="1" err="1">
                <a:latin typeface="+mj-lt"/>
              </a:rPr>
              <a:t>reigion_hh_driver_adjust_prop</a:t>
            </a:r>
            <a:r>
              <a:rPr lang="en-US" sz="1600" i="1">
                <a:latin typeface="+mj-lt"/>
              </a:rPr>
              <a:t>.csv” are optional legacy files that do not need to be included in a customized model but are present if you install a default VE base model. Recommend deleting these files if building a custom model.</a:t>
            </a:r>
          </a:p>
        </p:txBody>
      </p:sp>
      <p:pic>
        <p:nvPicPr>
          <p:cNvPr id="10" name="Picture 9">
            <a:extLst>
              <a:ext uri="{FF2B5EF4-FFF2-40B4-BE49-F238E27FC236}">
                <a16:creationId xmlns:a16="http://schemas.microsoft.com/office/drawing/2014/main" id="{B0E8F6AE-9F02-0D4A-AB38-17437136A89B}"/>
              </a:ext>
            </a:extLst>
          </p:cNvPr>
          <p:cNvPicPr>
            <a:picLocks noChangeAspect="1"/>
          </p:cNvPicPr>
          <p:nvPr/>
        </p:nvPicPr>
        <p:blipFill>
          <a:blip r:embed="rId2"/>
          <a:srcRect t="1592"/>
          <a:stretch>
            <a:fillRect/>
          </a:stretch>
        </p:blipFill>
        <p:spPr>
          <a:xfrm>
            <a:off x="7200942" y="1378425"/>
            <a:ext cx="3929182" cy="4217158"/>
          </a:xfrm>
          <a:prstGeom prst="rect">
            <a:avLst/>
          </a:prstGeom>
          <a:ln>
            <a:solidFill>
              <a:schemeClr val="tx1"/>
            </a:solidFill>
          </a:ln>
        </p:spPr>
      </p:pic>
      <p:sp>
        <p:nvSpPr>
          <p:cNvPr id="3" name="Rectangle: Rounded Corners 2">
            <a:extLst>
              <a:ext uri="{FF2B5EF4-FFF2-40B4-BE49-F238E27FC236}">
                <a16:creationId xmlns:a16="http://schemas.microsoft.com/office/drawing/2014/main" id="{6C611069-EC4D-2C5D-87AD-AFF4014C853E}"/>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
        <p:nvSpPr>
          <p:cNvPr id="4" name="Slide Number Placeholder 1">
            <a:extLst>
              <a:ext uri="{FF2B5EF4-FFF2-40B4-BE49-F238E27FC236}">
                <a16:creationId xmlns:a16="http://schemas.microsoft.com/office/drawing/2014/main" id="{97C54F46-E43D-791C-B3D5-AC4E8EFF8E99}"/>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68</a:t>
            </a:fld>
            <a:endParaRPr lang="en-US"/>
          </a:p>
        </p:txBody>
      </p:sp>
    </p:spTree>
    <p:extLst>
      <p:ext uri="{BB962C8B-B14F-4D97-AF65-F5344CB8AC3E}">
        <p14:creationId xmlns:p14="http://schemas.microsoft.com/office/powerpoint/2010/main" val="9709428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F8859-77E0-F580-DEEF-F16BCFC5D7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A1FB2E-00F1-A514-1464-C19DD1190274}"/>
              </a:ext>
            </a:extLst>
          </p:cNvPr>
          <p:cNvSpPr>
            <a:spLocks noGrp="1"/>
          </p:cNvSpPr>
          <p:nvPr>
            <p:ph type="title"/>
          </p:nvPr>
        </p:nvSpPr>
        <p:spPr/>
        <p:txBody>
          <a:bodyPr/>
          <a:lstStyle/>
          <a:p>
            <a:r>
              <a:rPr lang="en-US"/>
              <a:t>Folder Structure</a:t>
            </a:r>
          </a:p>
        </p:txBody>
      </p:sp>
      <p:sp>
        <p:nvSpPr>
          <p:cNvPr id="6" name="Text Placeholder 2">
            <a:extLst>
              <a:ext uri="{FF2B5EF4-FFF2-40B4-BE49-F238E27FC236}">
                <a16:creationId xmlns:a16="http://schemas.microsoft.com/office/drawing/2014/main" id="{B1C966BD-0294-B644-625E-39AB6E183064}"/>
              </a:ext>
            </a:extLst>
          </p:cNvPr>
          <p:cNvSpPr txBox="1">
            <a:spLocks/>
          </p:cNvSpPr>
          <p:nvPr/>
        </p:nvSpPr>
        <p:spPr>
          <a:xfrm>
            <a:off x="838202" y="1238533"/>
            <a:ext cx="4797314" cy="1360976"/>
          </a:xfrm>
          <a:prstGeom prst="rect">
            <a:avLst/>
          </a:prstGeom>
        </p:spPr>
        <p:txBody>
          <a:bodyPr vert="horz" lIns="0" tIns="45720" rIns="0" bIns="45720" rtlCol="0">
            <a:no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latin typeface="Consolas" panose="020B0609020204030204" pitchFamily="49" charset="0"/>
              </a:rPr>
              <a:t>results</a:t>
            </a:r>
            <a:r>
              <a:rPr lang="en-US" sz="1600">
                <a:latin typeface="+mj-lt"/>
              </a:rPr>
              <a:t>:</a:t>
            </a:r>
          </a:p>
          <a:p>
            <a:pPr lvl="1"/>
            <a:r>
              <a:rPr lang="en-US" sz="1600">
                <a:latin typeface="+mj-lt"/>
              </a:rPr>
              <a:t>Folder gets created when results are saved after a model run (see </a:t>
            </a:r>
            <a:r>
              <a:rPr lang="en-US" sz="1600">
                <a:solidFill>
                  <a:schemeClr val="bg2"/>
                </a:solidFill>
                <a:latin typeface="+mj-lt"/>
              </a:rPr>
              <a:t>slide 73</a:t>
            </a:r>
            <a:r>
              <a:rPr lang="en-US" sz="1600">
                <a:latin typeface="+mj-lt"/>
              </a:rPr>
              <a:t>)</a:t>
            </a:r>
          </a:p>
          <a:p>
            <a:pPr lvl="1"/>
            <a:r>
              <a:rPr lang="en-US" sz="1600">
                <a:latin typeface="+mj-lt"/>
              </a:rPr>
              <a:t>Results can be saved as a CSV or SQLite database</a:t>
            </a:r>
          </a:p>
          <a:p>
            <a:pPr lvl="1"/>
            <a:r>
              <a:rPr lang="en-US" sz="1600">
                <a:latin typeface="+mj-lt"/>
              </a:rPr>
              <a:t>Also the location of log and model state files</a:t>
            </a:r>
          </a:p>
        </p:txBody>
      </p:sp>
      <p:sp>
        <p:nvSpPr>
          <p:cNvPr id="3" name="Text Placeholder 2">
            <a:extLst>
              <a:ext uri="{FF2B5EF4-FFF2-40B4-BE49-F238E27FC236}">
                <a16:creationId xmlns:a16="http://schemas.microsoft.com/office/drawing/2014/main" id="{5B470547-D376-060F-DB3C-8C48F238A443}"/>
              </a:ext>
            </a:extLst>
          </p:cNvPr>
          <p:cNvSpPr txBox="1">
            <a:spLocks/>
          </p:cNvSpPr>
          <p:nvPr/>
        </p:nvSpPr>
        <p:spPr>
          <a:xfrm>
            <a:off x="838200" y="3305659"/>
            <a:ext cx="4797316" cy="3044590"/>
          </a:xfrm>
          <a:prstGeom prst="rect">
            <a:avLst/>
          </a:prstGeom>
        </p:spPr>
        <p:txBody>
          <a:bodyPr vert="horz" lIns="0" tIns="45720" rIns="0" bIns="45720" rtlCol="0">
            <a:no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latin typeface="Consolas" panose="020B0609020204030204" pitchFamily="49" charset="0"/>
              </a:rPr>
              <a:t>scripts</a:t>
            </a:r>
            <a:r>
              <a:rPr lang="en-US" sz="1600">
                <a:latin typeface="+mj-lt"/>
              </a:rPr>
              <a:t>:</a:t>
            </a:r>
          </a:p>
          <a:p>
            <a:pPr lvl="1"/>
            <a:r>
              <a:rPr lang="en-US" sz="1600" err="1">
                <a:latin typeface="+mj-lt"/>
              </a:rPr>
              <a:t>run_model.R</a:t>
            </a:r>
            <a:r>
              <a:rPr lang="en-US" sz="1600">
                <a:latin typeface="+mj-lt"/>
              </a:rPr>
              <a:t> specifies the modules (steps) to be run and the packages from which they come from. </a:t>
            </a:r>
          </a:p>
          <a:p>
            <a:pPr lvl="1"/>
            <a:r>
              <a:rPr lang="en-US" sz="1600">
                <a:latin typeface="+mj-lt"/>
              </a:rPr>
              <a:t>It defines the sequence of VE modules that the model will run to generate its outputs</a:t>
            </a:r>
          </a:p>
          <a:p>
            <a:pPr lvl="1"/>
            <a:r>
              <a:rPr lang="en-US" sz="1600">
                <a:latin typeface="+mj-lt"/>
              </a:rPr>
              <a:t>All packages listed in this file must exist in the </a:t>
            </a:r>
            <a:r>
              <a:rPr lang="en-US" sz="1600" err="1">
                <a:latin typeface="Consolas" panose="020B0609020204030204" pitchFamily="49" charset="0"/>
              </a:rPr>
              <a:t>ve</a:t>
            </a:r>
            <a:r>
              <a:rPr lang="en-US" sz="1600">
                <a:latin typeface="Consolas" panose="020B0609020204030204" pitchFamily="49" charset="0"/>
              </a:rPr>
              <a:t>-lib</a:t>
            </a:r>
            <a:r>
              <a:rPr lang="en-US" sz="1600">
                <a:latin typeface="+mj-lt"/>
              </a:rPr>
              <a:t> folder</a:t>
            </a:r>
          </a:p>
        </p:txBody>
      </p:sp>
      <p:pic>
        <p:nvPicPr>
          <p:cNvPr id="7" name="Picture 6">
            <a:extLst>
              <a:ext uri="{FF2B5EF4-FFF2-40B4-BE49-F238E27FC236}">
                <a16:creationId xmlns:a16="http://schemas.microsoft.com/office/drawing/2014/main" id="{61839140-904C-08D0-F6E6-5334EA1736FF}"/>
              </a:ext>
            </a:extLst>
          </p:cNvPr>
          <p:cNvPicPr>
            <a:picLocks noChangeAspect="1"/>
          </p:cNvPicPr>
          <p:nvPr/>
        </p:nvPicPr>
        <p:blipFill>
          <a:blip r:embed="rId2"/>
          <a:stretch>
            <a:fillRect/>
          </a:stretch>
        </p:blipFill>
        <p:spPr>
          <a:xfrm>
            <a:off x="5980386" y="1243237"/>
            <a:ext cx="5853397" cy="4371525"/>
          </a:xfrm>
          <a:prstGeom prst="rect">
            <a:avLst/>
          </a:prstGeom>
          <a:ln>
            <a:solidFill>
              <a:schemeClr val="tx1"/>
            </a:solidFill>
          </a:ln>
        </p:spPr>
      </p:pic>
      <p:sp>
        <p:nvSpPr>
          <p:cNvPr id="4" name="Rectangle: Rounded Corners 3">
            <a:extLst>
              <a:ext uri="{FF2B5EF4-FFF2-40B4-BE49-F238E27FC236}">
                <a16:creationId xmlns:a16="http://schemas.microsoft.com/office/drawing/2014/main" id="{308BB114-3021-B57E-3900-C087E3C906BC}"/>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
        <p:nvSpPr>
          <p:cNvPr id="5" name="Slide Number Placeholder 1">
            <a:extLst>
              <a:ext uri="{FF2B5EF4-FFF2-40B4-BE49-F238E27FC236}">
                <a16:creationId xmlns:a16="http://schemas.microsoft.com/office/drawing/2014/main" id="{939805B5-226F-BEBD-2B75-A5745C5D0A73}"/>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69</a:t>
            </a:fld>
            <a:endParaRPr lang="en-US"/>
          </a:p>
        </p:txBody>
      </p:sp>
    </p:spTree>
    <p:extLst>
      <p:ext uri="{BB962C8B-B14F-4D97-AF65-F5344CB8AC3E}">
        <p14:creationId xmlns:p14="http://schemas.microsoft.com/office/powerpoint/2010/main" val="1635215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E7CC4-6171-C81E-91D5-00FBAD965A70}"/>
              </a:ext>
            </a:extLst>
          </p:cNvPr>
          <p:cNvSpPr>
            <a:spLocks noGrp="1"/>
          </p:cNvSpPr>
          <p:nvPr>
            <p:ph type="title"/>
          </p:nvPr>
        </p:nvSpPr>
        <p:spPr/>
        <p:txBody>
          <a:bodyPr/>
          <a:lstStyle/>
          <a:p>
            <a:r>
              <a:rPr lang="en-US"/>
              <a:t>What is </a:t>
            </a:r>
            <a:r>
              <a:rPr lang="en-US" err="1"/>
              <a:t>VisionEval</a:t>
            </a:r>
            <a:r>
              <a:rPr lang="en-US"/>
              <a:t>?	</a:t>
            </a:r>
          </a:p>
        </p:txBody>
      </p:sp>
      <p:sp>
        <p:nvSpPr>
          <p:cNvPr id="3" name="Text Placeholder 2">
            <a:extLst>
              <a:ext uri="{FF2B5EF4-FFF2-40B4-BE49-F238E27FC236}">
                <a16:creationId xmlns:a16="http://schemas.microsoft.com/office/drawing/2014/main" id="{C5925116-4B06-F49C-A1DE-A63F3BD9C775}"/>
              </a:ext>
            </a:extLst>
          </p:cNvPr>
          <p:cNvSpPr>
            <a:spLocks noGrp="1"/>
          </p:cNvSpPr>
          <p:nvPr>
            <p:ph type="body" sz="quarter" idx="13"/>
          </p:nvPr>
        </p:nvSpPr>
        <p:spPr>
          <a:xfrm>
            <a:off x="838201" y="1600201"/>
            <a:ext cx="5286416" cy="4677646"/>
          </a:xfrm>
        </p:spPr>
        <p:txBody>
          <a:bodyPr>
            <a:normAutofit/>
          </a:bodyPr>
          <a:lstStyle/>
          <a:p>
            <a:pPr defTabSz="137160">
              <a:spcBef>
                <a:spcPts val="1500"/>
              </a:spcBef>
            </a:pPr>
            <a:r>
              <a:rPr lang="en-US" sz="1600">
                <a:solidFill>
                  <a:schemeClr val="tx1"/>
                </a:solidFill>
                <a:latin typeface="+mn-lt"/>
                <a:ea typeface="Google Sans"/>
                <a:sym typeface="Google Sans"/>
              </a:rPr>
              <a:t>An econometric travel demand model that uses disaggregate demand and an aggregate supply to forecast travel behavior for households within its model region</a:t>
            </a:r>
          </a:p>
          <a:p>
            <a:pPr defTabSz="137160">
              <a:spcBef>
                <a:spcPts val="1500"/>
              </a:spcBef>
            </a:pPr>
            <a:r>
              <a:rPr lang="en-US" sz="1600">
                <a:solidFill>
                  <a:schemeClr val="tx1"/>
                </a:solidFill>
                <a:latin typeface="+mn-lt"/>
                <a:ea typeface="Google Sans"/>
                <a:sym typeface="Google Sans"/>
              </a:rPr>
              <a:t>A tool used for scenario planning</a:t>
            </a:r>
          </a:p>
          <a:p>
            <a:pPr>
              <a:lnSpc>
                <a:spcPct val="100000"/>
              </a:lnSpc>
            </a:pPr>
            <a:r>
              <a:rPr lang="en-US" sz="1600">
                <a:latin typeface="+mn-lt"/>
              </a:rPr>
              <a:t>Estimated on readily available data including National data such as the National Household Travel Survey (</a:t>
            </a:r>
            <a:r>
              <a:rPr lang="en-US" sz="1600" err="1">
                <a:latin typeface="+mn-lt"/>
              </a:rPr>
              <a:t>NHTS</a:t>
            </a:r>
            <a:r>
              <a:rPr lang="en-US" sz="1600">
                <a:latin typeface="+mn-lt"/>
              </a:rPr>
              <a:t>) then calibrated to local conditions (</a:t>
            </a:r>
            <a:r>
              <a:rPr lang="en-US" sz="1600" err="1">
                <a:latin typeface="+mn-lt"/>
              </a:rPr>
              <a:t>PUMS</a:t>
            </a:r>
            <a:r>
              <a:rPr lang="en-US" sz="1600">
                <a:latin typeface="+mn-lt"/>
              </a:rPr>
              <a:t>, </a:t>
            </a:r>
            <a:r>
              <a:rPr lang="en-US" sz="1600" err="1">
                <a:latin typeface="+mn-lt"/>
              </a:rPr>
              <a:t>HPMS</a:t>
            </a:r>
            <a:r>
              <a:rPr lang="en-US" sz="1600">
                <a:latin typeface="+mn-lt"/>
              </a:rPr>
              <a:t>, travel surveys, travel models).</a:t>
            </a:r>
          </a:p>
          <a:p>
            <a:pPr>
              <a:lnSpc>
                <a:spcPct val="100000"/>
              </a:lnSpc>
            </a:pPr>
            <a:r>
              <a:rPr lang="en-US" sz="1600">
                <a:solidFill>
                  <a:schemeClr val="tx1"/>
                </a:solidFill>
                <a:latin typeface="+mn-lt"/>
              </a:rPr>
              <a:t>Econometric framework for monetized costs (time &amp; out of pocket) via a household travel budget. (e.g., congestion charges, fuel taxes, electrification effects)</a:t>
            </a:r>
          </a:p>
          <a:p>
            <a:pPr>
              <a:lnSpc>
                <a:spcPct val="100000"/>
              </a:lnSpc>
            </a:pPr>
            <a:r>
              <a:rPr lang="en-US" sz="1600">
                <a:solidFill>
                  <a:schemeClr val="tx1"/>
                </a:solidFill>
                <a:latin typeface="+mn-lt"/>
              </a:rPr>
              <a:t>Sensitive to land use, operational tactics, and policy tactics (e.g., TDM, induced travel, signal coordination, teleworking).</a:t>
            </a:r>
          </a:p>
        </p:txBody>
      </p:sp>
      <p:sp>
        <p:nvSpPr>
          <p:cNvPr id="7" name="Text Placeholder 2">
            <a:extLst>
              <a:ext uri="{FF2B5EF4-FFF2-40B4-BE49-F238E27FC236}">
                <a16:creationId xmlns:a16="http://schemas.microsoft.com/office/drawing/2014/main" id="{324FA8CD-B0EA-A1AF-5E74-D6683F8203F4}"/>
              </a:ext>
            </a:extLst>
          </p:cNvPr>
          <p:cNvSpPr txBox="1">
            <a:spLocks/>
          </p:cNvSpPr>
          <p:nvPr/>
        </p:nvSpPr>
        <p:spPr>
          <a:xfrm>
            <a:off x="6735703" y="1600201"/>
            <a:ext cx="4926908" cy="4677646"/>
          </a:xfrm>
          <a:prstGeom prst="rect">
            <a:avLst/>
          </a:prstGeom>
        </p:spPr>
        <p:txBody>
          <a:bodyPr vert="horz" lIns="0" tIns="45720" rIns="0" bIns="45720" rtlCol="0">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a:solidFill>
                  <a:schemeClr val="tx1"/>
                </a:solidFill>
              </a:rPr>
              <a:t>Runs quickly (run hundreds of scenarios in a short timeframe) because it lacks a specific network to assign trips. It is a daily travel model rather than a trip model.</a:t>
            </a:r>
          </a:p>
          <a:p>
            <a:pPr>
              <a:lnSpc>
                <a:spcPct val="100000"/>
              </a:lnSpc>
            </a:pPr>
            <a:r>
              <a:rPr lang="en-US" sz="1600"/>
              <a:t>Results can be viewed in an interactive visualizer and are available in output files (CSVs, SQL, Excel, etc.).</a:t>
            </a:r>
          </a:p>
          <a:p>
            <a:pPr>
              <a:lnSpc>
                <a:spcPct val="100000"/>
              </a:lnSpc>
            </a:pPr>
            <a:r>
              <a:rPr lang="en-US" sz="1600"/>
              <a:t>Open Source. Runs in R Studio</a:t>
            </a:r>
          </a:p>
          <a:p>
            <a:pPr>
              <a:lnSpc>
                <a:spcPct val="100000"/>
              </a:lnSpc>
            </a:pPr>
            <a:endParaRPr lang="en-US" sz="1600">
              <a:solidFill>
                <a:schemeClr val="tx1"/>
              </a:solidFill>
            </a:endParaRPr>
          </a:p>
        </p:txBody>
      </p:sp>
      <p:sp>
        <p:nvSpPr>
          <p:cNvPr id="4" name="Rectangle: Rounded Corners 3">
            <a:extLst>
              <a:ext uri="{FF2B5EF4-FFF2-40B4-BE49-F238E27FC236}">
                <a16:creationId xmlns:a16="http://schemas.microsoft.com/office/drawing/2014/main" id="{F744ABC3-6620-8CE4-1160-3F5B943C69EF}"/>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
        <p:nvSpPr>
          <p:cNvPr id="8" name="Slide Number Placeholder 1">
            <a:extLst>
              <a:ext uri="{FF2B5EF4-FFF2-40B4-BE49-F238E27FC236}">
                <a16:creationId xmlns:a16="http://schemas.microsoft.com/office/drawing/2014/main" id="{155D534F-CC11-426B-1215-E484C1399A5B}"/>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7</a:t>
            </a:fld>
            <a:endParaRPr lang="en-US"/>
          </a:p>
        </p:txBody>
      </p:sp>
    </p:spTree>
    <p:extLst>
      <p:ext uri="{BB962C8B-B14F-4D97-AF65-F5344CB8AC3E}">
        <p14:creationId xmlns:p14="http://schemas.microsoft.com/office/powerpoint/2010/main" val="26165313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B83A9-146C-60BF-3D20-38E0AC52E1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97A776-D93F-7E6D-3108-3116D11D6D1A}"/>
              </a:ext>
            </a:extLst>
          </p:cNvPr>
          <p:cNvSpPr>
            <a:spLocks noGrp="1"/>
          </p:cNvSpPr>
          <p:nvPr>
            <p:ph type="title"/>
          </p:nvPr>
        </p:nvSpPr>
        <p:spPr/>
        <p:txBody>
          <a:bodyPr/>
          <a:lstStyle/>
          <a:p>
            <a:r>
              <a:rPr lang="en-US"/>
              <a:t>Folder Structure</a:t>
            </a:r>
          </a:p>
        </p:txBody>
      </p:sp>
      <p:sp>
        <p:nvSpPr>
          <p:cNvPr id="6" name="Text Placeholder 2">
            <a:extLst>
              <a:ext uri="{FF2B5EF4-FFF2-40B4-BE49-F238E27FC236}">
                <a16:creationId xmlns:a16="http://schemas.microsoft.com/office/drawing/2014/main" id="{C50A1731-98A2-6D08-A822-5DDAE5B46B48}"/>
              </a:ext>
            </a:extLst>
          </p:cNvPr>
          <p:cNvSpPr txBox="1">
            <a:spLocks/>
          </p:cNvSpPr>
          <p:nvPr/>
        </p:nvSpPr>
        <p:spPr>
          <a:xfrm>
            <a:off x="838203" y="1238532"/>
            <a:ext cx="4061344" cy="4380936"/>
          </a:xfrm>
          <a:prstGeom prst="rect">
            <a:avLst/>
          </a:prstGeom>
        </p:spPr>
        <p:txBody>
          <a:bodyPr vert="horz" lIns="0" tIns="45720" rIns="0" bIns="45720" rtlCol="0">
            <a:no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err="1">
                <a:latin typeface="Consolas" panose="020B0609020204030204" pitchFamily="49" charset="0"/>
              </a:rPr>
              <a:t>visioneval.cnf</a:t>
            </a:r>
            <a:r>
              <a:rPr lang="en-US" sz="1600">
                <a:latin typeface="+mj-lt"/>
              </a:rPr>
              <a:t>:</a:t>
            </a:r>
          </a:p>
          <a:p>
            <a:pPr lvl="1"/>
            <a:r>
              <a:rPr lang="en-US" sz="1600">
                <a:latin typeface="+mj-lt"/>
              </a:rPr>
              <a:t>Defines the model’s structure and key attributes of the model and its computation stages and scenarios</a:t>
            </a:r>
          </a:p>
          <a:p>
            <a:pPr lvl="1"/>
            <a:r>
              <a:rPr lang="en-US" sz="1600" err="1">
                <a:latin typeface="+mj-lt"/>
              </a:rPr>
              <a:t>BaseYear</a:t>
            </a:r>
            <a:r>
              <a:rPr lang="en-US" sz="1600">
                <a:latin typeface="+mj-lt"/>
              </a:rPr>
              <a:t>: must match base year in input files</a:t>
            </a:r>
          </a:p>
          <a:p>
            <a:pPr lvl="1"/>
            <a:r>
              <a:rPr lang="en-US" sz="1600">
                <a:latin typeface="+mj-lt"/>
              </a:rPr>
              <a:t>Years: must match base and future year(s) in input files</a:t>
            </a:r>
          </a:p>
          <a:p>
            <a:r>
              <a:rPr lang="en-US" sz="1600">
                <a:latin typeface="Consolas" panose="020B0609020204030204" pitchFamily="49" charset="0"/>
              </a:rPr>
              <a:t>queries</a:t>
            </a:r>
          </a:p>
          <a:p>
            <a:pPr lvl="1"/>
            <a:r>
              <a:rPr lang="en-US" sz="1600">
                <a:latin typeface="+mj-lt"/>
              </a:rPr>
              <a:t>Contains .</a:t>
            </a:r>
            <a:r>
              <a:rPr lang="en-US" sz="1600" err="1">
                <a:latin typeface="+mj-lt"/>
              </a:rPr>
              <a:t>VEqry</a:t>
            </a:r>
            <a:r>
              <a:rPr lang="en-US" sz="1600">
                <a:latin typeface="+mj-lt"/>
              </a:rPr>
              <a:t> files to run query output data (</a:t>
            </a:r>
            <a:r>
              <a:rPr lang="en-US" sz="1600">
                <a:solidFill>
                  <a:schemeClr val="bg2"/>
                </a:solidFill>
                <a:latin typeface="+mj-lt"/>
              </a:rPr>
              <a:t>see slide 75-83</a:t>
            </a:r>
            <a:r>
              <a:rPr lang="en-US" sz="1600">
                <a:latin typeface="+mj-lt"/>
              </a:rPr>
              <a:t>)</a:t>
            </a:r>
          </a:p>
          <a:p>
            <a:pPr lvl="2"/>
            <a:r>
              <a:rPr lang="en-US" sz="1600">
                <a:latin typeface="+mj-lt"/>
              </a:rPr>
              <a:t>More information later in the training.</a:t>
            </a:r>
          </a:p>
        </p:txBody>
      </p:sp>
      <p:pic>
        <p:nvPicPr>
          <p:cNvPr id="11" name="Picture 10">
            <a:extLst>
              <a:ext uri="{FF2B5EF4-FFF2-40B4-BE49-F238E27FC236}">
                <a16:creationId xmlns:a16="http://schemas.microsoft.com/office/drawing/2014/main" id="{A731F00B-58E0-DFAC-2DF8-370FAAE92D47}"/>
              </a:ext>
            </a:extLst>
          </p:cNvPr>
          <p:cNvPicPr>
            <a:picLocks noChangeAspect="1"/>
          </p:cNvPicPr>
          <p:nvPr/>
        </p:nvPicPr>
        <p:blipFill>
          <a:blip r:embed="rId2"/>
          <a:stretch>
            <a:fillRect/>
          </a:stretch>
        </p:blipFill>
        <p:spPr>
          <a:xfrm>
            <a:off x="5239035" y="1468601"/>
            <a:ext cx="6401300" cy="3115098"/>
          </a:xfrm>
          <a:prstGeom prst="rect">
            <a:avLst/>
          </a:prstGeom>
          <a:ln>
            <a:solidFill>
              <a:schemeClr val="tx1"/>
            </a:solidFill>
          </a:ln>
        </p:spPr>
      </p:pic>
      <p:sp>
        <p:nvSpPr>
          <p:cNvPr id="4" name="TextBox 3">
            <a:extLst>
              <a:ext uri="{FF2B5EF4-FFF2-40B4-BE49-F238E27FC236}">
                <a16:creationId xmlns:a16="http://schemas.microsoft.com/office/drawing/2014/main" id="{B65C0BE8-DD4E-63FE-28A4-EC72C5CA984A}"/>
              </a:ext>
            </a:extLst>
          </p:cNvPr>
          <p:cNvSpPr txBox="1"/>
          <p:nvPr/>
        </p:nvSpPr>
        <p:spPr>
          <a:xfrm>
            <a:off x="5070702" y="1036223"/>
            <a:ext cx="6094638" cy="369332"/>
          </a:xfrm>
          <a:prstGeom prst="rect">
            <a:avLst/>
          </a:prstGeom>
          <a:noFill/>
        </p:spPr>
        <p:txBody>
          <a:bodyPr wrap="square">
            <a:spAutoFit/>
          </a:bodyPr>
          <a:lstStyle/>
          <a:p>
            <a:r>
              <a:rPr lang="en-US" sz="1800" err="1">
                <a:latin typeface="Consolas" panose="020B0609020204030204" pitchFamily="49" charset="0"/>
              </a:rPr>
              <a:t>visioneval.cnf</a:t>
            </a:r>
            <a:r>
              <a:rPr lang="en-US" sz="1800">
                <a:latin typeface="+mj-lt"/>
              </a:rPr>
              <a:t>:</a:t>
            </a:r>
          </a:p>
        </p:txBody>
      </p:sp>
      <p:sp>
        <p:nvSpPr>
          <p:cNvPr id="3" name="Rectangle: Rounded Corners 2">
            <a:extLst>
              <a:ext uri="{FF2B5EF4-FFF2-40B4-BE49-F238E27FC236}">
                <a16:creationId xmlns:a16="http://schemas.microsoft.com/office/drawing/2014/main" id="{9B1DF169-936E-3CEA-BEBF-E7F97B774466}"/>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
        <p:nvSpPr>
          <p:cNvPr id="5" name="Slide Number Placeholder 1">
            <a:extLst>
              <a:ext uri="{FF2B5EF4-FFF2-40B4-BE49-F238E27FC236}">
                <a16:creationId xmlns:a16="http://schemas.microsoft.com/office/drawing/2014/main" id="{CF653954-F601-D39F-AB96-E6CCE44F5CAC}"/>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70</a:t>
            </a:fld>
            <a:endParaRPr lang="en-US"/>
          </a:p>
        </p:txBody>
      </p:sp>
    </p:spTree>
    <p:extLst>
      <p:ext uri="{BB962C8B-B14F-4D97-AF65-F5344CB8AC3E}">
        <p14:creationId xmlns:p14="http://schemas.microsoft.com/office/powerpoint/2010/main" val="30588002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F8639-2F29-61B1-9F79-A64798E8BA9C}"/>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70AC3FAA-74F5-7DFF-7E7F-D8B94F6B4A75}"/>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9D2AD852-44FC-E36C-D018-8CE18C7BF395}"/>
              </a:ext>
            </a:extLst>
          </p:cNvPr>
          <p:cNvSpPr>
            <a:spLocks noGrp="1"/>
          </p:cNvSpPr>
          <p:nvPr>
            <p:ph type="title"/>
          </p:nvPr>
        </p:nvSpPr>
        <p:spPr/>
        <p:txBody>
          <a:bodyPr/>
          <a:lstStyle/>
          <a:p>
            <a:r>
              <a:rPr lang="en-US">
                <a:solidFill>
                  <a:schemeClr val="bg2"/>
                </a:solidFill>
              </a:rPr>
              <a:t>3.</a:t>
            </a:r>
            <a:r>
              <a:rPr lang="en-US"/>
              <a:t> How to run a base model</a:t>
            </a:r>
          </a:p>
        </p:txBody>
      </p:sp>
      <p:sp>
        <p:nvSpPr>
          <p:cNvPr id="8" name="Text Placeholder 7">
            <a:extLst>
              <a:ext uri="{FF2B5EF4-FFF2-40B4-BE49-F238E27FC236}">
                <a16:creationId xmlns:a16="http://schemas.microsoft.com/office/drawing/2014/main" id="{955B4A28-4A55-BDFB-5411-2CE79D597460}"/>
              </a:ext>
            </a:extLst>
          </p:cNvPr>
          <p:cNvSpPr>
            <a:spLocks noGrp="1"/>
          </p:cNvSpPr>
          <p:nvPr>
            <p:ph type="body" sz="quarter" idx="10"/>
          </p:nvPr>
        </p:nvSpPr>
        <p:spPr>
          <a:xfrm>
            <a:off x="848945" y="4333043"/>
            <a:ext cx="5480735" cy="430887"/>
          </a:xfrm>
        </p:spPr>
        <p:txBody>
          <a:bodyPr/>
          <a:lstStyle/>
          <a:p>
            <a:endParaRPr lang="en-US"/>
          </a:p>
        </p:txBody>
      </p:sp>
      <p:sp>
        <p:nvSpPr>
          <p:cNvPr id="7" name="Rectangle: Rounded Corners 6">
            <a:extLst>
              <a:ext uri="{FF2B5EF4-FFF2-40B4-BE49-F238E27FC236}">
                <a16:creationId xmlns:a16="http://schemas.microsoft.com/office/drawing/2014/main" id="{70CD837B-9BF8-9C07-38C2-4B7AC3C15393}"/>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Edna Aguilar</a:t>
            </a:r>
          </a:p>
        </p:txBody>
      </p:sp>
    </p:spTree>
    <p:extLst>
      <p:ext uri="{BB962C8B-B14F-4D97-AF65-F5344CB8AC3E}">
        <p14:creationId xmlns:p14="http://schemas.microsoft.com/office/powerpoint/2010/main" val="2165747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69778-047F-6D45-C52B-A06C3741D50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1E7FF5-5E6C-AA80-42C9-59E0000B201D}"/>
              </a:ext>
            </a:extLst>
          </p:cNvPr>
          <p:cNvSpPr>
            <a:spLocks noGrp="1"/>
          </p:cNvSpPr>
          <p:nvPr>
            <p:ph type="sldNum" sz="quarter" idx="10"/>
          </p:nvPr>
        </p:nvSpPr>
        <p:spPr/>
        <p:txBody>
          <a:bodyPr/>
          <a:lstStyle/>
          <a:p>
            <a:fld id="{F4510120-A876-4642-B753-556A5424CAF0}" type="slidenum">
              <a:rPr lang="en-US" smtClean="0"/>
              <a:pPr/>
              <a:t>72</a:t>
            </a:fld>
            <a:endParaRPr lang="en-US"/>
          </a:p>
        </p:txBody>
      </p:sp>
      <p:sp>
        <p:nvSpPr>
          <p:cNvPr id="3" name="Title 2">
            <a:extLst>
              <a:ext uri="{FF2B5EF4-FFF2-40B4-BE49-F238E27FC236}">
                <a16:creationId xmlns:a16="http://schemas.microsoft.com/office/drawing/2014/main" id="{1BBAB528-253A-3018-1618-0A21B4B80E3B}"/>
              </a:ext>
            </a:extLst>
          </p:cNvPr>
          <p:cNvSpPr>
            <a:spLocks noGrp="1"/>
          </p:cNvSpPr>
          <p:nvPr>
            <p:ph type="title"/>
          </p:nvPr>
        </p:nvSpPr>
        <p:spPr>
          <a:xfrm>
            <a:off x="838201" y="580153"/>
            <a:ext cx="10515600" cy="480131"/>
          </a:xfrm>
        </p:spPr>
        <p:txBody>
          <a:bodyPr/>
          <a:lstStyle/>
          <a:p>
            <a:r>
              <a:rPr lang="en-US">
                <a:latin typeface="Arial"/>
                <a:cs typeface="Arial"/>
              </a:rPr>
              <a:t>Prerequisites</a:t>
            </a:r>
            <a:endParaRPr lang="en-US"/>
          </a:p>
        </p:txBody>
      </p:sp>
      <p:sp>
        <p:nvSpPr>
          <p:cNvPr id="4" name="Text Placeholder 3">
            <a:extLst>
              <a:ext uri="{FF2B5EF4-FFF2-40B4-BE49-F238E27FC236}">
                <a16:creationId xmlns:a16="http://schemas.microsoft.com/office/drawing/2014/main" id="{AB44169A-F072-6B7C-CC96-6E3F107CDBDC}"/>
              </a:ext>
            </a:extLst>
          </p:cNvPr>
          <p:cNvSpPr>
            <a:spLocks noGrp="1"/>
          </p:cNvSpPr>
          <p:nvPr>
            <p:ph type="body" sz="quarter" idx="12"/>
          </p:nvPr>
        </p:nvSpPr>
        <p:spPr>
          <a:xfrm>
            <a:off x="838200" y="1600200"/>
            <a:ext cx="5870944" cy="3254737"/>
          </a:xfrm>
        </p:spPr>
        <p:txBody>
          <a:bodyPr/>
          <a:lstStyle/>
          <a:p>
            <a:r>
              <a:rPr lang="en-US" b="0">
                <a:solidFill>
                  <a:srgbClr val="48484A"/>
                </a:solidFill>
              </a:rPr>
              <a:t>The following are needed to run a model:</a:t>
            </a:r>
            <a:br>
              <a:rPr lang="en-US" b="0">
                <a:solidFill>
                  <a:srgbClr val="48484A"/>
                </a:solidFill>
              </a:rPr>
            </a:br>
            <a:endParaRPr lang="en-US" b="0">
              <a:solidFill>
                <a:srgbClr val="48484A"/>
              </a:solidFill>
            </a:endParaRPr>
          </a:p>
          <a:p>
            <a:pPr marL="285750" indent="-285750">
              <a:buFont typeface="Arial" panose="020B0604020202020204" pitchFamily="34" charset="0"/>
              <a:buChar char="•"/>
            </a:pPr>
            <a:r>
              <a:rPr lang="en-US" err="1">
                <a:solidFill>
                  <a:srgbClr val="48484A"/>
                </a:solidFill>
              </a:rPr>
              <a:t>SJV</a:t>
            </a:r>
            <a:r>
              <a:rPr lang="en-US">
                <a:solidFill>
                  <a:srgbClr val="48484A"/>
                </a:solidFill>
              </a:rPr>
              <a:t> Base Model:</a:t>
            </a:r>
          </a:p>
          <a:p>
            <a:pPr marL="651510" lvl="1" indent="-285750">
              <a:buFont typeface="Arial" panose="020B0604020202020204" pitchFamily="34" charset="0"/>
              <a:buChar char="•"/>
            </a:pPr>
            <a:r>
              <a:rPr lang="en-US" sz="1600" b="0" err="1">
                <a:solidFill>
                  <a:srgbClr val="48484A"/>
                </a:solidFill>
              </a:rPr>
              <a:t>RSG</a:t>
            </a:r>
            <a:r>
              <a:rPr lang="en-US" sz="1600" b="0">
                <a:solidFill>
                  <a:srgbClr val="48484A"/>
                </a:solidFill>
              </a:rPr>
              <a:t> has provided an installer with the </a:t>
            </a:r>
            <a:r>
              <a:rPr lang="en-US" sz="1600" b="0" err="1">
                <a:solidFill>
                  <a:srgbClr val="48484A"/>
                </a:solidFill>
              </a:rPr>
              <a:t>SJV</a:t>
            </a:r>
            <a:r>
              <a:rPr lang="en-US" sz="1600" b="0">
                <a:solidFill>
                  <a:srgbClr val="48484A"/>
                </a:solidFill>
              </a:rPr>
              <a:t> base model with </a:t>
            </a:r>
            <a:r>
              <a:rPr lang="en-US" sz="1600" b="0" err="1">
                <a:solidFill>
                  <a:srgbClr val="48484A"/>
                </a:solidFill>
              </a:rPr>
              <a:t>PopulationSim</a:t>
            </a:r>
            <a:endParaRPr lang="en-US" sz="1600" b="0">
              <a:solidFill>
                <a:srgbClr val="48484A"/>
              </a:solidFill>
            </a:endParaRPr>
          </a:p>
          <a:p>
            <a:pPr marL="285750" indent="-285750">
              <a:buFont typeface="Arial" panose="020B0604020202020204" pitchFamily="34" charset="0"/>
              <a:buChar char="•"/>
            </a:pPr>
            <a:r>
              <a:rPr lang="en-US">
                <a:solidFill>
                  <a:srgbClr val="48484A"/>
                </a:solidFill>
              </a:rPr>
              <a:t>R:</a:t>
            </a:r>
          </a:p>
          <a:p>
            <a:pPr marL="651510" lvl="1" indent="-285750">
              <a:buFont typeface="Arial" panose="020B0604020202020204" pitchFamily="34" charset="0"/>
              <a:buChar char="•"/>
            </a:pPr>
            <a:r>
              <a:rPr lang="en-US" sz="1600" b="0">
                <a:solidFill>
                  <a:srgbClr val="48484A"/>
                </a:solidFill>
              </a:rPr>
              <a:t>The R version must match the R version of the installer, </a:t>
            </a:r>
            <a:r>
              <a:rPr lang="en-US" sz="1600" b="0" err="1">
                <a:solidFill>
                  <a:srgbClr val="48484A"/>
                </a:solidFill>
              </a:rPr>
              <a:t>e.g</a:t>
            </a:r>
            <a:r>
              <a:rPr lang="en-US" sz="1600" b="0">
                <a:solidFill>
                  <a:srgbClr val="48484A"/>
                </a:solidFill>
              </a:rPr>
              <a:t> </a:t>
            </a:r>
            <a:r>
              <a:rPr lang="en-US" sz="1600" b="0">
                <a:solidFill>
                  <a:srgbClr val="48484A"/>
                </a:solidFill>
                <a:highlight>
                  <a:srgbClr val="FFFF00"/>
                </a:highlight>
              </a:rPr>
              <a:t>4.3.3</a:t>
            </a:r>
          </a:p>
          <a:p>
            <a:pPr marL="285750" indent="-285750">
              <a:buFont typeface="Arial" panose="020B0604020202020204" pitchFamily="34" charset="0"/>
              <a:buChar char="•"/>
            </a:pPr>
            <a:r>
              <a:rPr lang="en-US">
                <a:solidFill>
                  <a:schemeClr val="tx1"/>
                </a:solidFill>
                <a:cs typeface="Arial"/>
              </a:rPr>
              <a:t>R IDE:</a:t>
            </a:r>
          </a:p>
          <a:p>
            <a:pPr marL="651510" lvl="1" indent="-285750">
              <a:buFont typeface="Arial" panose="020B0604020202020204" pitchFamily="34" charset="0"/>
              <a:buChar char="•"/>
            </a:pPr>
            <a:r>
              <a:rPr lang="en-US" sz="1600" b="0">
                <a:solidFill>
                  <a:schemeClr val="tx1"/>
                </a:solidFill>
                <a:cs typeface="Arial"/>
              </a:rPr>
              <a:t>RStudio: </a:t>
            </a:r>
            <a:r>
              <a:rPr lang="en-US" sz="1600" b="0">
                <a:solidFill>
                  <a:schemeClr val="tx1"/>
                </a:solidFill>
                <a:cs typeface="Arial"/>
                <a:hlinkClick r:id="rId2">
                  <a:extLst>
                    <a:ext uri="{A12FA001-AC4F-418D-AE19-62706E023703}">
                      <ahyp:hlinkClr xmlns:ahyp="http://schemas.microsoft.com/office/drawing/2018/hyperlinkcolor" val="tx"/>
                    </a:ext>
                  </a:extLst>
                </a:hlinkClick>
              </a:rPr>
              <a:t>https://posit.co/download/rstudio-desktop/</a:t>
            </a:r>
            <a:r>
              <a:rPr lang="en-US" sz="1600" b="0">
                <a:solidFill>
                  <a:schemeClr val="tx1"/>
                </a:solidFill>
                <a:cs typeface="Arial"/>
              </a:rPr>
              <a:t> </a:t>
            </a:r>
            <a:endParaRPr lang="en-US" sz="1600" b="0">
              <a:solidFill>
                <a:srgbClr val="48484A"/>
              </a:solidFill>
            </a:endParaRPr>
          </a:p>
        </p:txBody>
      </p:sp>
      <p:sp>
        <p:nvSpPr>
          <p:cNvPr id="7" name="Rectangle: Rounded Corners 6">
            <a:extLst>
              <a:ext uri="{FF2B5EF4-FFF2-40B4-BE49-F238E27FC236}">
                <a16:creationId xmlns:a16="http://schemas.microsoft.com/office/drawing/2014/main" id="{8736262E-B67C-B9A7-472E-C01161EA64EA}"/>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Edna Aguilar</a:t>
            </a:r>
          </a:p>
        </p:txBody>
      </p:sp>
      <p:pic>
        <p:nvPicPr>
          <p:cNvPr id="8" name="Picture 7">
            <a:extLst>
              <a:ext uri="{FF2B5EF4-FFF2-40B4-BE49-F238E27FC236}">
                <a16:creationId xmlns:a16="http://schemas.microsoft.com/office/drawing/2014/main" id="{1F5B3D00-8B7F-6096-D6A3-BDF224953E7A}"/>
              </a:ext>
            </a:extLst>
          </p:cNvPr>
          <p:cNvPicPr>
            <a:picLocks noChangeAspect="1"/>
          </p:cNvPicPr>
          <p:nvPr/>
        </p:nvPicPr>
        <p:blipFill>
          <a:blip r:embed="rId3"/>
          <a:stretch>
            <a:fillRect/>
          </a:stretch>
        </p:blipFill>
        <p:spPr>
          <a:xfrm>
            <a:off x="8560727" y="3141382"/>
            <a:ext cx="1629590" cy="1247135"/>
          </a:xfrm>
          <a:prstGeom prst="rect">
            <a:avLst/>
          </a:prstGeom>
          <a:ln>
            <a:solidFill>
              <a:schemeClr val="tx1">
                <a:lumMod val="65000"/>
                <a:lumOff val="35000"/>
              </a:schemeClr>
            </a:solidFill>
          </a:ln>
        </p:spPr>
      </p:pic>
      <p:pic>
        <p:nvPicPr>
          <p:cNvPr id="13" name="Picture 12">
            <a:extLst>
              <a:ext uri="{FF2B5EF4-FFF2-40B4-BE49-F238E27FC236}">
                <a16:creationId xmlns:a16="http://schemas.microsoft.com/office/drawing/2014/main" id="{EB43C746-54C9-705A-47CB-2668F8715288}"/>
              </a:ext>
            </a:extLst>
          </p:cNvPr>
          <p:cNvPicPr>
            <a:picLocks noChangeAspect="1"/>
          </p:cNvPicPr>
          <p:nvPr/>
        </p:nvPicPr>
        <p:blipFill>
          <a:blip r:embed="rId4"/>
          <a:srcRect t="14995" b="13270"/>
          <a:stretch>
            <a:fillRect/>
          </a:stretch>
        </p:blipFill>
        <p:spPr>
          <a:xfrm>
            <a:off x="7306335" y="2212922"/>
            <a:ext cx="4295900" cy="336716"/>
          </a:xfrm>
          <a:prstGeom prst="rect">
            <a:avLst/>
          </a:prstGeom>
          <a:ln>
            <a:solidFill>
              <a:schemeClr val="tx1"/>
            </a:solidFill>
          </a:ln>
        </p:spPr>
      </p:pic>
    </p:spTree>
    <p:extLst>
      <p:ext uri="{BB962C8B-B14F-4D97-AF65-F5344CB8AC3E}">
        <p14:creationId xmlns:p14="http://schemas.microsoft.com/office/powerpoint/2010/main" val="37781736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5E25C-499F-4D4A-697A-A3B34E7F8102}"/>
              </a:ext>
            </a:extLst>
          </p:cNvPr>
          <p:cNvSpPr>
            <a:spLocks noGrp="1"/>
          </p:cNvSpPr>
          <p:nvPr>
            <p:ph type="title"/>
          </p:nvPr>
        </p:nvSpPr>
        <p:spPr/>
        <p:txBody>
          <a:bodyPr/>
          <a:lstStyle/>
          <a:p>
            <a:r>
              <a:rPr lang="en-US">
                <a:solidFill>
                  <a:schemeClr val="tx1"/>
                </a:solidFill>
              </a:rPr>
              <a:t>Install a VE Model</a:t>
            </a:r>
          </a:p>
        </p:txBody>
      </p:sp>
      <p:sp>
        <p:nvSpPr>
          <p:cNvPr id="3" name="Text Placeholder 2">
            <a:extLst>
              <a:ext uri="{FF2B5EF4-FFF2-40B4-BE49-F238E27FC236}">
                <a16:creationId xmlns:a16="http://schemas.microsoft.com/office/drawing/2014/main" id="{01D2BB57-7593-59CF-86BE-ED9B0BF1060C}"/>
              </a:ext>
            </a:extLst>
          </p:cNvPr>
          <p:cNvSpPr>
            <a:spLocks noGrp="1"/>
          </p:cNvSpPr>
          <p:nvPr>
            <p:ph type="body" sz="quarter" idx="13"/>
          </p:nvPr>
        </p:nvSpPr>
        <p:spPr>
          <a:xfrm>
            <a:off x="838201" y="1600200"/>
            <a:ext cx="6553198" cy="4370387"/>
          </a:xfrm>
        </p:spPr>
        <p:txBody>
          <a:bodyPr>
            <a:normAutofit/>
          </a:bodyPr>
          <a:lstStyle/>
          <a:p>
            <a:pPr marL="0" indent="0">
              <a:buNone/>
            </a:pPr>
            <a:r>
              <a:rPr lang="en-US" sz="1600"/>
              <a:t>To practice how to run a model we are going to use a pre-installed model for Rogue Valley, OR. </a:t>
            </a:r>
          </a:p>
          <a:p>
            <a:pPr marL="0" indent="0">
              <a:buNone/>
            </a:pPr>
            <a:r>
              <a:rPr lang="en-US" sz="1600"/>
              <a:t>To install the model:</a:t>
            </a:r>
          </a:p>
          <a:p>
            <a:pPr marL="0" indent="0">
              <a:buNone/>
            </a:pPr>
            <a:r>
              <a:rPr lang="en-US" sz="1600" b="1">
                <a:solidFill>
                  <a:schemeClr val="bg2"/>
                </a:solidFill>
              </a:rPr>
              <a:t>Step 1</a:t>
            </a:r>
            <a:r>
              <a:rPr lang="en-US" sz="1600"/>
              <a:t>: Open the R project in the root folder</a:t>
            </a:r>
          </a:p>
          <a:p>
            <a:pPr marL="0" indent="0">
              <a:buNone/>
            </a:pPr>
            <a:r>
              <a:rPr lang="en-US" sz="1600" b="1">
                <a:solidFill>
                  <a:schemeClr val="bg2"/>
                </a:solidFill>
              </a:rPr>
              <a:t>Step 2: </a:t>
            </a:r>
            <a:r>
              <a:rPr lang="en-US" sz="1600">
                <a:solidFill>
                  <a:schemeClr val="tx1"/>
                </a:solidFill>
              </a:rPr>
              <a:t>Install a default model by using the command </a:t>
            </a:r>
            <a:r>
              <a:rPr lang="en-US" sz="1600" i="1" err="1">
                <a:solidFill>
                  <a:schemeClr val="tx1"/>
                </a:solidFill>
              </a:rPr>
              <a:t>installModel</a:t>
            </a:r>
            <a:r>
              <a:rPr lang="en-US" sz="1600" i="1">
                <a:solidFill>
                  <a:schemeClr val="tx1"/>
                </a:solidFill>
              </a:rPr>
              <a:t>(“</a:t>
            </a:r>
            <a:r>
              <a:rPr lang="en-US" sz="1600" i="1" err="1">
                <a:solidFill>
                  <a:schemeClr val="tx1"/>
                </a:solidFill>
              </a:rPr>
              <a:t>VERSPM</a:t>
            </a:r>
            <a:r>
              <a:rPr lang="en-US" sz="1600" i="1">
                <a:solidFill>
                  <a:schemeClr val="tx1"/>
                </a:solidFill>
              </a:rPr>
              <a:t>”, “base”). </a:t>
            </a:r>
            <a:r>
              <a:rPr lang="en-US" sz="1600">
                <a:solidFill>
                  <a:schemeClr val="tx1"/>
                </a:solidFill>
              </a:rPr>
              <a:t>Note: you can use the </a:t>
            </a:r>
            <a:r>
              <a:rPr lang="en-US" sz="1600" i="1" err="1">
                <a:solidFill>
                  <a:schemeClr val="tx1"/>
                </a:solidFill>
              </a:rPr>
              <a:t>showModelIndex</a:t>
            </a:r>
            <a:r>
              <a:rPr lang="en-US" sz="1600" i="1">
                <a:solidFill>
                  <a:schemeClr val="tx1"/>
                </a:solidFill>
              </a:rPr>
              <a:t>() </a:t>
            </a:r>
            <a:r>
              <a:rPr lang="en-US" sz="1600">
                <a:solidFill>
                  <a:schemeClr val="tx1"/>
                </a:solidFill>
              </a:rPr>
              <a:t>function to view a list of ready-to-install models</a:t>
            </a:r>
            <a:endParaRPr lang="en-US" sz="1600" i="1">
              <a:solidFill>
                <a:schemeClr val="tx1"/>
              </a:solidFill>
            </a:endParaRPr>
          </a:p>
          <a:p>
            <a:pPr marL="0" indent="0">
              <a:buNone/>
            </a:pPr>
            <a:r>
              <a:rPr lang="en-US" sz="1600" b="1">
                <a:solidFill>
                  <a:schemeClr val="bg2"/>
                </a:solidFill>
              </a:rPr>
              <a:t>Step 3: </a:t>
            </a:r>
            <a:r>
              <a:rPr lang="en-US" sz="1600">
                <a:solidFill>
                  <a:schemeClr val="tx1"/>
                </a:solidFill>
              </a:rPr>
              <a:t>Confirm the model was installed in the </a:t>
            </a:r>
            <a:r>
              <a:rPr lang="en-US" sz="1600">
                <a:solidFill>
                  <a:schemeClr val="tx1"/>
                </a:solidFill>
                <a:latin typeface="Consolas" panose="020B0609020204030204" pitchFamily="49" charset="0"/>
              </a:rPr>
              <a:t>models</a:t>
            </a:r>
            <a:r>
              <a:rPr lang="en-US" sz="1600">
                <a:solidFill>
                  <a:schemeClr val="tx1"/>
                </a:solidFill>
              </a:rPr>
              <a:t> folder</a:t>
            </a:r>
            <a:endParaRPr lang="en-US" sz="1600" b="1">
              <a:solidFill>
                <a:schemeClr val="tx1"/>
              </a:solidFill>
            </a:endParaRPr>
          </a:p>
          <a:p>
            <a:endParaRPr lang="en-US" sz="1600"/>
          </a:p>
        </p:txBody>
      </p:sp>
      <p:pic>
        <p:nvPicPr>
          <p:cNvPr id="5" name="Picture 4">
            <a:extLst>
              <a:ext uri="{FF2B5EF4-FFF2-40B4-BE49-F238E27FC236}">
                <a16:creationId xmlns:a16="http://schemas.microsoft.com/office/drawing/2014/main" id="{289D09E3-969A-1583-5E72-D5058657177F}"/>
              </a:ext>
            </a:extLst>
          </p:cNvPr>
          <p:cNvPicPr>
            <a:picLocks noChangeAspect="1"/>
          </p:cNvPicPr>
          <p:nvPr/>
        </p:nvPicPr>
        <p:blipFill>
          <a:blip r:embed="rId2"/>
          <a:stretch>
            <a:fillRect/>
          </a:stretch>
        </p:blipFill>
        <p:spPr>
          <a:xfrm>
            <a:off x="2858411" y="4491085"/>
            <a:ext cx="1989636" cy="1821498"/>
          </a:xfrm>
          <a:prstGeom prst="rect">
            <a:avLst/>
          </a:prstGeom>
          <a:ln w="12700">
            <a:solidFill>
              <a:schemeClr val="tx1">
                <a:lumMod val="65000"/>
                <a:lumOff val="35000"/>
              </a:schemeClr>
            </a:solidFill>
          </a:ln>
        </p:spPr>
      </p:pic>
      <p:pic>
        <p:nvPicPr>
          <p:cNvPr id="7" name="Picture 6">
            <a:extLst>
              <a:ext uri="{FF2B5EF4-FFF2-40B4-BE49-F238E27FC236}">
                <a16:creationId xmlns:a16="http://schemas.microsoft.com/office/drawing/2014/main" id="{F582A638-D204-636F-D1BA-AB37A8A03CCC}"/>
              </a:ext>
            </a:extLst>
          </p:cNvPr>
          <p:cNvPicPr>
            <a:picLocks noChangeAspect="1"/>
          </p:cNvPicPr>
          <p:nvPr/>
        </p:nvPicPr>
        <p:blipFill>
          <a:blip r:embed="rId3"/>
          <a:stretch>
            <a:fillRect/>
          </a:stretch>
        </p:blipFill>
        <p:spPr>
          <a:xfrm>
            <a:off x="8388473" y="1662742"/>
            <a:ext cx="3372356" cy="2553529"/>
          </a:xfrm>
          <a:prstGeom prst="rect">
            <a:avLst/>
          </a:prstGeom>
          <a:ln>
            <a:solidFill>
              <a:schemeClr val="tx1"/>
            </a:solidFill>
          </a:ln>
        </p:spPr>
      </p:pic>
      <p:pic>
        <p:nvPicPr>
          <p:cNvPr id="9" name="Picture 8">
            <a:extLst>
              <a:ext uri="{FF2B5EF4-FFF2-40B4-BE49-F238E27FC236}">
                <a16:creationId xmlns:a16="http://schemas.microsoft.com/office/drawing/2014/main" id="{A17036A8-31C0-D886-1CC7-93ECBE028921}"/>
              </a:ext>
            </a:extLst>
          </p:cNvPr>
          <p:cNvPicPr>
            <a:picLocks noChangeAspect="1"/>
          </p:cNvPicPr>
          <p:nvPr/>
        </p:nvPicPr>
        <p:blipFill>
          <a:blip r:embed="rId4"/>
          <a:stretch>
            <a:fillRect/>
          </a:stretch>
        </p:blipFill>
        <p:spPr>
          <a:xfrm>
            <a:off x="8404166" y="4863921"/>
            <a:ext cx="1219263" cy="1225613"/>
          </a:xfrm>
          <a:prstGeom prst="rect">
            <a:avLst/>
          </a:prstGeom>
          <a:ln>
            <a:solidFill>
              <a:schemeClr val="tx1"/>
            </a:solidFill>
          </a:ln>
        </p:spPr>
      </p:pic>
      <p:sp>
        <p:nvSpPr>
          <p:cNvPr id="10" name="Oval 9">
            <a:extLst>
              <a:ext uri="{FF2B5EF4-FFF2-40B4-BE49-F238E27FC236}">
                <a16:creationId xmlns:a16="http://schemas.microsoft.com/office/drawing/2014/main" id="{E03D8BC6-71D5-6400-A7DE-50B54A109A6C}"/>
              </a:ext>
            </a:extLst>
          </p:cNvPr>
          <p:cNvSpPr/>
          <p:nvPr/>
        </p:nvSpPr>
        <p:spPr>
          <a:xfrm>
            <a:off x="2459238" y="6122518"/>
            <a:ext cx="227437" cy="190065"/>
          </a:xfrm>
          <a:prstGeom prst="ellipse">
            <a:avLst/>
          </a:prstGeom>
          <a:solidFill>
            <a:schemeClr val="bg2">
              <a:lumMod val="40000"/>
              <a:lumOff val="6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2"/>
                </a:solidFill>
              </a:rPr>
              <a:t>1</a:t>
            </a:r>
          </a:p>
        </p:txBody>
      </p:sp>
      <p:sp>
        <p:nvSpPr>
          <p:cNvPr id="11" name="Oval 10">
            <a:extLst>
              <a:ext uri="{FF2B5EF4-FFF2-40B4-BE49-F238E27FC236}">
                <a16:creationId xmlns:a16="http://schemas.microsoft.com/office/drawing/2014/main" id="{81007446-0052-EA2A-75D9-CB390357C094}"/>
              </a:ext>
            </a:extLst>
          </p:cNvPr>
          <p:cNvSpPr/>
          <p:nvPr/>
        </p:nvSpPr>
        <p:spPr>
          <a:xfrm>
            <a:off x="7997072" y="3371583"/>
            <a:ext cx="274320" cy="274320"/>
          </a:xfrm>
          <a:prstGeom prst="ellipse">
            <a:avLst/>
          </a:prstGeom>
          <a:solidFill>
            <a:schemeClr val="bg2">
              <a:lumMod val="40000"/>
              <a:lumOff val="6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2"/>
                </a:solidFill>
              </a:rPr>
              <a:t>2</a:t>
            </a:r>
          </a:p>
        </p:txBody>
      </p:sp>
      <p:sp>
        <p:nvSpPr>
          <p:cNvPr id="12" name="Oval 11">
            <a:extLst>
              <a:ext uri="{FF2B5EF4-FFF2-40B4-BE49-F238E27FC236}">
                <a16:creationId xmlns:a16="http://schemas.microsoft.com/office/drawing/2014/main" id="{079B106D-D5DD-10E7-5EF4-EDA052069AF4}"/>
              </a:ext>
            </a:extLst>
          </p:cNvPr>
          <p:cNvSpPr/>
          <p:nvPr/>
        </p:nvSpPr>
        <p:spPr>
          <a:xfrm>
            <a:off x="7997072" y="5202407"/>
            <a:ext cx="274320" cy="274320"/>
          </a:xfrm>
          <a:prstGeom prst="ellipse">
            <a:avLst/>
          </a:prstGeom>
          <a:solidFill>
            <a:schemeClr val="bg2">
              <a:lumMod val="40000"/>
              <a:lumOff val="6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2"/>
                </a:solidFill>
              </a:rPr>
              <a:t>3</a:t>
            </a:r>
          </a:p>
        </p:txBody>
      </p:sp>
      <p:sp>
        <p:nvSpPr>
          <p:cNvPr id="13" name="Rectangle 12">
            <a:extLst>
              <a:ext uri="{FF2B5EF4-FFF2-40B4-BE49-F238E27FC236}">
                <a16:creationId xmlns:a16="http://schemas.microsoft.com/office/drawing/2014/main" id="{096261FA-ECC1-B43B-E9BE-FDF446D992A3}"/>
              </a:ext>
            </a:extLst>
          </p:cNvPr>
          <p:cNvSpPr/>
          <p:nvPr/>
        </p:nvSpPr>
        <p:spPr>
          <a:xfrm>
            <a:off x="8386433" y="1865405"/>
            <a:ext cx="2400461" cy="91440"/>
          </a:xfrm>
          <a:prstGeom prst="rect">
            <a:avLst/>
          </a:prstGeom>
          <a:solidFill>
            <a:srgbClr val="FFFF00">
              <a:alpha val="50196"/>
            </a:srgb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1F4EE14-4D87-5F4B-162B-065846448366}"/>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Edna Aguilar</a:t>
            </a:r>
          </a:p>
        </p:txBody>
      </p:sp>
      <p:sp>
        <p:nvSpPr>
          <p:cNvPr id="17" name="Slide Number Placeholder 1">
            <a:extLst>
              <a:ext uri="{FF2B5EF4-FFF2-40B4-BE49-F238E27FC236}">
                <a16:creationId xmlns:a16="http://schemas.microsoft.com/office/drawing/2014/main" id="{0656E567-41FD-40DF-7505-5AD2E01621A6}"/>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73</a:t>
            </a:fld>
            <a:endParaRPr lang="en-US"/>
          </a:p>
        </p:txBody>
      </p:sp>
    </p:spTree>
    <p:extLst>
      <p:ext uri="{BB962C8B-B14F-4D97-AF65-F5344CB8AC3E}">
        <p14:creationId xmlns:p14="http://schemas.microsoft.com/office/powerpoint/2010/main" val="4604147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A093C-5FF9-D082-DDD0-D7A0D5F8321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87EEBF-0D01-1F54-8ABB-482A478F5199}"/>
              </a:ext>
            </a:extLst>
          </p:cNvPr>
          <p:cNvSpPr>
            <a:spLocks noGrp="1"/>
          </p:cNvSpPr>
          <p:nvPr>
            <p:ph type="sldNum" sz="quarter" idx="10"/>
          </p:nvPr>
        </p:nvSpPr>
        <p:spPr/>
        <p:txBody>
          <a:bodyPr/>
          <a:lstStyle/>
          <a:p>
            <a:fld id="{F4510120-A876-4642-B753-556A5424CAF0}" type="slidenum">
              <a:rPr lang="en-US" smtClean="0"/>
              <a:pPr/>
              <a:t>74</a:t>
            </a:fld>
            <a:endParaRPr lang="en-US"/>
          </a:p>
        </p:txBody>
      </p:sp>
      <p:sp>
        <p:nvSpPr>
          <p:cNvPr id="3" name="Title 2">
            <a:extLst>
              <a:ext uri="{FF2B5EF4-FFF2-40B4-BE49-F238E27FC236}">
                <a16:creationId xmlns:a16="http://schemas.microsoft.com/office/drawing/2014/main" id="{279368E6-3AF6-ECCE-7564-27C5D6C6B209}"/>
              </a:ext>
            </a:extLst>
          </p:cNvPr>
          <p:cNvSpPr>
            <a:spLocks noGrp="1"/>
          </p:cNvSpPr>
          <p:nvPr>
            <p:ph type="title"/>
          </p:nvPr>
        </p:nvSpPr>
        <p:spPr>
          <a:xfrm>
            <a:off x="838201" y="580153"/>
            <a:ext cx="10515600" cy="480131"/>
          </a:xfrm>
        </p:spPr>
        <p:txBody>
          <a:bodyPr/>
          <a:lstStyle/>
          <a:p>
            <a:r>
              <a:rPr lang="en-US"/>
              <a:t>Run a VE Model</a:t>
            </a:r>
          </a:p>
        </p:txBody>
      </p:sp>
      <p:sp>
        <p:nvSpPr>
          <p:cNvPr id="4" name="Text Placeholder 3">
            <a:extLst>
              <a:ext uri="{FF2B5EF4-FFF2-40B4-BE49-F238E27FC236}">
                <a16:creationId xmlns:a16="http://schemas.microsoft.com/office/drawing/2014/main" id="{21432D2F-A5A6-FDF5-8016-0D9EE49E2513}"/>
              </a:ext>
            </a:extLst>
          </p:cNvPr>
          <p:cNvSpPr>
            <a:spLocks noGrp="1"/>
          </p:cNvSpPr>
          <p:nvPr>
            <p:ph type="body" sz="quarter" idx="12"/>
          </p:nvPr>
        </p:nvSpPr>
        <p:spPr>
          <a:xfrm>
            <a:off x="838200" y="1600200"/>
            <a:ext cx="10515600" cy="2447850"/>
          </a:xfrm>
        </p:spPr>
        <p:txBody>
          <a:bodyPr/>
          <a:lstStyle/>
          <a:p>
            <a:r>
              <a:rPr lang="en-US"/>
              <a:t>Step 1: </a:t>
            </a:r>
            <a:r>
              <a:rPr lang="en-US" b="0">
                <a:solidFill>
                  <a:schemeClr val="tx1"/>
                </a:solidFill>
              </a:rPr>
              <a:t>Open the </a:t>
            </a:r>
            <a:r>
              <a:rPr lang="en-US" b="0" err="1">
                <a:solidFill>
                  <a:schemeClr val="tx1"/>
                </a:solidFill>
              </a:rPr>
              <a:t>VisionEval</a:t>
            </a:r>
            <a:r>
              <a:rPr lang="en-US" b="0">
                <a:solidFill>
                  <a:schemeClr val="tx1"/>
                </a:solidFill>
              </a:rPr>
              <a:t> R project in the root folder</a:t>
            </a:r>
          </a:p>
          <a:p>
            <a:r>
              <a:rPr lang="en-US">
                <a:solidFill>
                  <a:schemeClr val="bg2"/>
                </a:solidFill>
              </a:rPr>
              <a:t>Step 2:</a:t>
            </a:r>
            <a:r>
              <a:rPr lang="en-US">
                <a:solidFill>
                  <a:schemeClr val="tx1"/>
                </a:solidFill>
              </a:rPr>
              <a:t> </a:t>
            </a:r>
            <a:r>
              <a:rPr lang="en-US" b="0">
                <a:solidFill>
                  <a:schemeClr val="tx1"/>
                </a:solidFill>
              </a:rPr>
              <a:t>Open a model and save it as an object. The name of the model must match the name of the folder:</a:t>
            </a:r>
          </a:p>
          <a:p>
            <a:pPr marL="285750" indent="-285750">
              <a:lnSpc>
                <a:spcPct val="110000"/>
              </a:lnSpc>
              <a:buFont typeface="Arial" panose="020B0604020202020204" pitchFamily="34" charset="0"/>
              <a:buChar char="•"/>
            </a:pPr>
            <a:endParaRPr lang="en-US" sz="1400" b="0" i="1">
              <a:solidFill>
                <a:schemeClr val="tx1"/>
              </a:solidFill>
            </a:endParaRPr>
          </a:p>
          <a:p>
            <a:r>
              <a:rPr lang="en-US">
                <a:solidFill>
                  <a:schemeClr val="bg2"/>
                </a:solidFill>
                <a:latin typeface="Arial"/>
                <a:cs typeface="Arial"/>
              </a:rPr>
              <a:t>Step 3: </a:t>
            </a:r>
            <a:r>
              <a:rPr lang="en-US" b="0">
                <a:solidFill>
                  <a:schemeClr val="tx1"/>
                </a:solidFill>
                <a:latin typeface="Arial"/>
                <a:cs typeface="Arial"/>
              </a:rPr>
              <a:t>Enter </a:t>
            </a:r>
            <a:r>
              <a:rPr lang="en-US" b="0" i="1" err="1">
                <a:solidFill>
                  <a:schemeClr val="tx1"/>
                </a:solidFill>
                <a:latin typeface="Arial"/>
                <a:cs typeface="Arial"/>
              </a:rPr>
              <a:t>model$run</a:t>
            </a:r>
            <a:r>
              <a:rPr lang="en-US" b="0" i="1">
                <a:solidFill>
                  <a:schemeClr val="tx1"/>
                </a:solidFill>
                <a:latin typeface="Arial"/>
                <a:cs typeface="Arial"/>
              </a:rPr>
              <a:t>()</a:t>
            </a:r>
            <a:r>
              <a:rPr lang="en-US" b="0">
                <a:solidFill>
                  <a:schemeClr val="tx1"/>
                </a:solidFill>
                <a:latin typeface="Arial"/>
                <a:cs typeface="Arial"/>
              </a:rPr>
              <a:t> and ensure the model initializes. </a:t>
            </a:r>
            <a:r>
              <a:rPr lang="en-US" b="0" err="1">
                <a:solidFill>
                  <a:schemeClr val="tx1"/>
                </a:solidFill>
                <a:latin typeface="Arial"/>
                <a:cs typeface="Arial"/>
              </a:rPr>
              <a:t>VisionEval</a:t>
            </a:r>
            <a:r>
              <a:rPr lang="en-US" b="0">
                <a:solidFill>
                  <a:schemeClr val="tx1"/>
                </a:solidFill>
                <a:latin typeface="Arial"/>
                <a:cs typeface="Arial"/>
              </a:rPr>
              <a:t> uses this process to validate that the inputs are all in the anticipated format and there are no missing values across the various geographic levels.</a:t>
            </a:r>
            <a:endParaRPr lang="en-US" b="0">
              <a:solidFill>
                <a:schemeClr val="tx1"/>
              </a:solidFill>
            </a:endParaRPr>
          </a:p>
          <a:p>
            <a:endParaRPr lang="en-US" b="0">
              <a:solidFill>
                <a:schemeClr val="tx1"/>
              </a:solidFill>
            </a:endParaRPr>
          </a:p>
          <a:p>
            <a:r>
              <a:rPr lang="en-US">
                <a:solidFill>
                  <a:schemeClr val="bg2"/>
                </a:solidFill>
                <a:latin typeface="Arial"/>
                <a:cs typeface="Arial"/>
              </a:rPr>
              <a:t>Note: </a:t>
            </a:r>
            <a:r>
              <a:rPr lang="en-US" b="0">
                <a:solidFill>
                  <a:schemeClr val="tx1"/>
                </a:solidFill>
                <a:latin typeface="Arial"/>
                <a:cs typeface="Arial"/>
              </a:rPr>
              <a:t>To re-run a model the </a:t>
            </a:r>
            <a:r>
              <a:rPr lang="en-US" b="0" err="1">
                <a:solidFill>
                  <a:schemeClr val="tx1"/>
                </a:solidFill>
                <a:latin typeface="Arial"/>
                <a:cs typeface="Arial"/>
              </a:rPr>
              <a:t>ModelState.Rda</a:t>
            </a:r>
            <a:r>
              <a:rPr lang="en-US" b="0">
                <a:solidFill>
                  <a:schemeClr val="tx1"/>
                </a:solidFill>
                <a:latin typeface="Arial"/>
                <a:cs typeface="Arial"/>
              </a:rPr>
              <a:t> file in the </a:t>
            </a:r>
            <a:r>
              <a:rPr lang="en-US" b="0">
                <a:solidFill>
                  <a:schemeClr val="tx1"/>
                </a:solidFill>
                <a:latin typeface="Consolas" panose="020B0609020204030204" pitchFamily="49" charset="0"/>
                <a:cs typeface="Arial"/>
              </a:rPr>
              <a:t>results</a:t>
            </a:r>
            <a:r>
              <a:rPr lang="en-US" b="0">
                <a:solidFill>
                  <a:schemeClr val="tx1"/>
                </a:solidFill>
                <a:latin typeface="Arial"/>
                <a:cs typeface="Arial"/>
              </a:rPr>
              <a:t> folder must be deleted.</a:t>
            </a:r>
            <a:endParaRPr lang="en-US" b="0">
              <a:solidFill>
                <a:schemeClr val="tx1"/>
              </a:solidFill>
            </a:endParaRPr>
          </a:p>
        </p:txBody>
      </p:sp>
      <p:pic>
        <p:nvPicPr>
          <p:cNvPr id="10" name="Picture 9">
            <a:extLst>
              <a:ext uri="{FF2B5EF4-FFF2-40B4-BE49-F238E27FC236}">
                <a16:creationId xmlns:a16="http://schemas.microsoft.com/office/drawing/2014/main" id="{8646D852-8834-A2E6-8B6F-AF2F34F6FD3F}"/>
              </a:ext>
            </a:extLst>
          </p:cNvPr>
          <p:cNvPicPr>
            <a:picLocks noChangeAspect="1"/>
          </p:cNvPicPr>
          <p:nvPr/>
        </p:nvPicPr>
        <p:blipFill>
          <a:blip r:embed="rId2"/>
          <a:stretch>
            <a:fillRect/>
          </a:stretch>
        </p:blipFill>
        <p:spPr>
          <a:xfrm>
            <a:off x="1600200" y="2417819"/>
            <a:ext cx="3448050" cy="219075"/>
          </a:xfrm>
          <a:prstGeom prst="rect">
            <a:avLst/>
          </a:prstGeom>
          <a:ln>
            <a:solidFill>
              <a:schemeClr val="bg1">
                <a:lumMod val="85000"/>
              </a:schemeClr>
            </a:solidFill>
          </a:ln>
        </p:spPr>
      </p:pic>
      <p:pic>
        <p:nvPicPr>
          <p:cNvPr id="12" name="Picture 11">
            <a:extLst>
              <a:ext uri="{FF2B5EF4-FFF2-40B4-BE49-F238E27FC236}">
                <a16:creationId xmlns:a16="http://schemas.microsoft.com/office/drawing/2014/main" id="{5E28A986-5CEA-C42D-D7FF-AB371ACAF181}"/>
              </a:ext>
            </a:extLst>
          </p:cNvPr>
          <p:cNvPicPr>
            <a:picLocks noChangeAspect="1"/>
          </p:cNvPicPr>
          <p:nvPr/>
        </p:nvPicPr>
        <p:blipFill>
          <a:blip r:embed="rId3"/>
          <a:stretch>
            <a:fillRect/>
          </a:stretch>
        </p:blipFill>
        <p:spPr>
          <a:xfrm>
            <a:off x="1600200" y="3404269"/>
            <a:ext cx="1562393" cy="218517"/>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FF0F9F7A-3724-2901-41FF-8C8DFA48213C}"/>
              </a:ext>
            </a:extLst>
          </p:cNvPr>
          <p:cNvPicPr>
            <a:picLocks noChangeAspect="1"/>
          </p:cNvPicPr>
          <p:nvPr/>
        </p:nvPicPr>
        <p:blipFill>
          <a:blip r:embed="rId4"/>
          <a:stretch>
            <a:fillRect/>
          </a:stretch>
        </p:blipFill>
        <p:spPr>
          <a:xfrm>
            <a:off x="1600200" y="4491207"/>
            <a:ext cx="3511730" cy="1530429"/>
          </a:xfrm>
          <a:prstGeom prst="rect">
            <a:avLst/>
          </a:prstGeom>
          <a:ln>
            <a:solidFill>
              <a:schemeClr val="tx1"/>
            </a:solidFill>
          </a:ln>
        </p:spPr>
      </p:pic>
      <p:sp>
        <p:nvSpPr>
          <p:cNvPr id="6" name="Rectangle: Rounded Corners 5">
            <a:extLst>
              <a:ext uri="{FF2B5EF4-FFF2-40B4-BE49-F238E27FC236}">
                <a16:creationId xmlns:a16="http://schemas.microsoft.com/office/drawing/2014/main" id="{97A613BD-2F5C-E641-E6B4-F0935310DD4F}"/>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Edna Aguilar</a:t>
            </a:r>
          </a:p>
        </p:txBody>
      </p:sp>
      <p:pic>
        <p:nvPicPr>
          <p:cNvPr id="8" name="Picture 7">
            <a:extLst>
              <a:ext uri="{FF2B5EF4-FFF2-40B4-BE49-F238E27FC236}">
                <a16:creationId xmlns:a16="http://schemas.microsoft.com/office/drawing/2014/main" id="{E1E6AF07-9DB2-F89B-4E3C-E93493BA576B}"/>
              </a:ext>
            </a:extLst>
          </p:cNvPr>
          <p:cNvPicPr>
            <a:picLocks noChangeAspect="1"/>
          </p:cNvPicPr>
          <p:nvPr/>
        </p:nvPicPr>
        <p:blipFill>
          <a:blip r:embed="rId5"/>
          <a:srcRect l="1822"/>
          <a:stretch>
            <a:fillRect/>
          </a:stretch>
        </p:blipFill>
        <p:spPr>
          <a:xfrm>
            <a:off x="8126213" y="4381988"/>
            <a:ext cx="2881051" cy="1634322"/>
          </a:xfrm>
          <a:prstGeom prst="rect">
            <a:avLst/>
          </a:prstGeom>
          <a:ln>
            <a:solidFill>
              <a:schemeClr val="tx1"/>
            </a:solidFill>
          </a:ln>
        </p:spPr>
      </p:pic>
      <p:cxnSp>
        <p:nvCxnSpPr>
          <p:cNvPr id="15" name="Connector: Curved 14">
            <a:extLst>
              <a:ext uri="{FF2B5EF4-FFF2-40B4-BE49-F238E27FC236}">
                <a16:creationId xmlns:a16="http://schemas.microsoft.com/office/drawing/2014/main" id="{5097B22A-3EDA-1374-F099-C9FB781899D4}"/>
              </a:ext>
            </a:extLst>
          </p:cNvPr>
          <p:cNvCxnSpPr>
            <a:cxnSpLocks/>
          </p:cNvCxnSpPr>
          <p:nvPr/>
        </p:nvCxnSpPr>
        <p:spPr>
          <a:xfrm>
            <a:off x="6248400" y="4114800"/>
            <a:ext cx="1735667" cy="1727200"/>
          </a:xfrm>
          <a:prstGeom prst="curvedConnector3">
            <a:avLst>
              <a:gd name="adj1" fmla="val 17805"/>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33706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D1694-3DF0-9C15-74FC-EAA8193525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05BD5A-9F24-745D-88C4-93BEE124D89A}"/>
              </a:ext>
            </a:extLst>
          </p:cNvPr>
          <p:cNvSpPr>
            <a:spLocks noGrp="1"/>
          </p:cNvSpPr>
          <p:nvPr>
            <p:ph type="sldNum" sz="quarter" idx="10"/>
          </p:nvPr>
        </p:nvSpPr>
        <p:spPr/>
        <p:txBody>
          <a:bodyPr/>
          <a:lstStyle/>
          <a:p>
            <a:fld id="{F4510120-A876-4642-B753-556A5424CAF0}" type="slidenum">
              <a:rPr lang="en-US" smtClean="0"/>
              <a:pPr/>
              <a:t>75</a:t>
            </a:fld>
            <a:endParaRPr lang="en-US"/>
          </a:p>
        </p:txBody>
      </p:sp>
      <p:sp>
        <p:nvSpPr>
          <p:cNvPr id="3" name="Title 2">
            <a:extLst>
              <a:ext uri="{FF2B5EF4-FFF2-40B4-BE49-F238E27FC236}">
                <a16:creationId xmlns:a16="http://schemas.microsoft.com/office/drawing/2014/main" id="{953F3C06-A730-2F3E-799F-8B8290BB18DB}"/>
              </a:ext>
            </a:extLst>
          </p:cNvPr>
          <p:cNvSpPr>
            <a:spLocks noGrp="1"/>
          </p:cNvSpPr>
          <p:nvPr>
            <p:ph type="title"/>
          </p:nvPr>
        </p:nvSpPr>
        <p:spPr>
          <a:xfrm>
            <a:off x="838201" y="580153"/>
            <a:ext cx="6184899" cy="480131"/>
          </a:xfrm>
        </p:spPr>
        <p:txBody>
          <a:bodyPr/>
          <a:lstStyle/>
          <a:p>
            <a:r>
              <a:rPr lang="en-US">
                <a:solidFill>
                  <a:schemeClr val="tx1"/>
                </a:solidFill>
                <a:latin typeface="Arial"/>
                <a:cs typeface="Arial"/>
              </a:rPr>
              <a:t>Run a VE Model</a:t>
            </a:r>
          </a:p>
        </p:txBody>
      </p:sp>
      <p:sp>
        <p:nvSpPr>
          <p:cNvPr id="4" name="Text Placeholder 3">
            <a:extLst>
              <a:ext uri="{FF2B5EF4-FFF2-40B4-BE49-F238E27FC236}">
                <a16:creationId xmlns:a16="http://schemas.microsoft.com/office/drawing/2014/main" id="{525C70D5-5BE8-E6CC-AC8B-C215CAA24916}"/>
              </a:ext>
            </a:extLst>
          </p:cNvPr>
          <p:cNvSpPr>
            <a:spLocks noGrp="1"/>
          </p:cNvSpPr>
          <p:nvPr>
            <p:ph type="body" sz="quarter" idx="12"/>
          </p:nvPr>
        </p:nvSpPr>
        <p:spPr>
          <a:xfrm>
            <a:off x="838200" y="1372050"/>
            <a:ext cx="5722620" cy="3688189"/>
          </a:xfrm>
        </p:spPr>
        <p:txBody>
          <a:bodyPr vert="horz" wrap="square" lIns="0" tIns="45720" rIns="0" bIns="45720" rtlCol="0" anchor="t">
            <a:spAutoFit/>
          </a:bodyPr>
          <a:lstStyle/>
          <a:p>
            <a:r>
              <a:rPr lang="en-US">
                <a:solidFill>
                  <a:schemeClr val="bg2"/>
                </a:solidFill>
                <a:latin typeface="Arial"/>
                <a:cs typeface="Arial"/>
              </a:rPr>
              <a:t>Step 4: </a:t>
            </a:r>
            <a:r>
              <a:rPr lang="en-US" b="0">
                <a:solidFill>
                  <a:schemeClr val="tx1"/>
                </a:solidFill>
                <a:latin typeface="Arial"/>
                <a:cs typeface="Arial"/>
              </a:rPr>
              <a:t>Extract model results</a:t>
            </a:r>
          </a:p>
          <a:p>
            <a:pPr marL="285750" indent="-285750">
              <a:buFont typeface="Arial" panose="020B0604020202020204" pitchFamily="34" charset="0"/>
              <a:buChar char="•"/>
            </a:pPr>
            <a:r>
              <a:rPr lang="en-US" b="0">
                <a:solidFill>
                  <a:schemeClr val="tx1"/>
                </a:solidFill>
                <a:latin typeface="Arial"/>
                <a:cs typeface="Arial"/>
              </a:rPr>
              <a:t>Once the model has finished running, use the built-in VE export function to export the model data as CSV outputs using the following code:</a:t>
            </a:r>
          </a:p>
          <a:p>
            <a:pPr marL="285750" indent="-285750">
              <a:buFont typeface="Arial" panose="020B0604020202020204" pitchFamily="34" charset="0"/>
              <a:buChar char="•"/>
            </a:pPr>
            <a:endParaRPr lang="en-US" b="0">
              <a:solidFill>
                <a:schemeClr val="tx1"/>
              </a:solidFill>
              <a:latin typeface="Arial"/>
              <a:cs typeface="Arial"/>
            </a:endParaRPr>
          </a:p>
          <a:p>
            <a:pPr marL="285750" indent="-285750">
              <a:buFont typeface="Arial" panose="020B0604020202020204" pitchFamily="34" charset="0"/>
              <a:buChar char="•"/>
            </a:pPr>
            <a:endParaRPr lang="en-US" b="0">
              <a:solidFill>
                <a:schemeClr val="tx1"/>
              </a:solidFill>
              <a:latin typeface="Arial"/>
              <a:cs typeface="Arial"/>
            </a:endParaRPr>
          </a:p>
          <a:p>
            <a:pPr marL="285750" indent="-285750">
              <a:buFont typeface="Arial" panose="020B0604020202020204" pitchFamily="34" charset="0"/>
              <a:buChar char="•"/>
            </a:pPr>
            <a:r>
              <a:rPr lang="en-US" b="0">
                <a:solidFill>
                  <a:schemeClr val="tx1"/>
                </a:solidFill>
                <a:latin typeface="Arial"/>
                <a:cs typeface="Arial"/>
              </a:rPr>
              <a:t>This will export the results as CSV files to the </a:t>
            </a:r>
            <a:r>
              <a:rPr lang="en-US" b="0">
                <a:solidFill>
                  <a:schemeClr val="tx1"/>
                </a:solidFill>
                <a:latin typeface="Consolas" panose="020B0609020204030204" pitchFamily="49" charset="0"/>
                <a:cs typeface="Arial"/>
              </a:rPr>
              <a:t>results/output</a:t>
            </a:r>
            <a:r>
              <a:rPr lang="en-US" b="0">
                <a:solidFill>
                  <a:schemeClr val="tx1"/>
                </a:solidFill>
                <a:latin typeface="Arial"/>
                <a:cs typeface="Arial"/>
              </a:rPr>
              <a:t> folder. Depending on the number of years in the model, this process could take 15-20 minutes.</a:t>
            </a:r>
          </a:p>
          <a:p>
            <a:pPr marL="285750" indent="-285750">
              <a:buFont typeface="Arial" panose="020B0604020202020204" pitchFamily="34" charset="0"/>
              <a:buChar char="•"/>
            </a:pPr>
            <a:r>
              <a:rPr lang="en-US" b="0">
                <a:solidFill>
                  <a:schemeClr val="tx1"/>
                </a:solidFill>
                <a:latin typeface="Arial"/>
                <a:cs typeface="Arial"/>
              </a:rPr>
              <a:t>Results can also be exported into an SQLite database by using the following command. Results will also be saved in </a:t>
            </a:r>
            <a:r>
              <a:rPr lang="en-US" b="0">
                <a:solidFill>
                  <a:schemeClr val="tx1"/>
                </a:solidFill>
                <a:latin typeface="Consolas" panose="020B0609020204030204" pitchFamily="49" charset="0"/>
                <a:cs typeface="Arial"/>
              </a:rPr>
              <a:t>results/output.</a:t>
            </a:r>
          </a:p>
        </p:txBody>
      </p:sp>
      <p:grpSp>
        <p:nvGrpSpPr>
          <p:cNvPr id="13" name="Group 12">
            <a:extLst>
              <a:ext uri="{FF2B5EF4-FFF2-40B4-BE49-F238E27FC236}">
                <a16:creationId xmlns:a16="http://schemas.microsoft.com/office/drawing/2014/main" id="{E0977F19-06D6-F0D3-A3B1-8B5DA2FE61E6}"/>
              </a:ext>
            </a:extLst>
          </p:cNvPr>
          <p:cNvGrpSpPr/>
          <p:nvPr/>
        </p:nvGrpSpPr>
        <p:grpSpPr>
          <a:xfrm>
            <a:off x="1091244" y="2762623"/>
            <a:ext cx="2800350" cy="535024"/>
            <a:chOff x="7477125" y="502329"/>
            <a:chExt cx="2800350" cy="535024"/>
          </a:xfrm>
        </p:grpSpPr>
        <p:pic>
          <p:nvPicPr>
            <p:cNvPr id="10" name="Picture 9">
              <a:extLst>
                <a:ext uri="{FF2B5EF4-FFF2-40B4-BE49-F238E27FC236}">
                  <a16:creationId xmlns:a16="http://schemas.microsoft.com/office/drawing/2014/main" id="{C889F51E-1803-2D9B-78D8-93DD3BC37362}"/>
                </a:ext>
              </a:extLst>
            </p:cNvPr>
            <p:cNvPicPr>
              <a:picLocks noChangeAspect="1"/>
            </p:cNvPicPr>
            <p:nvPr/>
          </p:nvPicPr>
          <p:blipFill>
            <a:blip r:embed="rId2"/>
            <a:stretch>
              <a:fillRect/>
            </a:stretch>
          </p:blipFill>
          <p:spPr>
            <a:xfrm>
              <a:off x="7477125" y="502329"/>
              <a:ext cx="2800350" cy="228600"/>
            </a:xfrm>
            <a:prstGeom prst="rect">
              <a:avLst/>
            </a:prstGeom>
            <a:ln>
              <a:noFill/>
            </a:ln>
          </p:spPr>
        </p:pic>
        <p:pic>
          <p:nvPicPr>
            <p:cNvPr id="12" name="Picture 11">
              <a:extLst>
                <a:ext uri="{FF2B5EF4-FFF2-40B4-BE49-F238E27FC236}">
                  <a16:creationId xmlns:a16="http://schemas.microsoft.com/office/drawing/2014/main" id="{89653EE0-9E97-5D0D-413A-3650C5715103}"/>
                </a:ext>
              </a:extLst>
            </p:cNvPr>
            <p:cNvPicPr>
              <a:picLocks noChangeAspect="1"/>
            </p:cNvPicPr>
            <p:nvPr/>
          </p:nvPicPr>
          <p:blipFill>
            <a:blip r:embed="rId3"/>
            <a:stretch>
              <a:fillRect/>
            </a:stretch>
          </p:blipFill>
          <p:spPr>
            <a:xfrm>
              <a:off x="7477125" y="808753"/>
              <a:ext cx="1847850" cy="228600"/>
            </a:xfrm>
            <a:prstGeom prst="rect">
              <a:avLst/>
            </a:prstGeom>
          </p:spPr>
        </p:pic>
      </p:grpSp>
      <p:sp>
        <p:nvSpPr>
          <p:cNvPr id="5" name="Text Placeholder 3">
            <a:extLst>
              <a:ext uri="{FF2B5EF4-FFF2-40B4-BE49-F238E27FC236}">
                <a16:creationId xmlns:a16="http://schemas.microsoft.com/office/drawing/2014/main" id="{9C8B635F-B17E-B9E0-F22C-7B3BCD057A48}"/>
              </a:ext>
            </a:extLst>
          </p:cNvPr>
          <p:cNvSpPr txBox="1">
            <a:spLocks/>
          </p:cNvSpPr>
          <p:nvPr/>
        </p:nvSpPr>
        <p:spPr>
          <a:xfrm>
            <a:off x="1091244" y="5181731"/>
            <a:ext cx="2730062" cy="307777"/>
          </a:xfrm>
          <a:prstGeom prst="rect">
            <a:avLst/>
          </a:prstGeom>
        </p:spPr>
        <p:txBody>
          <a:bodyPr vert="horz" wrap="square" lIns="0" tIns="45720" rIns="0" bIns="45720" rtlCol="0" anchor="t">
            <a:spAutoFit/>
          </a:bodyPr>
          <a:lstStyle>
            <a:lvl1pPr marL="0" indent="0" algn="l" defTabSz="914400" rtl="0" eaLnBrk="1" fontAlgn="ctr" latinLnBrk="0" hangingPunct="1">
              <a:lnSpc>
                <a:spcPct val="100000"/>
              </a:lnSpc>
              <a:spcBef>
                <a:spcPts val="1000"/>
              </a:spcBef>
              <a:buClr>
                <a:srgbClr val="48484A"/>
              </a:buClr>
              <a:buSzPct val="150000"/>
              <a:buFontTx/>
              <a:buNone/>
              <a:defRPr sz="1600" b="1" i="0" kern="1200">
                <a:solidFill>
                  <a:srgbClr val="EC8B1F"/>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a:solidFill>
                  <a:srgbClr val="0000FF"/>
                </a:solidFill>
                <a:latin typeface="Consolas" panose="020B0609020204030204" pitchFamily="49" charset="0"/>
                <a:cs typeface="Arial"/>
              </a:rPr>
              <a:t>&gt;  </a:t>
            </a:r>
            <a:r>
              <a:rPr lang="en-US" sz="1400" b="0" err="1">
                <a:solidFill>
                  <a:srgbClr val="0000FF"/>
                </a:solidFill>
                <a:latin typeface="Consolas" panose="020B0609020204030204" pitchFamily="49" charset="0"/>
                <a:cs typeface="Arial"/>
              </a:rPr>
              <a:t>results$export</a:t>
            </a:r>
            <a:r>
              <a:rPr lang="en-US" sz="1400" b="0">
                <a:solidFill>
                  <a:srgbClr val="0000FF"/>
                </a:solidFill>
                <a:latin typeface="Consolas" panose="020B0609020204030204" pitchFamily="49" charset="0"/>
                <a:cs typeface="Arial"/>
              </a:rPr>
              <a:t>(“</a:t>
            </a:r>
            <a:r>
              <a:rPr lang="en-US" sz="1400" b="0" err="1">
                <a:solidFill>
                  <a:srgbClr val="0000FF"/>
                </a:solidFill>
                <a:latin typeface="Consolas" panose="020B0609020204030204" pitchFamily="49" charset="0"/>
                <a:cs typeface="Arial"/>
              </a:rPr>
              <a:t>sql</a:t>
            </a:r>
            <a:r>
              <a:rPr lang="en-US" sz="1400" b="0">
                <a:solidFill>
                  <a:srgbClr val="0000FF"/>
                </a:solidFill>
                <a:latin typeface="Consolas" panose="020B0609020204030204" pitchFamily="49" charset="0"/>
                <a:cs typeface="Arial"/>
              </a:rPr>
              <a:t>”)</a:t>
            </a:r>
          </a:p>
        </p:txBody>
      </p:sp>
      <p:pic>
        <p:nvPicPr>
          <p:cNvPr id="7" name="Picture 6">
            <a:extLst>
              <a:ext uri="{FF2B5EF4-FFF2-40B4-BE49-F238E27FC236}">
                <a16:creationId xmlns:a16="http://schemas.microsoft.com/office/drawing/2014/main" id="{DCA3049B-7BC8-717D-1145-7BFFED631526}"/>
              </a:ext>
            </a:extLst>
          </p:cNvPr>
          <p:cNvPicPr>
            <a:picLocks noChangeAspect="1"/>
          </p:cNvPicPr>
          <p:nvPr/>
        </p:nvPicPr>
        <p:blipFill>
          <a:blip r:embed="rId4"/>
          <a:stretch>
            <a:fillRect/>
          </a:stretch>
        </p:blipFill>
        <p:spPr>
          <a:xfrm>
            <a:off x="7602581" y="1372050"/>
            <a:ext cx="3635829" cy="4025383"/>
          </a:xfrm>
          <a:prstGeom prst="rect">
            <a:avLst/>
          </a:prstGeom>
          <a:ln>
            <a:solidFill>
              <a:schemeClr val="tx1"/>
            </a:solidFill>
          </a:ln>
        </p:spPr>
      </p:pic>
      <p:pic>
        <p:nvPicPr>
          <p:cNvPr id="9" name="Picture 8">
            <a:extLst>
              <a:ext uri="{FF2B5EF4-FFF2-40B4-BE49-F238E27FC236}">
                <a16:creationId xmlns:a16="http://schemas.microsoft.com/office/drawing/2014/main" id="{2C0FEF0B-006C-086A-DC09-651DC71FF33D}"/>
              </a:ext>
            </a:extLst>
          </p:cNvPr>
          <p:cNvPicPr>
            <a:picLocks noChangeAspect="1"/>
          </p:cNvPicPr>
          <p:nvPr/>
        </p:nvPicPr>
        <p:blipFill>
          <a:blip r:embed="rId5"/>
          <a:stretch>
            <a:fillRect/>
          </a:stretch>
        </p:blipFill>
        <p:spPr>
          <a:xfrm>
            <a:off x="4039145" y="5060239"/>
            <a:ext cx="2828811" cy="703295"/>
          </a:xfrm>
          <a:prstGeom prst="rect">
            <a:avLst/>
          </a:prstGeom>
          <a:ln>
            <a:solidFill>
              <a:schemeClr val="tx1"/>
            </a:solidFill>
          </a:ln>
        </p:spPr>
      </p:pic>
      <p:sp>
        <p:nvSpPr>
          <p:cNvPr id="11" name="Text Placeholder 2">
            <a:extLst>
              <a:ext uri="{FF2B5EF4-FFF2-40B4-BE49-F238E27FC236}">
                <a16:creationId xmlns:a16="http://schemas.microsoft.com/office/drawing/2014/main" id="{FD8C7BD2-87F4-8146-0D9D-F54061475CD6}"/>
              </a:ext>
            </a:extLst>
          </p:cNvPr>
          <p:cNvSpPr txBox="1">
            <a:spLocks/>
          </p:cNvSpPr>
          <p:nvPr/>
        </p:nvSpPr>
        <p:spPr>
          <a:xfrm>
            <a:off x="7602581" y="5485950"/>
            <a:ext cx="2743200" cy="335562"/>
          </a:xfrm>
          <a:prstGeom prst="rect">
            <a:avLst/>
          </a:prstGeom>
        </p:spPr>
        <p:txBody>
          <a:bodyPr>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1"/>
                </a:solidFill>
              </a:rPr>
              <a:t>List of output tables (csv files)</a:t>
            </a:r>
          </a:p>
        </p:txBody>
      </p:sp>
      <p:sp>
        <p:nvSpPr>
          <p:cNvPr id="6" name="Rectangle: Rounded Corners 5">
            <a:extLst>
              <a:ext uri="{FF2B5EF4-FFF2-40B4-BE49-F238E27FC236}">
                <a16:creationId xmlns:a16="http://schemas.microsoft.com/office/drawing/2014/main" id="{6E4EA920-60B8-762A-BCED-36777CAEABCA}"/>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Edna Aguilar</a:t>
            </a:r>
          </a:p>
        </p:txBody>
      </p:sp>
    </p:spTree>
    <p:extLst>
      <p:ext uri="{BB962C8B-B14F-4D97-AF65-F5344CB8AC3E}">
        <p14:creationId xmlns:p14="http://schemas.microsoft.com/office/powerpoint/2010/main" val="8603122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A43A7-8713-B045-6897-5081FDF5DB9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5DCA24-0A48-F6A8-5F72-B30A6057E1BD}"/>
              </a:ext>
            </a:extLst>
          </p:cNvPr>
          <p:cNvSpPr>
            <a:spLocks noGrp="1"/>
          </p:cNvSpPr>
          <p:nvPr>
            <p:ph type="sldNum" sz="quarter" idx="10"/>
          </p:nvPr>
        </p:nvSpPr>
        <p:spPr/>
        <p:txBody>
          <a:bodyPr/>
          <a:lstStyle/>
          <a:p>
            <a:fld id="{F4510120-A876-4642-B753-556A5424CAF0}" type="slidenum">
              <a:rPr lang="en-US" smtClean="0"/>
              <a:pPr/>
              <a:t>76</a:t>
            </a:fld>
            <a:endParaRPr lang="en-US"/>
          </a:p>
        </p:txBody>
      </p:sp>
      <p:sp>
        <p:nvSpPr>
          <p:cNvPr id="3" name="Title 2">
            <a:extLst>
              <a:ext uri="{FF2B5EF4-FFF2-40B4-BE49-F238E27FC236}">
                <a16:creationId xmlns:a16="http://schemas.microsoft.com/office/drawing/2014/main" id="{02F601F5-56F9-2B29-032F-E65254048C5B}"/>
              </a:ext>
            </a:extLst>
          </p:cNvPr>
          <p:cNvSpPr>
            <a:spLocks noGrp="1"/>
          </p:cNvSpPr>
          <p:nvPr>
            <p:ph type="title"/>
          </p:nvPr>
        </p:nvSpPr>
        <p:spPr/>
        <p:txBody>
          <a:bodyPr/>
          <a:lstStyle/>
          <a:p>
            <a:r>
              <a:rPr lang="en-US">
                <a:solidFill>
                  <a:schemeClr val="tx1"/>
                </a:solidFill>
              </a:rPr>
              <a:t>Model Outputs</a:t>
            </a:r>
          </a:p>
        </p:txBody>
      </p:sp>
      <p:sp>
        <p:nvSpPr>
          <p:cNvPr id="5" name="Rectangle: Rounded Corners 4">
            <a:extLst>
              <a:ext uri="{FF2B5EF4-FFF2-40B4-BE49-F238E27FC236}">
                <a16:creationId xmlns:a16="http://schemas.microsoft.com/office/drawing/2014/main" id="{D5C389AC-9D74-B65A-B089-3859A324B0F7}"/>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Edna Aguilar</a:t>
            </a:r>
          </a:p>
        </p:txBody>
      </p:sp>
      <p:pic>
        <p:nvPicPr>
          <p:cNvPr id="11" name="Picture 10">
            <a:extLst>
              <a:ext uri="{FF2B5EF4-FFF2-40B4-BE49-F238E27FC236}">
                <a16:creationId xmlns:a16="http://schemas.microsoft.com/office/drawing/2014/main" id="{968BA0E9-1838-7789-4997-D609D8C9D127}"/>
              </a:ext>
            </a:extLst>
          </p:cNvPr>
          <p:cNvPicPr>
            <a:picLocks noChangeAspect="1"/>
          </p:cNvPicPr>
          <p:nvPr/>
        </p:nvPicPr>
        <p:blipFill>
          <a:blip r:embed="rId3"/>
          <a:stretch>
            <a:fillRect/>
          </a:stretch>
        </p:blipFill>
        <p:spPr>
          <a:xfrm>
            <a:off x="5908830" y="2899442"/>
            <a:ext cx="4892234" cy="2916868"/>
          </a:xfrm>
          <a:prstGeom prst="rect">
            <a:avLst/>
          </a:prstGeom>
          <a:ln>
            <a:solidFill>
              <a:schemeClr val="tx1"/>
            </a:solidFill>
          </a:ln>
        </p:spPr>
      </p:pic>
      <p:sp>
        <p:nvSpPr>
          <p:cNvPr id="12" name="Text Placeholder 2">
            <a:extLst>
              <a:ext uri="{FF2B5EF4-FFF2-40B4-BE49-F238E27FC236}">
                <a16:creationId xmlns:a16="http://schemas.microsoft.com/office/drawing/2014/main" id="{8E7CD409-AEC6-FD6C-24BB-597BF6592845}"/>
              </a:ext>
            </a:extLst>
          </p:cNvPr>
          <p:cNvSpPr txBox="1">
            <a:spLocks/>
          </p:cNvSpPr>
          <p:nvPr/>
        </p:nvSpPr>
        <p:spPr>
          <a:xfrm>
            <a:off x="5822065" y="2563880"/>
            <a:ext cx="2743200" cy="335562"/>
          </a:xfrm>
          <a:prstGeom prst="rect">
            <a:avLst/>
          </a:prstGeom>
        </p:spPr>
        <p:txBody>
          <a:bodyPr>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1"/>
                </a:solidFill>
              </a:rPr>
              <a:t>Household table</a:t>
            </a:r>
          </a:p>
        </p:txBody>
      </p:sp>
      <p:pic>
        <p:nvPicPr>
          <p:cNvPr id="14" name="Picture 13">
            <a:extLst>
              <a:ext uri="{FF2B5EF4-FFF2-40B4-BE49-F238E27FC236}">
                <a16:creationId xmlns:a16="http://schemas.microsoft.com/office/drawing/2014/main" id="{3A4E2A70-4D15-52CF-4495-56CF44717752}"/>
              </a:ext>
            </a:extLst>
          </p:cNvPr>
          <p:cNvPicPr>
            <a:picLocks noChangeAspect="1"/>
          </p:cNvPicPr>
          <p:nvPr/>
        </p:nvPicPr>
        <p:blipFill>
          <a:blip r:embed="rId4"/>
          <a:stretch>
            <a:fillRect/>
          </a:stretch>
        </p:blipFill>
        <p:spPr>
          <a:xfrm>
            <a:off x="868380" y="2334072"/>
            <a:ext cx="3962123" cy="3482238"/>
          </a:xfrm>
          <a:prstGeom prst="rect">
            <a:avLst/>
          </a:prstGeom>
          <a:ln>
            <a:solidFill>
              <a:schemeClr val="tx1"/>
            </a:solidFill>
          </a:ln>
        </p:spPr>
      </p:pic>
      <p:sp>
        <p:nvSpPr>
          <p:cNvPr id="15" name="Text Placeholder 2">
            <a:extLst>
              <a:ext uri="{FF2B5EF4-FFF2-40B4-BE49-F238E27FC236}">
                <a16:creationId xmlns:a16="http://schemas.microsoft.com/office/drawing/2014/main" id="{1773FE18-F393-D518-D0EE-E7F88F2C31E3}"/>
              </a:ext>
            </a:extLst>
          </p:cNvPr>
          <p:cNvSpPr txBox="1">
            <a:spLocks/>
          </p:cNvSpPr>
          <p:nvPr/>
        </p:nvSpPr>
        <p:spPr>
          <a:xfrm>
            <a:off x="868380" y="2022370"/>
            <a:ext cx="2743200" cy="335562"/>
          </a:xfrm>
          <a:prstGeom prst="rect">
            <a:avLst/>
          </a:prstGeom>
        </p:spPr>
        <p:txBody>
          <a:bodyPr>
            <a:normAutofit/>
          </a:bodyPr>
          <a:lstStyle>
            <a:lvl1pPr marL="182880" indent="-182880" algn="l" defTabSz="914400" rtl="0" eaLnBrk="1" fontAlgn="ctr" latinLnBrk="0" hangingPunct="1">
              <a:lnSpc>
                <a:spcPct val="110000"/>
              </a:lnSpc>
              <a:spcBef>
                <a:spcPts val="1000"/>
              </a:spcBef>
              <a:buClr>
                <a:srgbClr val="48484A"/>
              </a:buClr>
              <a:buSzPct val="150000"/>
              <a:buFont typeface="Arial" panose="020B0604020202020204" pitchFamily="34" charset="0"/>
              <a:buChar char="•"/>
              <a:defRPr sz="1200" b="0" i="0" kern="1200">
                <a:solidFill>
                  <a:srgbClr val="48484A"/>
                </a:solidFill>
                <a:latin typeface="Arial" panose="020B0604020202020204" pitchFamily="34" charset="0"/>
                <a:ea typeface="+mn-ea"/>
                <a:cs typeface="Arial" panose="020B0604020202020204" pitchFamily="34" charset="0"/>
              </a:defRPr>
            </a:lvl1pPr>
            <a:lvl2pPr marL="365760" indent="-182880" algn="l" defTabSz="914400" rtl="0" eaLnBrk="1" fontAlgn="ctr" latinLnBrk="0" hangingPunct="1">
              <a:lnSpc>
                <a:spcPct val="110000"/>
              </a:lnSpc>
              <a:spcBef>
                <a:spcPts val="500"/>
              </a:spcBef>
              <a:buClr>
                <a:srgbClr val="48484A"/>
              </a:buClr>
              <a:buSzPct val="100000"/>
              <a:buFont typeface="System Font Regular"/>
              <a:buChar char="–"/>
              <a:defRPr sz="1200" b="0" i="0" kern="1200">
                <a:solidFill>
                  <a:srgbClr val="48484A"/>
                </a:solidFill>
                <a:latin typeface="Arial" panose="020B0604020202020204" pitchFamily="34" charset="0"/>
                <a:ea typeface="+mn-ea"/>
                <a:cs typeface="Arial" panose="020B0604020202020204" pitchFamily="34" charset="0"/>
              </a:defRPr>
            </a:lvl2pPr>
            <a:lvl3pPr marL="548640" indent="-182880" algn="l" defTabSz="914400" rtl="0" eaLnBrk="1" fontAlgn="ctr" latinLnBrk="0" hangingPunct="1">
              <a:lnSpc>
                <a:spcPct val="110000"/>
              </a:lnSpc>
              <a:spcBef>
                <a:spcPts val="500"/>
              </a:spcBef>
              <a:buClr>
                <a:srgbClr val="48484A"/>
              </a:buClr>
              <a:buSzPct val="100000"/>
              <a:buFont typeface="Courier New" panose="02070309020205020404" pitchFamily="49" charset="0"/>
              <a:buChar char="o"/>
              <a:defRPr sz="1200" b="0" i="0" kern="1200">
                <a:solidFill>
                  <a:srgbClr val="48484A"/>
                </a:solidFill>
                <a:latin typeface="Arial" panose="020B0604020202020204" pitchFamily="34" charset="0"/>
                <a:ea typeface="+mn-ea"/>
                <a:cs typeface="Arial" panose="020B0604020202020204" pitchFamily="34" charset="0"/>
              </a:defRPr>
            </a:lvl3pPr>
            <a:lvl4pPr marL="548640" indent="0" algn="l" defTabSz="914400" rtl="0" eaLnBrk="1" fontAlgn="ctr" latinLnBrk="0" hangingPunct="1">
              <a:lnSpc>
                <a:spcPct val="110000"/>
              </a:lnSpc>
              <a:spcBef>
                <a:spcPts val="500"/>
              </a:spcBef>
              <a:buClr>
                <a:srgbClr val="48484A"/>
              </a:buClr>
              <a:buSzPct val="100000"/>
              <a:buFontTx/>
              <a:buNone/>
              <a:defRPr sz="1200" b="0" i="1" kern="1200">
                <a:solidFill>
                  <a:srgbClr val="48484A"/>
                </a:solidFill>
                <a:latin typeface="Arial" panose="020B0604020202020204" pitchFamily="34" charset="0"/>
                <a:ea typeface="+mn-ea"/>
                <a:cs typeface="Arial" panose="020B0604020202020204" pitchFamily="34" charset="0"/>
              </a:defRPr>
            </a:lvl4pPr>
            <a:lvl5pPr marL="731520" indent="-182880" algn="l" defTabSz="914400" rtl="0" eaLnBrk="1" fontAlgn="ctr" latinLnBrk="0" hangingPunct="1">
              <a:lnSpc>
                <a:spcPct val="110000"/>
              </a:lnSpc>
              <a:spcBef>
                <a:spcPts val="500"/>
              </a:spcBef>
              <a:buClr>
                <a:srgbClr val="48484A"/>
              </a:buClr>
              <a:buSzPct val="100000"/>
              <a:buFont typeface="Wingdings" pitchFamily="2" charset="2"/>
              <a:buChar char="§"/>
              <a:defRPr sz="1200" b="0" i="0" kern="1200">
                <a:solidFill>
                  <a:srgbClr val="4848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1"/>
                </a:solidFill>
              </a:rPr>
              <a:t>Marea 25 table</a:t>
            </a:r>
          </a:p>
        </p:txBody>
      </p:sp>
      <p:pic>
        <p:nvPicPr>
          <p:cNvPr id="17" name="Picture 16">
            <a:extLst>
              <a:ext uri="{FF2B5EF4-FFF2-40B4-BE49-F238E27FC236}">
                <a16:creationId xmlns:a16="http://schemas.microsoft.com/office/drawing/2014/main" id="{619D8840-0B78-ECC0-8F89-DF8CC5750547}"/>
              </a:ext>
            </a:extLst>
          </p:cNvPr>
          <p:cNvPicPr>
            <a:picLocks noChangeAspect="1"/>
          </p:cNvPicPr>
          <p:nvPr/>
        </p:nvPicPr>
        <p:blipFill>
          <a:blip r:embed="rId5"/>
          <a:srcRect t="19361" b="16872"/>
          <a:stretch>
            <a:fillRect/>
          </a:stretch>
        </p:blipFill>
        <p:spPr>
          <a:xfrm>
            <a:off x="5752573" y="1117392"/>
            <a:ext cx="3306466" cy="847869"/>
          </a:xfrm>
          <a:prstGeom prst="rect">
            <a:avLst/>
          </a:prstGeom>
          <a:ln>
            <a:solidFill>
              <a:schemeClr val="tx1"/>
            </a:solidFill>
          </a:ln>
        </p:spPr>
      </p:pic>
      <p:sp>
        <p:nvSpPr>
          <p:cNvPr id="18" name="Text Placeholder 3">
            <a:extLst>
              <a:ext uri="{FF2B5EF4-FFF2-40B4-BE49-F238E27FC236}">
                <a16:creationId xmlns:a16="http://schemas.microsoft.com/office/drawing/2014/main" id="{2B4C76C4-FD51-3635-0661-C75DE6DB3BC4}"/>
              </a:ext>
            </a:extLst>
          </p:cNvPr>
          <p:cNvSpPr>
            <a:spLocks noGrp="1"/>
          </p:cNvSpPr>
          <p:nvPr>
            <p:ph type="body" sz="quarter" idx="12"/>
          </p:nvPr>
        </p:nvSpPr>
        <p:spPr>
          <a:xfrm>
            <a:off x="838200" y="1372050"/>
            <a:ext cx="5722620" cy="338554"/>
          </a:xfrm>
        </p:spPr>
        <p:txBody>
          <a:bodyPr vert="horz" wrap="square" lIns="0" tIns="45720" rIns="0" bIns="45720" rtlCol="0" anchor="t">
            <a:spAutoFit/>
          </a:bodyPr>
          <a:lstStyle/>
          <a:p>
            <a:r>
              <a:rPr lang="en-US" b="0">
                <a:solidFill>
                  <a:schemeClr val="tx1"/>
                </a:solidFill>
                <a:latin typeface="Arial"/>
                <a:cs typeface="Arial"/>
              </a:rPr>
              <a:t>Refer to the Metadata for variable descriptions:</a:t>
            </a:r>
          </a:p>
        </p:txBody>
      </p:sp>
    </p:spTree>
    <p:extLst>
      <p:ext uri="{BB962C8B-B14F-4D97-AF65-F5344CB8AC3E}">
        <p14:creationId xmlns:p14="http://schemas.microsoft.com/office/powerpoint/2010/main" val="1626867660"/>
      </p:ext>
    </p:extLst>
  </p:cSld>
  <p:clrMapOvr>
    <a:masterClrMapping/>
  </p:clrMapOvr>
  <p:extLst>
    <p:ext uri="{6950BFC3-D8DA-4A85-94F7-54DA5524770B}">
      <p188:commentRel xmlns:p188="http://schemas.microsoft.com/office/powerpoint/2018/8/main" r:id="rId2"/>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A40F8-C9D0-4F8F-B326-1E704B07CA21}"/>
            </a:ext>
          </a:extLst>
        </p:cNvPr>
        <p:cNvGrpSpPr/>
        <p:nvPr/>
      </p:nvGrpSpPr>
      <p:grpSpPr>
        <a:xfrm>
          <a:off x="0" y="0"/>
          <a:ext cx="0" cy="0"/>
          <a:chOff x="0" y="0"/>
          <a:chExt cx="0" cy="0"/>
        </a:xfrm>
      </p:grpSpPr>
      <p:sp>
        <p:nvSpPr>
          <p:cNvPr id="7" name="Subtitle 6">
            <a:extLst>
              <a:ext uri="{FF2B5EF4-FFF2-40B4-BE49-F238E27FC236}">
                <a16:creationId xmlns:a16="http://schemas.microsoft.com/office/drawing/2014/main" id="{14AE740D-92A1-E3E1-D458-FF9073E0D174}"/>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DBC9070-3070-4BB4-FC8C-A3164B5EEF70}"/>
              </a:ext>
            </a:extLst>
          </p:cNvPr>
          <p:cNvSpPr>
            <a:spLocks noGrp="1"/>
          </p:cNvSpPr>
          <p:nvPr>
            <p:ph type="title"/>
          </p:nvPr>
        </p:nvSpPr>
        <p:spPr/>
        <p:txBody>
          <a:bodyPr/>
          <a:lstStyle/>
          <a:p>
            <a:r>
              <a:rPr lang="en-US">
                <a:solidFill>
                  <a:schemeClr val="bg2"/>
                </a:solidFill>
              </a:rPr>
              <a:t>4.</a:t>
            </a:r>
            <a:r>
              <a:rPr lang="en-US"/>
              <a:t> How to test a future scenario</a:t>
            </a:r>
          </a:p>
        </p:txBody>
      </p:sp>
      <p:sp>
        <p:nvSpPr>
          <p:cNvPr id="8" name="Text Placeholder 7">
            <a:extLst>
              <a:ext uri="{FF2B5EF4-FFF2-40B4-BE49-F238E27FC236}">
                <a16:creationId xmlns:a16="http://schemas.microsoft.com/office/drawing/2014/main" id="{E11E7E59-67AA-F311-7C99-7B43FC3C27A0}"/>
              </a:ext>
            </a:extLst>
          </p:cNvPr>
          <p:cNvSpPr>
            <a:spLocks noGrp="1"/>
          </p:cNvSpPr>
          <p:nvPr>
            <p:ph type="body" sz="quarter" idx="10"/>
          </p:nvPr>
        </p:nvSpPr>
        <p:spPr>
          <a:xfrm>
            <a:off x="848945" y="4155243"/>
            <a:ext cx="5480735" cy="430887"/>
          </a:xfrm>
        </p:spPr>
        <p:txBody>
          <a:bodyPr/>
          <a:lstStyle/>
          <a:p>
            <a:endParaRPr lang="en-US"/>
          </a:p>
        </p:txBody>
      </p:sp>
      <p:sp>
        <p:nvSpPr>
          <p:cNvPr id="6" name="Rectangle: Rounded Corners 5">
            <a:extLst>
              <a:ext uri="{FF2B5EF4-FFF2-40B4-BE49-F238E27FC236}">
                <a16:creationId xmlns:a16="http://schemas.microsoft.com/office/drawing/2014/main" id="{8F357FAD-2BE2-0B06-49C0-3C4C15A902FB}"/>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Edna Aguilar</a:t>
            </a:r>
          </a:p>
        </p:txBody>
      </p:sp>
    </p:spTree>
    <p:extLst>
      <p:ext uri="{BB962C8B-B14F-4D97-AF65-F5344CB8AC3E}">
        <p14:creationId xmlns:p14="http://schemas.microsoft.com/office/powerpoint/2010/main" val="5097563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A2D01-44B0-6E45-63FB-423695B8A7E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5E93E2-AC44-EFDF-7941-A213804DDE7F}"/>
              </a:ext>
            </a:extLst>
          </p:cNvPr>
          <p:cNvSpPr>
            <a:spLocks noGrp="1"/>
          </p:cNvSpPr>
          <p:nvPr>
            <p:ph type="sldNum" sz="quarter" idx="10"/>
          </p:nvPr>
        </p:nvSpPr>
        <p:spPr/>
        <p:txBody>
          <a:bodyPr/>
          <a:lstStyle/>
          <a:p>
            <a:fld id="{F4510120-A876-4642-B753-556A5424CAF0}" type="slidenum">
              <a:rPr lang="en-US" smtClean="0"/>
              <a:pPr/>
              <a:t>78</a:t>
            </a:fld>
            <a:endParaRPr lang="en-US"/>
          </a:p>
        </p:txBody>
      </p:sp>
      <p:sp>
        <p:nvSpPr>
          <p:cNvPr id="3" name="Title 2">
            <a:extLst>
              <a:ext uri="{FF2B5EF4-FFF2-40B4-BE49-F238E27FC236}">
                <a16:creationId xmlns:a16="http://schemas.microsoft.com/office/drawing/2014/main" id="{481236A3-93FF-5977-9A3B-2E6C982F33AA}"/>
              </a:ext>
            </a:extLst>
          </p:cNvPr>
          <p:cNvSpPr>
            <a:spLocks noGrp="1"/>
          </p:cNvSpPr>
          <p:nvPr>
            <p:ph type="title"/>
          </p:nvPr>
        </p:nvSpPr>
        <p:spPr>
          <a:xfrm>
            <a:off x="838201" y="580153"/>
            <a:ext cx="10515600" cy="480131"/>
          </a:xfrm>
        </p:spPr>
        <p:txBody>
          <a:bodyPr/>
          <a:lstStyle/>
          <a:p>
            <a:r>
              <a:rPr lang="en-US">
                <a:solidFill>
                  <a:schemeClr val="bg2"/>
                </a:solidFill>
              </a:rPr>
              <a:t>DIY: </a:t>
            </a:r>
            <a:r>
              <a:rPr lang="en-US"/>
              <a:t>Test future scenarios</a:t>
            </a:r>
          </a:p>
        </p:txBody>
      </p:sp>
      <p:sp>
        <p:nvSpPr>
          <p:cNvPr id="4" name="Text Placeholder 3">
            <a:extLst>
              <a:ext uri="{FF2B5EF4-FFF2-40B4-BE49-F238E27FC236}">
                <a16:creationId xmlns:a16="http://schemas.microsoft.com/office/drawing/2014/main" id="{B30E43CF-B13C-788F-CBF1-31781A397078}"/>
              </a:ext>
            </a:extLst>
          </p:cNvPr>
          <p:cNvSpPr>
            <a:spLocks noGrp="1"/>
          </p:cNvSpPr>
          <p:nvPr>
            <p:ph type="body" sz="quarter" idx="12"/>
          </p:nvPr>
        </p:nvSpPr>
        <p:spPr>
          <a:xfrm>
            <a:off x="838200" y="1600200"/>
            <a:ext cx="10515600" cy="338554"/>
          </a:xfrm>
        </p:spPr>
        <p:txBody>
          <a:bodyPr/>
          <a:lstStyle/>
          <a:p>
            <a:r>
              <a:rPr lang="en-US"/>
              <a:t>Imagine you want to test different policies to reduce </a:t>
            </a:r>
            <a:r>
              <a:rPr lang="en-US" err="1"/>
              <a:t>dvmt</a:t>
            </a:r>
            <a:r>
              <a:rPr lang="en-US"/>
              <a:t>. Test policy changes separately and/or combined.</a:t>
            </a:r>
            <a:endParaRPr lang="en-US" b="0">
              <a:solidFill>
                <a:schemeClr val="tx1"/>
              </a:solidFill>
            </a:endParaRPr>
          </a:p>
        </p:txBody>
      </p:sp>
      <p:sp>
        <p:nvSpPr>
          <p:cNvPr id="6" name="TextBox 5">
            <a:extLst>
              <a:ext uri="{FF2B5EF4-FFF2-40B4-BE49-F238E27FC236}">
                <a16:creationId xmlns:a16="http://schemas.microsoft.com/office/drawing/2014/main" id="{00AE7A58-513C-7CC7-65AA-9862AB1EFD6C}"/>
              </a:ext>
            </a:extLst>
          </p:cNvPr>
          <p:cNvSpPr txBox="1"/>
          <p:nvPr/>
        </p:nvSpPr>
        <p:spPr>
          <a:xfrm>
            <a:off x="736599" y="2132168"/>
            <a:ext cx="10617201" cy="3108543"/>
          </a:xfrm>
          <a:prstGeom prst="rect">
            <a:avLst/>
          </a:prstGeom>
          <a:noFill/>
        </p:spPr>
        <p:txBody>
          <a:bodyPr wrap="square">
            <a:spAutoFit/>
          </a:bodyPr>
          <a:lstStyle/>
          <a:p>
            <a:r>
              <a:rPr lang="en-US" sz="1400" b="1">
                <a:solidFill>
                  <a:schemeClr val="bg2"/>
                </a:solidFill>
              </a:rPr>
              <a:t>Step 1: </a:t>
            </a:r>
            <a:r>
              <a:rPr lang="en-US" sz="1400"/>
              <a:t>Create a new model with a modified future scenario. Depending on the changes you want to implement you can install a new base model or copy another </a:t>
            </a:r>
            <a:r>
              <a:rPr lang="en-US" sz="1400">
                <a:solidFill>
                  <a:schemeClr val="tx1"/>
                </a:solidFill>
              </a:rPr>
              <a:t>model and renaming the folder.</a:t>
            </a:r>
          </a:p>
          <a:p>
            <a:endParaRPr lang="en-US" sz="1400"/>
          </a:p>
          <a:p>
            <a:endParaRPr lang="en-US" sz="1400">
              <a:solidFill>
                <a:schemeClr val="tx1"/>
              </a:solidFill>
            </a:endParaRPr>
          </a:p>
          <a:p>
            <a:endParaRPr lang="en-US" sz="1400"/>
          </a:p>
          <a:p>
            <a:endParaRPr lang="en-US" sz="1400"/>
          </a:p>
          <a:p>
            <a:endParaRPr lang="en-US" sz="1400"/>
          </a:p>
          <a:p>
            <a:endParaRPr lang="en-US" sz="1400"/>
          </a:p>
          <a:p>
            <a:endParaRPr lang="en-US" sz="1400">
              <a:solidFill>
                <a:schemeClr val="tx1"/>
              </a:solidFill>
            </a:endParaRPr>
          </a:p>
          <a:p>
            <a:r>
              <a:rPr lang="en-US" sz="1400" b="1">
                <a:solidFill>
                  <a:schemeClr val="bg2"/>
                </a:solidFill>
              </a:rPr>
              <a:t>Step 2:</a:t>
            </a:r>
            <a:r>
              <a:rPr lang="en-US" sz="1400">
                <a:solidFill>
                  <a:schemeClr val="bg2"/>
                </a:solidFill>
              </a:rPr>
              <a:t> </a:t>
            </a:r>
            <a:r>
              <a:rPr lang="en-US" sz="1400"/>
              <a:t>Update relevant inputs to reflect the change in the future scenarios, for example:</a:t>
            </a:r>
          </a:p>
          <a:p>
            <a:r>
              <a:rPr lang="en-US" sz="1400"/>
              <a:t>	2.1 Open the marea_congestion_charges.csv to increase congestion charge for 2038 in the high-congestion-charge and 		combined model </a:t>
            </a:r>
          </a:p>
          <a:p>
            <a:r>
              <a:rPr lang="en-US" sz="1400"/>
              <a:t>	2.2 Open the azone_veh_use_taxes.csv to add </a:t>
            </a:r>
            <a:r>
              <a:rPr lang="en-US" sz="1400" err="1"/>
              <a:t>vmt</a:t>
            </a:r>
            <a:r>
              <a:rPr lang="en-US" sz="1400"/>
              <a:t> taxes for 2038 in the high-taxes and combined model</a:t>
            </a:r>
          </a:p>
          <a:p>
            <a:endParaRPr lang="en-US" sz="1400"/>
          </a:p>
        </p:txBody>
      </p:sp>
      <p:pic>
        <p:nvPicPr>
          <p:cNvPr id="9" name="Picture 8">
            <a:extLst>
              <a:ext uri="{FF2B5EF4-FFF2-40B4-BE49-F238E27FC236}">
                <a16:creationId xmlns:a16="http://schemas.microsoft.com/office/drawing/2014/main" id="{A0256AB7-916B-498A-3C99-E493FCC00054}"/>
              </a:ext>
            </a:extLst>
          </p:cNvPr>
          <p:cNvPicPr>
            <a:picLocks noChangeAspect="1"/>
          </p:cNvPicPr>
          <p:nvPr/>
        </p:nvPicPr>
        <p:blipFill>
          <a:blip r:embed="rId2"/>
          <a:stretch>
            <a:fillRect/>
          </a:stretch>
        </p:blipFill>
        <p:spPr>
          <a:xfrm>
            <a:off x="1447800" y="2746560"/>
            <a:ext cx="3098321" cy="1159707"/>
          </a:xfrm>
          <a:prstGeom prst="rect">
            <a:avLst/>
          </a:prstGeom>
          <a:ln>
            <a:solidFill>
              <a:schemeClr val="tx1"/>
            </a:solidFill>
          </a:ln>
        </p:spPr>
      </p:pic>
      <p:pic>
        <p:nvPicPr>
          <p:cNvPr id="13" name="Picture 12">
            <a:extLst>
              <a:ext uri="{FF2B5EF4-FFF2-40B4-BE49-F238E27FC236}">
                <a16:creationId xmlns:a16="http://schemas.microsoft.com/office/drawing/2014/main" id="{A035D3DD-3B3A-77EA-FE22-1B3F3BD56F9E}"/>
              </a:ext>
            </a:extLst>
          </p:cNvPr>
          <p:cNvPicPr>
            <a:picLocks noChangeAspect="1"/>
          </p:cNvPicPr>
          <p:nvPr/>
        </p:nvPicPr>
        <p:blipFill>
          <a:blip r:embed="rId3"/>
          <a:stretch>
            <a:fillRect/>
          </a:stretch>
        </p:blipFill>
        <p:spPr>
          <a:xfrm>
            <a:off x="452944" y="5348443"/>
            <a:ext cx="4097188" cy="892130"/>
          </a:xfrm>
          <a:prstGeom prst="rect">
            <a:avLst/>
          </a:prstGeom>
        </p:spPr>
      </p:pic>
      <p:pic>
        <p:nvPicPr>
          <p:cNvPr id="15" name="Picture 14">
            <a:extLst>
              <a:ext uri="{FF2B5EF4-FFF2-40B4-BE49-F238E27FC236}">
                <a16:creationId xmlns:a16="http://schemas.microsoft.com/office/drawing/2014/main" id="{E597E76E-2230-D02D-D343-6D769EF40BAA}"/>
              </a:ext>
            </a:extLst>
          </p:cNvPr>
          <p:cNvPicPr>
            <a:picLocks noChangeAspect="1"/>
          </p:cNvPicPr>
          <p:nvPr/>
        </p:nvPicPr>
        <p:blipFill>
          <a:blip r:embed="rId4"/>
          <a:stretch>
            <a:fillRect/>
          </a:stretch>
        </p:blipFill>
        <p:spPr>
          <a:xfrm>
            <a:off x="4860625" y="5471779"/>
            <a:ext cx="7055329" cy="756800"/>
          </a:xfrm>
          <a:prstGeom prst="rect">
            <a:avLst/>
          </a:prstGeom>
        </p:spPr>
      </p:pic>
      <p:sp>
        <p:nvSpPr>
          <p:cNvPr id="16" name="TextBox 15">
            <a:extLst>
              <a:ext uri="{FF2B5EF4-FFF2-40B4-BE49-F238E27FC236}">
                <a16:creationId xmlns:a16="http://schemas.microsoft.com/office/drawing/2014/main" id="{55C090AF-1A79-ED01-0882-C960D897BC14}"/>
              </a:ext>
            </a:extLst>
          </p:cNvPr>
          <p:cNvSpPr txBox="1"/>
          <p:nvPr/>
        </p:nvSpPr>
        <p:spPr>
          <a:xfrm>
            <a:off x="2611704" y="5931745"/>
            <a:ext cx="612475" cy="274320"/>
          </a:xfrm>
          <a:prstGeom prst="rect">
            <a:avLst/>
          </a:prstGeom>
          <a:solidFill>
            <a:srgbClr val="FFFF00">
              <a:alpha val="50196"/>
            </a:srgbClr>
          </a:solidFill>
        </p:spPr>
        <p:txBody>
          <a:bodyPr wrap="square" rtlCol="0">
            <a:spAutoFit/>
          </a:bodyPr>
          <a:lstStyle/>
          <a:p>
            <a:endParaRPr lang="en-US"/>
          </a:p>
        </p:txBody>
      </p:sp>
      <p:sp>
        <p:nvSpPr>
          <p:cNvPr id="17" name="TextBox 16">
            <a:extLst>
              <a:ext uri="{FF2B5EF4-FFF2-40B4-BE49-F238E27FC236}">
                <a16:creationId xmlns:a16="http://schemas.microsoft.com/office/drawing/2014/main" id="{C23FE242-C8E5-1A84-D7BA-3C119305C5C5}"/>
              </a:ext>
            </a:extLst>
          </p:cNvPr>
          <p:cNvSpPr txBox="1"/>
          <p:nvPr/>
        </p:nvSpPr>
        <p:spPr>
          <a:xfrm>
            <a:off x="7036997" y="5999815"/>
            <a:ext cx="1718814" cy="182880"/>
          </a:xfrm>
          <a:prstGeom prst="rect">
            <a:avLst/>
          </a:prstGeom>
          <a:solidFill>
            <a:srgbClr val="FFFF00">
              <a:alpha val="50196"/>
            </a:srgbClr>
          </a:solidFill>
        </p:spPr>
        <p:txBody>
          <a:bodyPr wrap="square" rtlCol="0">
            <a:spAutoFit/>
          </a:bodyPr>
          <a:lstStyle/>
          <a:p>
            <a:endParaRPr lang="en-US"/>
          </a:p>
        </p:txBody>
      </p:sp>
      <p:sp>
        <p:nvSpPr>
          <p:cNvPr id="5" name="Rectangle: Rounded Corners 4">
            <a:extLst>
              <a:ext uri="{FF2B5EF4-FFF2-40B4-BE49-F238E27FC236}">
                <a16:creationId xmlns:a16="http://schemas.microsoft.com/office/drawing/2014/main" id="{1A40C5C3-70FC-96A4-B834-AD97DC34085B}"/>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Edna Aguilar</a:t>
            </a:r>
          </a:p>
        </p:txBody>
      </p:sp>
      <p:sp>
        <p:nvSpPr>
          <p:cNvPr id="8" name="TextBox 7">
            <a:extLst>
              <a:ext uri="{FF2B5EF4-FFF2-40B4-BE49-F238E27FC236}">
                <a16:creationId xmlns:a16="http://schemas.microsoft.com/office/drawing/2014/main" id="{B7017247-E766-AC47-F63D-FF014E883033}"/>
              </a:ext>
            </a:extLst>
          </p:cNvPr>
          <p:cNvSpPr txBox="1"/>
          <p:nvPr/>
        </p:nvSpPr>
        <p:spPr>
          <a:xfrm>
            <a:off x="5043049" y="5119300"/>
            <a:ext cx="2598821" cy="276999"/>
          </a:xfrm>
          <a:prstGeom prst="rect">
            <a:avLst/>
          </a:prstGeom>
          <a:noFill/>
        </p:spPr>
        <p:txBody>
          <a:bodyPr wrap="square">
            <a:spAutoFit/>
          </a:bodyPr>
          <a:lstStyle/>
          <a:p>
            <a:r>
              <a:rPr lang="en-US" sz="1200" b="1"/>
              <a:t>marea_congestion_charges.csv</a:t>
            </a:r>
          </a:p>
        </p:txBody>
      </p:sp>
      <p:sp>
        <p:nvSpPr>
          <p:cNvPr id="10" name="TextBox 9">
            <a:extLst>
              <a:ext uri="{FF2B5EF4-FFF2-40B4-BE49-F238E27FC236}">
                <a16:creationId xmlns:a16="http://schemas.microsoft.com/office/drawing/2014/main" id="{29493AB0-989E-0452-46E4-A1DCA6E1B44C}"/>
              </a:ext>
            </a:extLst>
          </p:cNvPr>
          <p:cNvSpPr txBox="1"/>
          <p:nvPr/>
        </p:nvSpPr>
        <p:spPr>
          <a:xfrm>
            <a:off x="452944" y="5102211"/>
            <a:ext cx="2598821" cy="276999"/>
          </a:xfrm>
          <a:prstGeom prst="rect">
            <a:avLst/>
          </a:prstGeom>
          <a:noFill/>
        </p:spPr>
        <p:txBody>
          <a:bodyPr wrap="square">
            <a:spAutoFit/>
          </a:bodyPr>
          <a:lstStyle/>
          <a:p>
            <a:r>
              <a:rPr lang="en-US" sz="1200"/>
              <a:t>azone_veh_use_taxes</a:t>
            </a:r>
            <a:r>
              <a:rPr lang="en-US" sz="1200" b="1"/>
              <a:t>.csv</a:t>
            </a:r>
          </a:p>
        </p:txBody>
      </p:sp>
    </p:spTree>
    <p:extLst>
      <p:ext uri="{BB962C8B-B14F-4D97-AF65-F5344CB8AC3E}">
        <p14:creationId xmlns:p14="http://schemas.microsoft.com/office/powerpoint/2010/main" val="5628183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43B63F-8380-EF5C-700B-3A243AAFE7E8}"/>
              </a:ext>
            </a:extLst>
          </p:cNvPr>
          <p:cNvSpPr>
            <a:spLocks noGrp="1"/>
          </p:cNvSpPr>
          <p:nvPr>
            <p:ph type="sldNum" sz="quarter" idx="10"/>
          </p:nvPr>
        </p:nvSpPr>
        <p:spPr/>
        <p:txBody>
          <a:bodyPr/>
          <a:lstStyle/>
          <a:p>
            <a:fld id="{F4510120-A876-4642-B753-556A5424CAF0}" type="slidenum">
              <a:rPr lang="en-US" smtClean="0"/>
              <a:pPr/>
              <a:t>79</a:t>
            </a:fld>
            <a:endParaRPr lang="en-US"/>
          </a:p>
        </p:txBody>
      </p:sp>
      <p:sp>
        <p:nvSpPr>
          <p:cNvPr id="3" name="Title 2">
            <a:extLst>
              <a:ext uri="{FF2B5EF4-FFF2-40B4-BE49-F238E27FC236}">
                <a16:creationId xmlns:a16="http://schemas.microsoft.com/office/drawing/2014/main" id="{0D0D3938-B965-7D79-F88F-CD8C1AF142A2}"/>
              </a:ext>
            </a:extLst>
          </p:cNvPr>
          <p:cNvSpPr>
            <a:spLocks noGrp="1"/>
          </p:cNvSpPr>
          <p:nvPr>
            <p:ph type="title"/>
          </p:nvPr>
        </p:nvSpPr>
        <p:spPr/>
        <p:txBody>
          <a:bodyPr/>
          <a:lstStyle/>
          <a:p>
            <a:r>
              <a:rPr lang="en-US">
                <a:solidFill>
                  <a:schemeClr val="bg2"/>
                </a:solidFill>
              </a:rPr>
              <a:t>DIY: </a:t>
            </a:r>
            <a:r>
              <a:rPr lang="en-US"/>
              <a:t>Test future scenarios</a:t>
            </a:r>
          </a:p>
        </p:txBody>
      </p:sp>
      <p:sp>
        <p:nvSpPr>
          <p:cNvPr id="4" name="Text Placeholder 3">
            <a:extLst>
              <a:ext uri="{FF2B5EF4-FFF2-40B4-BE49-F238E27FC236}">
                <a16:creationId xmlns:a16="http://schemas.microsoft.com/office/drawing/2014/main" id="{A24E2C73-5ADD-AFF7-8446-CCD3D9B495A5}"/>
              </a:ext>
            </a:extLst>
          </p:cNvPr>
          <p:cNvSpPr>
            <a:spLocks noGrp="1"/>
          </p:cNvSpPr>
          <p:nvPr>
            <p:ph type="body" sz="quarter" idx="12"/>
          </p:nvPr>
        </p:nvSpPr>
        <p:spPr>
          <a:xfrm>
            <a:off x="838200" y="1600200"/>
            <a:ext cx="10515600" cy="366623"/>
          </a:xfrm>
        </p:spPr>
        <p:txBody>
          <a:bodyPr/>
          <a:lstStyle/>
          <a:p>
            <a:r>
              <a:rPr lang="en-US"/>
              <a:t>Imagine you want to test different policies to reduce </a:t>
            </a:r>
            <a:r>
              <a:rPr lang="en-US" err="1"/>
              <a:t>dvmt</a:t>
            </a:r>
            <a:r>
              <a:rPr lang="en-US"/>
              <a:t>. Test separately or combined.</a:t>
            </a:r>
            <a:endParaRPr lang="en-US" b="0">
              <a:solidFill>
                <a:schemeClr val="tx1"/>
              </a:solidFill>
            </a:endParaRPr>
          </a:p>
          <a:p>
            <a:endParaRPr lang="en-US"/>
          </a:p>
        </p:txBody>
      </p:sp>
      <p:sp>
        <p:nvSpPr>
          <p:cNvPr id="5" name="Text Placeholder 4">
            <a:extLst>
              <a:ext uri="{FF2B5EF4-FFF2-40B4-BE49-F238E27FC236}">
                <a16:creationId xmlns:a16="http://schemas.microsoft.com/office/drawing/2014/main" id="{F386049C-5F84-DEB1-0613-F53FEAD98DBF}"/>
              </a:ext>
            </a:extLst>
          </p:cNvPr>
          <p:cNvSpPr>
            <a:spLocks noGrp="1"/>
          </p:cNvSpPr>
          <p:nvPr>
            <p:ph type="body" sz="quarter" idx="13"/>
          </p:nvPr>
        </p:nvSpPr>
        <p:spPr>
          <a:xfrm>
            <a:off x="838200" y="2156127"/>
            <a:ext cx="10792883" cy="910267"/>
          </a:xfrm>
        </p:spPr>
        <p:txBody>
          <a:bodyPr>
            <a:normAutofit/>
          </a:bodyPr>
          <a:lstStyle/>
          <a:p>
            <a:pPr marL="0" indent="0">
              <a:buNone/>
            </a:pPr>
            <a:r>
              <a:rPr lang="en-US" sz="1600" b="1">
                <a:solidFill>
                  <a:schemeClr val="bg2"/>
                </a:solidFill>
              </a:rPr>
              <a:t>Step 3: </a:t>
            </a:r>
            <a:r>
              <a:rPr lang="en-US" sz="1600"/>
              <a:t>Run all the models</a:t>
            </a:r>
          </a:p>
          <a:p>
            <a:pPr marL="0" indent="0">
              <a:buNone/>
            </a:pPr>
            <a:r>
              <a:rPr lang="en-US" sz="1600" b="1">
                <a:solidFill>
                  <a:schemeClr val="bg2"/>
                </a:solidFill>
              </a:rPr>
              <a:t>Step 4: </a:t>
            </a:r>
            <a:r>
              <a:rPr lang="en-US" sz="1600">
                <a:solidFill>
                  <a:schemeClr val="tx1"/>
                </a:solidFill>
              </a:rPr>
              <a:t>E</a:t>
            </a:r>
            <a:r>
              <a:rPr lang="en-US" sz="1600"/>
              <a:t>xtract results (explained in </a:t>
            </a:r>
            <a:r>
              <a:rPr lang="en-US" sz="1600">
                <a:solidFill>
                  <a:schemeClr val="bg2"/>
                </a:solidFill>
              </a:rPr>
              <a:t>Part 3</a:t>
            </a:r>
            <a:r>
              <a:rPr lang="en-US" sz="1600"/>
              <a:t>) and compare </a:t>
            </a:r>
            <a:r>
              <a:rPr lang="en-US" sz="1600" err="1"/>
              <a:t>dvmt</a:t>
            </a:r>
            <a:r>
              <a:rPr lang="en-US" sz="1600"/>
              <a:t>:</a:t>
            </a:r>
          </a:p>
          <a:p>
            <a:endParaRPr lang="en-US" sz="1400"/>
          </a:p>
        </p:txBody>
      </p:sp>
      <p:graphicFrame>
        <p:nvGraphicFramePr>
          <p:cNvPr id="7" name="Table 6">
            <a:extLst>
              <a:ext uri="{FF2B5EF4-FFF2-40B4-BE49-F238E27FC236}">
                <a16:creationId xmlns:a16="http://schemas.microsoft.com/office/drawing/2014/main" id="{755469A8-15EB-BE00-1BAB-96439C8524CB}"/>
              </a:ext>
            </a:extLst>
          </p:cNvPr>
          <p:cNvGraphicFramePr>
            <a:graphicFrameLocks noGrp="1"/>
          </p:cNvGraphicFramePr>
          <p:nvPr>
            <p:extLst>
              <p:ext uri="{D42A27DB-BD31-4B8C-83A1-F6EECF244321}">
                <p14:modId xmlns:p14="http://schemas.microsoft.com/office/powerpoint/2010/main" val="2576967071"/>
              </p:ext>
            </p:extLst>
          </p:nvPr>
        </p:nvGraphicFramePr>
        <p:xfrm>
          <a:off x="2350684" y="3255698"/>
          <a:ext cx="6689306" cy="1854200"/>
        </p:xfrm>
        <a:graphic>
          <a:graphicData uri="http://schemas.openxmlformats.org/drawingml/2006/table">
            <a:tbl>
              <a:tblPr firstRow="1" bandRow="1">
                <a:tableStyleId>{2D5ABB26-0587-4C30-8999-92F81FD0307C}</a:tableStyleId>
              </a:tblPr>
              <a:tblGrid>
                <a:gridCol w="4489570">
                  <a:extLst>
                    <a:ext uri="{9D8B030D-6E8A-4147-A177-3AD203B41FA5}">
                      <a16:colId xmlns:a16="http://schemas.microsoft.com/office/drawing/2014/main" val="197682228"/>
                    </a:ext>
                  </a:extLst>
                </a:gridCol>
                <a:gridCol w="2199736">
                  <a:extLst>
                    <a:ext uri="{9D8B030D-6E8A-4147-A177-3AD203B41FA5}">
                      <a16:colId xmlns:a16="http://schemas.microsoft.com/office/drawing/2014/main" val="3567822312"/>
                    </a:ext>
                  </a:extLst>
                </a:gridCol>
              </a:tblGrid>
              <a:tr h="370840">
                <a:tc>
                  <a:txBody>
                    <a:bodyPr/>
                    <a:lstStyle/>
                    <a:p>
                      <a:r>
                        <a:rPr lang="en-US" sz="1600" b="1">
                          <a:solidFill>
                            <a:schemeClr val="bg1"/>
                          </a:solidFill>
                        </a:rPr>
                        <a:t>Scenario</a:t>
                      </a:r>
                    </a:p>
                  </a:txBody>
                  <a:tcPr>
                    <a:lnB w="9525" cap="flat" cmpd="sng" algn="ctr">
                      <a:solidFill>
                        <a:schemeClr val="tx1"/>
                      </a:solidFill>
                      <a:prstDash val="solid"/>
                      <a:round/>
                      <a:headEnd type="none" w="med" len="med"/>
                      <a:tailEnd type="none" w="med" len="med"/>
                    </a:lnB>
                    <a:solidFill>
                      <a:schemeClr val="bg2"/>
                    </a:solidFill>
                  </a:tcPr>
                </a:tc>
                <a:tc>
                  <a:txBody>
                    <a:bodyPr/>
                    <a:lstStyle/>
                    <a:p>
                      <a:pPr algn="r"/>
                      <a:r>
                        <a:rPr lang="en-US" sz="1600" b="1" err="1">
                          <a:solidFill>
                            <a:schemeClr val="bg1"/>
                          </a:solidFill>
                        </a:rPr>
                        <a:t>DVMT</a:t>
                      </a:r>
                      <a:endParaRPr lang="en-US" sz="1600" b="1">
                        <a:solidFill>
                          <a:schemeClr val="bg1"/>
                        </a:solidFill>
                      </a:endParaRPr>
                    </a:p>
                  </a:txBody>
                  <a:tcPr>
                    <a:lnB w="952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29598601"/>
                  </a:ext>
                </a:extLst>
              </a:tr>
              <a:tr h="370840">
                <a:tc>
                  <a:txBody>
                    <a:bodyPr/>
                    <a:lstStyle/>
                    <a:p>
                      <a:r>
                        <a:rPr lang="en-US" sz="1600"/>
                        <a:t>Base model</a:t>
                      </a:r>
                    </a:p>
                  </a:txBody>
                  <a:tcPr>
                    <a:lnT w="9525"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0" kern="1200">
                          <a:solidFill>
                            <a:schemeClr val="dk1"/>
                          </a:solidFill>
                          <a:effectLst/>
                        </a:rPr>
                        <a:t>4,980,908</a:t>
                      </a:r>
                      <a:endParaRPr lang="en-US" sz="1600" b="0" i="0" kern="1200">
                        <a:solidFill>
                          <a:schemeClr val="dk1"/>
                        </a:solidFill>
                        <a:effectLst/>
                        <a:latin typeface="+mn-lt"/>
                        <a:ea typeface="+mn-ea"/>
                        <a:cs typeface="+mn-cs"/>
                      </a:endParaRPr>
                    </a:p>
                  </a:txBody>
                  <a:tcPr>
                    <a:lnT w="9525"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067919240"/>
                  </a:ext>
                </a:extLst>
              </a:tr>
              <a:tr h="370840">
                <a:tc>
                  <a:txBody>
                    <a:bodyPr/>
                    <a:lstStyle/>
                    <a:p>
                      <a:r>
                        <a:rPr lang="en-US" sz="1600"/>
                        <a:t>High congestion charge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0" kern="1200">
                          <a:solidFill>
                            <a:schemeClr val="dk1"/>
                          </a:solidFill>
                          <a:effectLst/>
                        </a:rPr>
                        <a:t>4,873,635</a:t>
                      </a:r>
                      <a:endParaRPr lang="en-US" sz="1600" b="0" i="0" kern="1200">
                        <a:solidFill>
                          <a:schemeClr val="dk1"/>
                        </a:solidFill>
                        <a:effectLst/>
                        <a:latin typeface="+mn-lt"/>
                        <a:ea typeface="+mn-ea"/>
                        <a:cs typeface="+mn-cs"/>
                      </a:endParaRPr>
                    </a:p>
                  </a:txBody>
                  <a:tcPr/>
                </a:tc>
                <a:extLst>
                  <a:ext uri="{0D108BD9-81ED-4DB2-BD59-A6C34878D82A}">
                    <a16:rowId xmlns:a16="http://schemas.microsoft.com/office/drawing/2014/main" val="4120658849"/>
                  </a:ext>
                </a:extLst>
              </a:tr>
              <a:tr h="370840">
                <a:tc>
                  <a:txBody>
                    <a:bodyPr/>
                    <a:lstStyle/>
                    <a:p>
                      <a:r>
                        <a:rPr lang="en-US" sz="1600"/>
                        <a:t>High </a:t>
                      </a:r>
                      <a:r>
                        <a:rPr lang="en-US" sz="1600" err="1"/>
                        <a:t>VMT</a:t>
                      </a:r>
                      <a:r>
                        <a:rPr lang="en-US" sz="1600"/>
                        <a:t> tax</a:t>
                      </a:r>
                    </a:p>
                  </a:txBody>
                  <a:tcPr>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0" kern="1200">
                          <a:solidFill>
                            <a:schemeClr val="dk1"/>
                          </a:solidFill>
                          <a:effectLst/>
                        </a:rPr>
                        <a:t>2,668,548</a:t>
                      </a:r>
                      <a:endParaRPr lang="en-US" sz="1600" b="0" i="0" kern="1200">
                        <a:solidFill>
                          <a:schemeClr val="dk1"/>
                        </a:solidFill>
                        <a:effectLst/>
                        <a:latin typeface="+mn-lt"/>
                        <a:ea typeface="+mn-ea"/>
                        <a:cs typeface="+mn-cs"/>
                      </a:endParaRPr>
                    </a:p>
                  </a:txBody>
                  <a:tcPr>
                    <a:solidFill>
                      <a:schemeClr val="bg1">
                        <a:lumMod val="95000"/>
                      </a:schemeClr>
                    </a:solidFill>
                  </a:tcPr>
                </a:tc>
                <a:extLst>
                  <a:ext uri="{0D108BD9-81ED-4DB2-BD59-A6C34878D82A}">
                    <a16:rowId xmlns:a16="http://schemas.microsoft.com/office/drawing/2014/main" val="468216999"/>
                  </a:ext>
                </a:extLst>
              </a:tr>
              <a:tr h="370840">
                <a:tc>
                  <a:txBody>
                    <a:bodyPr/>
                    <a:lstStyle/>
                    <a:p>
                      <a:r>
                        <a:rPr lang="en-US" sz="1600"/>
                        <a:t>High congestion charge + VMT tax (combined)</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0" kern="1200">
                          <a:solidFill>
                            <a:schemeClr val="dk1"/>
                          </a:solidFill>
                          <a:effectLst/>
                        </a:rPr>
                        <a:t>2,606,251</a:t>
                      </a:r>
                      <a:endParaRPr lang="en-US" sz="1600" b="0" i="0" kern="1200">
                        <a:solidFill>
                          <a:schemeClr val="dk1"/>
                        </a:solidFill>
                        <a:effectLst/>
                        <a:latin typeface="+mn-lt"/>
                        <a:ea typeface="+mn-ea"/>
                        <a:cs typeface="+mn-cs"/>
                      </a:endParaRPr>
                    </a:p>
                  </a:txBody>
                  <a:tcPr/>
                </a:tc>
                <a:extLst>
                  <a:ext uri="{0D108BD9-81ED-4DB2-BD59-A6C34878D82A}">
                    <a16:rowId xmlns:a16="http://schemas.microsoft.com/office/drawing/2014/main" val="380932588"/>
                  </a:ext>
                </a:extLst>
              </a:tr>
            </a:tbl>
          </a:graphicData>
        </a:graphic>
      </p:graphicFrame>
      <p:sp>
        <p:nvSpPr>
          <p:cNvPr id="8" name="Rectangle: Rounded Corners 7">
            <a:extLst>
              <a:ext uri="{FF2B5EF4-FFF2-40B4-BE49-F238E27FC236}">
                <a16:creationId xmlns:a16="http://schemas.microsoft.com/office/drawing/2014/main" id="{FC1E5ECB-BEAD-E737-8822-2A561A01FBF2}"/>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Edna Aguilar</a:t>
            </a:r>
          </a:p>
        </p:txBody>
      </p:sp>
    </p:spTree>
    <p:extLst>
      <p:ext uri="{BB962C8B-B14F-4D97-AF65-F5344CB8AC3E}">
        <p14:creationId xmlns:p14="http://schemas.microsoft.com/office/powerpoint/2010/main" val="51501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374B9-CC86-4C1F-C1C7-6BF4B3E8E21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9CD1A4-E23E-2AF9-26EE-8FC3B143482D}"/>
              </a:ext>
            </a:extLst>
          </p:cNvPr>
          <p:cNvSpPr>
            <a:spLocks noGrp="1"/>
          </p:cNvSpPr>
          <p:nvPr>
            <p:ph type="sldNum" sz="quarter" idx="10"/>
          </p:nvPr>
        </p:nvSpPr>
        <p:spPr/>
        <p:txBody>
          <a:bodyPr/>
          <a:lstStyle/>
          <a:p>
            <a:fld id="{F4510120-A876-4642-B753-556A5424CAF0}" type="slidenum">
              <a:rPr lang="en-US" smtClean="0"/>
              <a:pPr/>
              <a:t>8</a:t>
            </a:fld>
            <a:endParaRPr lang="en-US"/>
          </a:p>
        </p:txBody>
      </p:sp>
      <p:sp>
        <p:nvSpPr>
          <p:cNvPr id="3" name="Title 2">
            <a:extLst>
              <a:ext uri="{FF2B5EF4-FFF2-40B4-BE49-F238E27FC236}">
                <a16:creationId xmlns:a16="http://schemas.microsoft.com/office/drawing/2014/main" id="{B64E849D-311D-0EDD-FC03-1AD0F219D856}"/>
              </a:ext>
            </a:extLst>
          </p:cNvPr>
          <p:cNvSpPr>
            <a:spLocks noGrp="1"/>
          </p:cNvSpPr>
          <p:nvPr>
            <p:ph type="title"/>
          </p:nvPr>
        </p:nvSpPr>
        <p:spPr>
          <a:xfrm>
            <a:off x="838201" y="386254"/>
            <a:ext cx="10515600" cy="867930"/>
          </a:xfrm>
        </p:spPr>
        <p:txBody>
          <a:bodyPr/>
          <a:lstStyle/>
          <a:p>
            <a:r>
              <a:rPr lang="en-US"/>
              <a:t>Answering the Important Questions First</a:t>
            </a:r>
            <a:br>
              <a:rPr lang="en-US"/>
            </a:br>
            <a:r>
              <a:rPr lang="en-US">
                <a:solidFill>
                  <a:schemeClr val="bg2"/>
                </a:solidFill>
              </a:rPr>
              <a:t>How Does VisionEval Fit in the Process?</a:t>
            </a:r>
          </a:p>
        </p:txBody>
      </p:sp>
      <p:pic>
        <p:nvPicPr>
          <p:cNvPr id="4" name="Picture 3" descr="A diagram of a strategy&#10;&#10;Description automatically generated">
            <a:extLst>
              <a:ext uri="{FF2B5EF4-FFF2-40B4-BE49-F238E27FC236}">
                <a16:creationId xmlns:a16="http://schemas.microsoft.com/office/drawing/2014/main" id="{0D6E28DD-0536-0FFE-407B-A53D6BDE11C9}"/>
              </a:ext>
            </a:extLst>
          </p:cNvPr>
          <p:cNvPicPr>
            <a:picLocks noChangeAspect="1"/>
          </p:cNvPicPr>
          <p:nvPr/>
        </p:nvPicPr>
        <p:blipFill>
          <a:blip r:embed="rId3"/>
          <a:srcRect t="13366"/>
          <a:stretch/>
        </p:blipFill>
        <p:spPr>
          <a:xfrm>
            <a:off x="1067622" y="1890487"/>
            <a:ext cx="8982710" cy="4099242"/>
          </a:xfrm>
          <a:prstGeom prst="rect">
            <a:avLst/>
          </a:prstGeom>
        </p:spPr>
      </p:pic>
      <p:pic>
        <p:nvPicPr>
          <p:cNvPr id="5" name="Picture 2">
            <a:extLst>
              <a:ext uri="{FF2B5EF4-FFF2-40B4-BE49-F238E27FC236}">
                <a16:creationId xmlns:a16="http://schemas.microsoft.com/office/drawing/2014/main" id="{2EFD34CB-38DE-103A-9052-119DE66BC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7697" y="1983555"/>
            <a:ext cx="897713" cy="89267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3BF94753-E615-A57F-AA5B-68CD5E7374EC}"/>
              </a:ext>
            </a:extLst>
          </p:cNvPr>
          <p:cNvCxnSpPr/>
          <p:nvPr/>
        </p:nvCxnSpPr>
        <p:spPr>
          <a:xfrm flipH="1">
            <a:off x="9749977" y="2551903"/>
            <a:ext cx="437720" cy="0"/>
          </a:xfrm>
          <a:prstGeom prst="straightConnector1">
            <a:avLst/>
          </a:prstGeom>
          <a:noFill/>
          <a:ln w="25400" cap="flat" cmpd="sng" algn="ctr">
            <a:solidFill>
              <a:srgbClr val="006FA1"/>
            </a:solidFill>
            <a:prstDash val="solid"/>
            <a:tailEnd type="triangle"/>
          </a:ln>
          <a:effectLst>
            <a:outerShdw blurRad="40000" dist="20000" dir="5400000" rotWithShape="0">
              <a:srgbClr val="000000">
                <a:alpha val="38000"/>
              </a:srgbClr>
            </a:outerShdw>
          </a:effectLst>
        </p:spPr>
      </p:cxnSp>
      <p:sp>
        <p:nvSpPr>
          <p:cNvPr id="8" name="Rectangle: Rounded Corners 7">
            <a:extLst>
              <a:ext uri="{FF2B5EF4-FFF2-40B4-BE49-F238E27FC236}">
                <a16:creationId xmlns:a16="http://schemas.microsoft.com/office/drawing/2014/main" id="{48FF4513-821A-E09F-03EC-9E334FA22D0B}"/>
              </a:ext>
            </a:extLst>
          </p:cNvPr>
          <p:cNvSpPr/>
          <p:nvPr/>
        </p:nvSpPr>
        <p:spPr>
          <a:xfrm>
            <a:off x="1418777" y="1890487"/>
            <a:ext cx="9829800" cy="1206500"/>
          </a:xfrm>
          <a:prstGeom prst="roundRect">
            <a:avLst/>
          </a:prstGeom>
          <a:noFill/>
          <a:ln w="38100" cap="flat" cmpd="sng" algn="ctr">
            <a:solidFill>
              <a:srgbClr val="48484A">
                <a:lumMod val="40000"/>
                <a:lumOff val="6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021A7213-5BF3-E2DB-5A73-13EFF3AE0878}"/>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2143174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7FA77-5610-750F-ACB8-08B7DB99918F}"/>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5C9511B9-EAE5-09A8-74CE-707594C764E7}"/>
              </a:ext>
            </a:extLst>
          </p:cNvPr>
          <p:cNvSpPr>
            <a:spLocks noGrp="1"/>
          </p:cNvSpPr>
          <p:nvPr>
            <p:ph type="subTitle" idx="1"/>
          </p:nvPr>
        </p:nvSpPr>
        <p:spPr>
          <a:xfrm>
            <a:off x="838200" y="2478577"/>
            <a:ext cx="4625341" cy="1974900"/>
          </a:xfrm>
        </p:spPr>
        <p:txBody>
          <a:bodyPr/>
          <a:lstStyle/>
          <a:p>
            <a:pPr indent="0"/>
            <a:r>
              <a:rPr lang="en-US" sz="1600" u="sng">
                <a:solidFill>
                  <a:schemeClr val="bg2"/>
                </a:solidFill>
              </a:rPr>
              <a:t>1:00pm – 3:00pm</a:t>
            </a:r>
          </a:p>
          <a:p>
            <a:pPr indent="0"/>
            <a:r>
              <a:rPr lang="en-US" sz="1600">
                <a:solidFill>
                  <a:schemeClr val="bg2"/>
                </a:solidFill>
              </a:rPr>
              <a:t>1. Querying outputs</a:t>
            </a:r>
          </a:p>
          <a:p>
            <a:pPr indent="0"/>
            <a:r>
              <a:rPr lang="en-US" sz="1600">
                <a:solidFill>
                  <a:schemeClr val="bg2"/>
                </a:solidFill>
              </a:rPr>
              <a:t>2. Visualize Inputs/Outputs</a:t>
            </a:r>
          </a:p>
          <a:p>
            <a:pPr indent="0"/>
            <a:r>
              <a:rPr lang="en-US" sz="1600">
                <a:solidFill>
                  <a:schemeClr val="bg2"/>
                </a:solidFill>
              </a:rPr>
              <a:t>3. How to run multiple future scenarios</a:t>
            </a:r>
          </a:p>
          <a:p>
            <a:pPr indent="0"/>
            <a:r>
              <a:rPr lang="en-US" sz="1600">
                <a:solidFill>
                  <a:schemeClr val="bg2"/>
                </a:solidFill>
              </a:rPr>
              <a:t>4. </a:t>
            </a:r>
            <a:r>
              <a:rPr lang="en-US" sz="1600" err="1">
                <a:solidFill>
                  <a:schemeClr val="bg2"/>
                </a:solidFill>
              </a:rPr>
              <a:t>Multiscenario</a:t>
            </a:r>
            <a:r>
              <a:rPr lang="en-US" sz="1600">
                <a:solidFill>
                  <a:schemeClr val="bg2"/>
                </a:solidFill>
              </a:rPr>
              <a:t> viewer</a:t>
            </a:r>
          </a:p>
          <a:p>
            <a:pPr indent="0"/>
            <a:endParaRPr lang="en-US" sz="1600">
              <a:solidFill>
                <a:schemeClr val="bg2"/>
              </a:solidFill>
            </a:endParaRPr>
          </a:p>
          <a:p>
            <a:pPr indent="0"/>
            <a:endParaRPr lang="en-US" sz="1600">
              <a:solidFill>
                <a:schemeClr val="bg2"/>
              </a:solidFill>
            </a:endParaRPr>
          </a:p>
        </p:txBody>
      </p:sp>
      <p:sp>
        <p:nvSpPr>
          <p:cNvPr id="3" name="Title 2">
            <a:extLst>
              <a:ext uri="{FF2B5EF4-FFF2-40B4-BE49-F238E27FC236}">
                <a16:creationId xmlns:a16="http://schemas.microsoft.com/office/drawing/2014/main" id="{5390FC81-AB9E-2F6A-F97C-C3CC173D619B}"/>
              </a:ext>
            </a:extLst>
          </p:cNvPr>
          <p:cNvSpPr>
            <a:spLocks noGrp="1"/>
          </p:cNvSpPr>
          <p:nvPr>
            <p:ph type="title"/>
          </p:nvPr>
        </p:nvSpPr>
        <p:spPr>
          <a:xfrm>
            <a:off x="838200" y="1496477"/>
            <a:ext cx="5539741" cy="615553"/>
          </a:xfrm>
        </p:spPr>
        <p:txBody>
          <a:bodyPr/>
          <a:lstStyle/>
          <a:p>
            <a:r>
              <a:rPr lang="en-US"/>
              <a:t>Part 3</a:t>
            </a:r>
          </a:p>
        </p:txBody>
      </p:sp>
      <p:sp>
        <p:nvSpPr>
          <p:cNvPr id="4" name="Text Placeholder 3">
            <a:extLst>
              <a:ext uri="{FF2B5EF4-FFF2-40B4-BE49-F238E27FC236}">
                <a16:creationId xmlns:a16="http://schemas.microsoft.com/office/drawing/2014/main" id="{EB4DD45D-7941-4FBF-A5B6-2D38F8ED1EE3}"/>
              </a:ext>
            </a:extLst>
          </p:cNvPr>
          <p:cNvSpPr>
            <a:spLocks noGrp="1"/>
          </p:cNvSpPr>
          <p:nvPr>
            <p:ph type="body" sz="quarter" idx="10"/>
          </p:nvPr>
        </p:nvSpPr>
        <p:spPr/>
        <p:txBody>
          <a:bodyPr>
            <a:normAutofit fontScale="92500" lnSpcReduction="10000"/>
          </a:bodyPr>
          <a:lstStyle/>
          <a:p>
            <a:endParaRPr lang="en-US"/>
          </a:p>
        </p:txBody>
      </p:sp>
      <p:sp>
        <p:nvSpPr>
          <p:cNvPr id="5" name="Text Placeholder 4">
            <a:extLst>
              <a:ext uri="{FF2B5EF4-FFF2-40B4-BE49-F238E27FC236}">
                <a16:creationId xmlns:a16="http://schemas.microsoft.com/office/drawing/2014/main" id="{E149026C-1BE7-F979-681D-00F27D4F90A9}"/>
              </a:ext>
            </a:extLst>
          </p:cNvPr>
          <p:cNvSpPr>
            <a:spLocks noGrp="1"/>
          </p:cNvSpPr>
          <p:nvPr>
            <p:ph type="body" sz="quarter" idx="11"/>
          </p:nvPr>
        </p:nvSpPr>
        <p:spPr/>
        <p:txBody>
          <a:bodyPr>
            <a:normAutofit fontScale="92500" lnSpcReduction="10000"/>
          </a:bodyPr>
          <a:lstStyle/>
          <a:p>
            <a:endParaRPr lang="en-US"/>
          </a:p>
        </p:txBody>
      </p:sp>
      <p:sp>
        <p:nvSpPr>
          <p:cNvPr id="6" name="Rectangle: Rounded Corners 5">
            <a:extLst>
              <a:ext uri="{FF2B5EF4-FFF2-40B4-BE49-F238E27FC236}">
                <a16:creationId xmlns:a16="http://schemas.microsoft.com/office/drawing/2014/main" id="{043FD2AD-6D29-E10F-57DE-579685B013E3}"/>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Edna Aguilar</a:t>
            </a:r>
          </a:p>
        </p:txBody>
      </p:sp>
    </p:spTree>
    <p:extLst>
      <p:ext uri="{BB962C8B-B14F-4D97-AF65-F5344CB8AC3E}">
        <p14:creationId xmlns:p14="http://schemas.microsoft.com/office/powerpoint/2010/main" val="42345424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4ADE7-419B-906B-2533-2F22CA025BF5}"/>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075EBA2B-1123-A0A7-7B0A-7B4E204F0A66}"/>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1778C983-29A8-649D-E39A-0E4954B849B9}"/>
              </a:ext>
            </a:extLst>
          </p:cNvPr>
          <p:cNvSpPr>
            <a:spLocks noGrp="1"/>
          </p:cNvSpPr>
          <p:nvPr>
            <p:ph type="title"/>
          </p:nvPr>
        </p:nvSpPr>
        <p:spPr/>
        <p:txBody>
          <a:bodyPr/>
          <a:lstStyle/>
          <a:p>
            <a:r>
              <a:rPr lang="en-US">
                <a:solidFill>
                  <a:schemeClr val="bg2"/>
                </a:solidFill>
              </a:rPr>
              <a:t>1.</a:t>
            </a:r>
            <a:r>
              <a:rPr lang="en-US">
                <a:solidFill>
                  <a:schemeClr val="tx1"/>
                </a:solidFill>
              </a:rPr>
              <a:t> Querying Outputs</a:t>
            </a:r>
            <a:endParaRPr lang="en-US"/>
          </a:p>
        </p:txBody>
      </p:sp>
      <p:sp>
        <p:nvSpPr>
          <p:cNvPr id="2" name="Rectangle: Rounded Corners 1">
            <a:extLst>
              <a:ext uri="{FF2B5EF4-FFF2-40B4-BE49-F238E27FC236}">
                <a16:creationId xmlns:a16="http://schemas.microsoft.com/office/drawing/2014/main" id="{EAC9D0A7-4FBB-DE2D-E433-EEED7D465E2D}"/>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Edna Aguilar</a:t>
            </a:r>
          </a:p>
        </p:txBody>
      </p:sp>
    </p:spTree>
    <p:extLst>
      <p:ext uri="{BB962C8B-B14F-4D97-AF65-F5344CB8AC3E}">
        <p14:creationId xmlns:p14="http://schemas.microsoft.com/office/powerpoint/2010/main" val="29266390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9C08-1515-0E5E-EEBF-F086CC8203FF}"/>
              </a:ext>
            </a:extLst>
          </p:cNvPr>
          <p:cNvSpPr>
            <a:spLocks noGrp="1"/>
          </p:cNvSpPr>
          <p:nvPr>
            <p:ph type="title"/>
          </p:nvPr>
        </p:nvSpPr>
        <p:spPr/>
        <p:txBody>
          <a:bodyPr/>
          <a:lstStyle/>
          <a:p>
            <a:r>
              <a:rPr lang="en-US"/>
              <a:t>Background</a:t>
            </a:r>
          </a:p>
        </p:txBody>
      </p:sp>
      <p:sp>
        <p:nvSpPr>
          <p:cNvPr id="3" name="Text Placeholder 2">
            <a:extLst>
              <a:ext uri="{FF2B5EF4-FFF2-40B4-BE49-F238E27FC236}">
                <a16:creationId xmlns:a16="http://schemas.microsoft.com/office/drawing/2014/main" id="{05A70428-2BDE-555D-8E54-2AC7FA99FCEB}"/>
              </a:ext>
            </a:extLst>
          </p:cNvPr>
          <p:cNvSpPr>
            <a:spLocks noGrp="1"/>
          </p:cNvSpPr>
          <p:nvPr>
            <p:ph type="body" sz="quarter" idx="13"/>
          </p:nvPr>
        </p:nvSpPr>
        <p:spPr>
          <a:xfrm>
            <a:off x="838200" y="1243806"/>
            <a:ext cx="5067300" cy="4370387"/>
          </a:xfrm>
        </p:spPr>
        <p:txBody>
          <a:bodyPr>
            <a:normAutofit/>
          </a:bodyPr>
          <a:lstStyle/>
          <a:p>
            <a:r>
              <a:rPr lang="en-US" sz="1600" err="1"/>
              <a:t>VisionEval</a:t>
            </a:r>
            <a:r>
              <a:rPr lang="en-US" sz="1600"/>
              <a:t> has a built-in query function that allows you to query the </a:t>
            </a:r>
            <a:r>
              <a:rPr lang="en-US" sz="1600" err="1"/>
              <a:t>sql</a:t>
            </a:r>
            <a:r>
              <a:rPr lang="en-US" sz="1600"/>
              <a:t> outputs</a:t>
            </a:r>
          </a:p>
          <a:p>
            <a:r>
              <a:rPr lang="en-US" sz="1600"/>
              <a:t>(To export model outputs into a </a:t>
            </a:r>
            <a:r>
              <a:rPr lang="en-US" sz="1600" err="1"/>
              <a:t>sql</a:t>
            </a:r>
            <a:r>
              <a:rPr lang="en-US" sz="1600"/>
              <a:t> format follow instructions in </a:t>
            </a:r>
            <a:r>
              <a:rPr lang="en-US" sz="1600">
                <a:solidFill>
                  <a:schemeClr val="bg2"/>
                </a:solidFill>
              </a:rPr>
              <a:t>slide 73</a:t>
            </a:r>
            <a:r>
              <a:rPr lang="en-US" sz="1600"/>
              <a:t>)</a:t>
            </a:r>
          </a:p>
          <a:p>
            <a:r>
              <a:rPr lang="en-US" sz="1600">
                <a:solidFill>
                  <a:schemeClr val="tx1"/>
                </a:solidFill>
              </a:rPr>
              <a:t>To query output data, a .</a:t>
            </a:r>
            <a:r>
              <a:rPr lang="en-US" sz="1600" err="1">
                <a:solidFill>
                  <a:schemeClr val="tx1"/>
                </a:solidFill>
              </a:rPr>
              <a:t>VEqry</a:t>
            </a:r>
            <a:r>
              <a:rPr lang="en-US" sz="1600">
                <a:solidFill>
                  <a:schemeClr val="tx1"/>
                </a:solidFill>
              </a:rPr>
              <a:t> file must be created. This file specifies the parameters of the query and follows a particular format</a:t>
            </a:r>
          </a:p>
          <a:p>
            <a:r>
              <a:rPr lang="en-US" sz="1600"/>
              <a:t>The “Full-</a:t>
            </a:r>
            <a:r>
              <a:rPr lang="en-US" sz="1600" err="1"/>
              <a:t>Query.Veqry</a:t>
            </a:r>
            <a:r>
              <a:rPr lang="en-US" sz="1600"/>
              <a:t>” file found in the </a:t>
            </a:r>
            <a:r>
              <a:rPr lang="en-US" sz="1600">
                <a:latin typeface="Consolas" panose="020B0609020204030204" pitchFamily="49" charset="0"/>
              </a:rPr>
              <a:t>queries</a:t>
            </a:r>
            <a:r>
              <a:rPr lang="en-US" sz="1600"/>
              <a:t> folder explains how to specify a query and provides examples</a:t>
            </a:r>
          </a:p>
        </p:txBody>
      </p:sp>
      <p:pic>
        <p:nvPicPr>
          <p:cNvPr id="12" name="Picture 11">
            <a:extLst>
              <a:ext uri="{FF2B5EF4-FFF2-40B4-BE49-F238E27FC236}">
                <a16:creationId xmlns:a16="http://schemas.microsoft.com/office/drawing/2014/main" id="{846D1D4F-3F40-884A-A93B-3841BA7F93BF}"/>
              </a:ext>
            </a:extLst>
          </p:cNvPr>
          <p:cNvPicPr>
            <a:picLocks noChangeAspect="1"/>
          </p:cNvPicPr>
          <p:nvPr/>
        </p:nvPicPr>
        <p:blipFill>
          <a:blip r:embed="rId2"/>
          <a:stretch>
            <a:fillRect/>
          </a:stretch>
        </p:blipFill>
        <p:spPr>
          <a:xfrm>
            <a:off x="1848426" y="4612625"/>
            <a:ext cx="2292468" cy="558829"/>
          </a:xfrm>
          <a:prstGeom prst="rect">
            <a:avLst/>
          </a:prstGeom>
          <a:ln>
            <a:solidFill>
              <a:schemeClr val="tx1"/>
            </a:solidFill>
          </a:ln>
        </p:spPr>
      </p:pic>
      <p:pic>
        <p:nvPicPr>
          <p:cNvPr id="16" name="Picture 15">
            <a:extLst>
              <a:ext uri="{FF2B5EF4-FFF2-40B4-BE49-F238E27FC236}">
                <a16:creationId xmlns:a16="http://schemas.microsoft.com/office/drawing/2014/main" id="{561C02F6-3174-E0C6-97B2-2F279686A721}"/>
              </a:ext>
            </a:extLst>
          </p:cNvPr>
          <p:cNvPicPr>
            <a:picLocks noChangeAspect="1"/>
          </p:cNvPicPr>
          <p:nvPr/>
        </p:nvPicPr>
        <p:blipFill>
          <a:blip r:embed="rId3"/>
          <a:stretch>
            <a:fillRect/>
          </a:stretch>
        </p:blipFill>
        <p:spPr>
          <a:xfrm>
            <a:off x="6377841" y="1243806"/>
            <a:ext cx="5429072" cy="4128294"/>
          </a:xfrm>
          <a:prstGeom prst="rect">
            <a:avLst/>
          </a:prstGeom>
          <a:ln>
            <a:solidFill>
              <a:schemeClr val="tx1"/>
            </a:solidFill>
          </a:ln>
        </p:spPr>
      </p:pic>
      <p:sp>
        <p:nvSpPr>
          <p:cNvPr id="4" name="Rectangle: Rounded Corners 3">
            <a:extLst>
              <a:ext uri="{FF2B5EF4-FFF2-40B4-BE49-F238E27FC236}">
                <a16:creationId xmlns:a16="http://schemas.microsoft.com/office/drawing/2014/main" id="{26003147-5BB3-6DFF-51BC-F6D5F01AAA22}"/>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Edna Aguilar</a:t>
            </a:r>
          </a:p>
        </p:txBody>
      </p:sp>
      <p:sp>
        <p:nvSpPr>
          <p:cNvPr id="17" name="Slide Number Placeholder 1">
            <a:extLst>
              <a:ext uri="{FF2B5EF4-FFF2-40B4-BE49-F238E27FC236}">
                <a16:creationId xmlns:a16="http://schemas.microsoft.com/office/drawing/2014/main" id="{C740F964-D690-B82E-E9D8-7D0AB412F3F0}"/>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82</a:t>
            </a:fld>
            <a:endParaRPr lang="en-US"/>
          </a:p>
        </p:txBody>
      </p:sp>
    </p:spTree>
    <p:extLst>
      <p:ext uri="{BB962C8B-B14F-4D97-AF65-F5344CB8AC3E}">
        <p14:creationId xmlns:p14="http://schemas.microsoft.com/office/powerpoint/2010/main" val="20864340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0CC99-3190-7841-1042-883E207B8D08}"/>
            </a:ext>
          </a:extLst>
        </p:cNvPr>
        <p:cNvGrpSpPr/>
        <p:nvPr/>
      </p:nvGrpSpPr>
      <p:grpSpPr>
        <a:xfrm>
          <a:off x="0" y="0"/>
          <a:ext cx="0" cy="0"/>
          <a:chOff x="0" y="0"/>
          <a:chExt cx="0" cy="0"/>
        </a:xfrm>
      </p:grpSpPr>
      <p:pic>
        <p:nvPicPr>
          <p:cNvPr id="38" name="Picture 37">
            <a:extLst>
              <a:ext uri="{FF2B5EF4-FFF2-40B4-BE49-F238E27FC236}">
                <a16:creationId xmlns:a16="http://schemas.microsoft.com/office/drawing/2014/main" id="{F3CCB996-7639-B2BE-71B6-61E469F3319D}"/>
              </a:ext>
            </a:extLst>
          </p:cNvPr>
          <p:cNvPicPr>
            <a:picLocks noChangeAspect="1"/>
          </p:cNvPicPr>
          <p:nvPr/>
        </p:nvPicPr>
        <p:blipFill>
          <a:blip r:embed="rId3"/>
          <a:stretch>
            <a:fillRect/>
          </a:stretch>
        </p:blipFill>
        <p:spPr>
          <a:xfrm>
            <a:off x="5936874" y="1484427"/>
            <a:ext cx="6097841" cy="4225476"/>
          </a:xfrm>
          <a:prstGeom prst="rect">
            <a:avLst/>
          </a:prstGeom>
          <a:ln>
            <a:solidFill>
              <a:schemeClr val="tx1">
                <a:lumMod val="65000"/>
                <a:lumOff val="35000"/>
              </a:schemeClr>
            </a:solidFill>
          </a:ln>
        </p:spPr>
      </p:pic>
      <p:sp>
        <p:nvSpPr>
          <p:cNvPr id="2" name="Title 1">
            <a:extLst>
              <a:ext uri="{FF2B5EF4-FFF2-40B4-BE49-F238E27FC236}">
                <a16:creationId xmlns:a16="http://schemas.microsoft.com/office/drawing/2014/main" id="{2E1E6612-01F5-F598-4C07-8DB461250959}"/>
              </a:ext>
            </a:extLst>
          </p:cNvPr>
          <p:cNvSpPr>
            <a:spLocks noGrp="1"/>
          </p:cNvSpPr>
          <p:nvPr>
            <p:ph type="title"/>
          </p:nvPr>
        </p:nvSpPr>
        <p:spPr/>
        <p:txBody>
          <a:bodyPr/>
          <a:lstStyle/>
          <a:p>
            <a:r>
              <a:rPr lang="en-US"/>
              <a:t>Anatomy of a Query</a:t>
            </a:r>
          </a:p>
        </p:txBody>
      </p:sp>
      <p:sp>
        <p:nvSpPr>
          <p:cNvPr id="3" name="Text Placeholder 2">
            <a:extLst>
              <a:ext uri="{FF2B5EF4-FFF2-40B4-BE49-F238E27FC236}">
                <a16:creationId xmlns:a16="http://schemas.microsoft.com/office/drawing/2014/main" id="{78A2A963-7BF4-5D28-485E-37C83463E5F6}"/>
              </a:ext>
            </a:extLst>
          </p:cNvPr>
          <p:cNvSpPr>
            <a:spLocks noGrp="1"/>
          </p:cNvSpPr>
          <p:nvPr>
            <p:ph type="body" sz="quarter" idx="13"/>
          </p:nvPr>
        </p:nvSpPr>
        <p:spPr>
          <a:xfrm>
            <a:off x="838201" y="1600200"/>
            <a:ext cx="5098673" cy="4370387"/>
          </a:xfrm>
        </p:spPr>
        <p:txBody>
          <a:bodyPr>
            <a:normAutofit lnSpcReduction="10000"/>
          </a:bodyPr>
          <a:lstStyle/>
          <a:p>
            <a:r>
              <a:rPr lang="en-US"/>
              <a:t>A query object is comprised of a list of queries</a:t>
            </a:r>
          </a:p>
          <a:p>
            <a:r>
              <a:rPr lang="en-US"/>
              <a:t>Each individual query is a list with the following elements:</a:t>
            </a:r>
          </a:p>
          <a:p>
            <a:pPr lvl="1"/>
            <a:r>
              <a:rPr lang="en-US"/>
              <a:t>Name: name of measure</a:t>
            </a:r>
          </a:p>
          <a:p>
            <a:pPr lvl="1"/>
            <a:r>
              <a:rPr lang="en-US"/>
              <a:t>Summarize or Function</a:t>
            </a:r>
          </a:p>
          <a:p>
            <a:pPr lvl="2"/>
            <a:r>
              <a:rPr lang="en-US"/>
              <a:t>If using Function, define a string containing an R expression</a:t>
            </a:r>
          </a:p>
          <a:p>
            <a:pPr lvl="2"/>
            <a:r>
              <a:rPr lang="en-US"/>
              <a:t>If using summarize, must define:</a:t>
            </a:r>
          </a:p>
          <a:p>
            <a:pPr marL="720090" lvl="3" indent="-171450">
              <a:buFont typeface="Arial" panose="020B0604020202020204" pitchFamily="34" charset="0"/>
              <a:buChar char="•"/>
            </a:pPr>
            <a:r>
              <a:rPr lang="en-US"/>
              <a:t>Expr (required): </a:t>
            </a:r>
            <a:r>
              <a:rPr lang="en-US" i="0"/>
              <a:t>the summarize variable expression</a:t>
            </a:r>
          </a:p>
          <a:p>
            <a:pPr marL="720090" lvl="3" indent="-171450">
              <a:buFont typeface="Arial" panose="020B0604020202020204" pitchFamily="34" charset="0"/>
              <a:buChar char="•"/>
            </a:pPr>
            <a:r>
              <a:rPr lang="en-US"/>
              <a:t>Units (required): </a:t>
            </a:r>
            <a:r>
              <a:rPr lang="en-US" i="0"/>
              <a:t>for each variable referred to in Expr or By, the units of the corresponding dataset</a:t>
            </a:r>
            <a:endParaRPr lang="en-US"/>
          </a:p>
          <a:p>
            <a:pPr marL="720090" lvl="3" indent="-171450">
              <a:buFont typeface="Arial" panose="020B0604020202020204" pitchFamily="34" charset="0"/>
              <a:buChar char="•"/>
            </a:pPr>
            <a:r>
              <a:rPr lang="en-US"/>
              <a:t>By: </a:t>
            </a:r>
            <a:r>
              <a:rPr lang="en-US" i="0"/>
              <a:t>A vector of variables along which to break out a Measure</a:t>
            </a:r>
            <a:endParaRPr lang="en-US"/>
          </a:p>
          <a:p>
            <a:pPr marL="720090" lvl="3" indent="-171450">
              <a:buFont typeface="Arial" panose="020B0604020202020204" pitchFamily="34" charset="0"/>
              <a:buChar char="•"/>
            </a:pPr>
            <a:r>
              <a:rPr lang="en-US"/>
              <a:t>Table: </a:t>
            </a:r>
            <a:r>
              <a:rPr lang="en-US" i="0"/>
              <a:t>A vector of one or more tables that will be joined</a:t>
            </a:r>
            <a:endParaRPr lang="en-US"/>
          </a:p>
          <a:p>
            <a:pPr marL="720090" lvl="3" indent="-171450">
              <a:buFont typeface="Arial" panose="020B0604020202020204" pitchFamily="34" charset="0"/>
              <a:buChar char="•"/>
            </a:pPr>
            <a:r>
              <a:rPr lang="en-US"/>
              <a:t>Breaks (optional): </a:t>
            </a:r>
            <a:r>
              <a:rPr lang="en-US" i="0"/>
              <a:t>used to turn numeric variables into categories</a:t>
            </a:r>
            <a:endParaRPr lang="en-US"/>
          </a:p>
          <a:p>
            <a:pPr marL="720090" lvl="3" indent="-171450">
              <a:buFont typeface="Arial" panose="020B0604020202020204" pitchFamily="34" charset="0"/>
              <a:buChar char="•"/>
            </a:pPr>
            <a:r>
              <a:rPr lang="en-US" err="1"/>
              <a:t>BreakNames</a:t>
            </a:r>
            <a:r>
              <a:rPr lang="en-US"/>
              <a:t> (optional): </a:t>
            </a:r>
            <a:r>
              <a:rPr lang="en-US" i="0"/>
              <a:t>Nice names to append to the Breaks</a:t>
            </a:r>
            <a:endParaRPr lang="en-US"/>
          </a:p>
          <a:p>
            <a:pPr marL="720090" lvl="3" indent="-171450">
              <a:buFont typeface="Arial" panose="020B0604020202020204" pitchFamily="34" charset="0"/>
              <a:buChar char="•"/>
            </a:pPr>
            <a:r>
              <a:rPr lang="en-US"/>
              <a:t>Key (optional): </a:t>
            </a:r>
            <a:r>
              <a:rPr lang="en-US" i="0"/>
              <a:t>(if Table contains more than one Table) – the Dataset or field in all listed Tables to join by</a:t>
            </a:r>
            <a:endParaRPr lang="en-US"/>
          </a:p>
          <a:p>
            <a:pPr lvl="1"/>
            <a:r>
              <a:rPr lang="en-US"/>
              <a:t>Units: The output units in which the measure is expressed</a:t>
            </a:r>
          </a:p>
          <a:p>
            <a:pPr lvl="1"/>
            <a:r>
              <a:rPr lang="en-US"/>
              <a:t>Description: description of this measure</a:t>
            </a:r>
            <a:br>
              <a:rPr lang="en-US"/>
            </a:br>
            <a:endParaRPr lang="en-US"/>
          </a:p>
          <a:p>
            <a:endParaRPr lang="en-US"/>
          </a:p>
          <a:p>
            <a:endParaRPr lang="en-US"/>
          </a:p>
          <a:p>
            <a:endParaRPr lang="en-US"/>
          </a:p>
        </p:txBody>
      </p:sp>
      <p:sp>
        <p:nvSpPr>
          <p:cNvPr id="22" name="Rectangle 21">
            <a:extLst>
              <a:ext uri="{FF2B5EF4-FFF2-40B4-BE49-F238E27FC236}">
                <a16:creationId xmlns:a16="http://schemas.microsoft.com/office/drawing/2014/main" id="{3CA2ADE0-D81C-194F-F572-EBE52C8FB069}"/>
              </a:ext>
            </a:extLst>
          </p:cNvPr>
          <p:cNvSpPr/>
          <p:nvPr/>
        </p:nvSpPr>
        <p:spPr>
          <a:xfrm>
            <a:off x="2789918" y="1948932"/>
            <a:ext cx="192130" cy="207527"/>
          </a:xfrm>
          <a:prstGeom prst="rect">
            <a:avLst/>
          </a:prstGeom>
          <a:solidFill>
            <a:srgbClr val="EC8B1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C1ECFE0-154D-46E0-39A8-0A4BFF8329C1}"/>
              </a:ext>
            </a:extLst>
          </p:cNvPr>
          <p:cNvSpPr/>
          <p:nvPr/>
        </p:nvSpPr>
        <p:spPr>
          <a:xfrm>
            <a:off x="1194185" y="2209326"/>
            <a:ext cx="460879" cy="187926"/>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DD21CE-ADAC-1BCE-93A6-EFBE70BEB22F}"/>
              </a:ext>
            </a:extLst>
          </p:cNvPr>
          <p:cNvSpPr/>
          <p:nvPr/>
        </p:nvSpPr>
        <p:spPr>
          <a:xfrm>
            <a:off x="1194184" y="2454572"/>
            <a:ext cx="1595734" cy="187926"/>
          </a:xfrm>
          <a:prstGeom prst="rect">
            <a:avLst/>
          </a:prstGeom>
          <a:solidFill>
            <a:schemeClr val="accent1">
              <a:lumMod val="40000"/>
              <a:lumOff val="6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CD3528A-5D7E-1869-E6F0-7D516BC5E07D}"/>
              </a:ext>
            </a:extLst>
          </p:cNvPr>
          <p:cNvSpPr/>
          <p:nvPr/>
        </p:nvSpPr>
        <p:spPr>
          <a:xfrm>
            <a:off x="1194184" y="5263304"/>
            <a:ext cx="387728" cy="187926"/>
          </a:xfrm>
          <a:prstGeom prst="rect">
            <a:avLst/>
          </a:prstGeom>
          <a:solidFill>
            <a:schemeClr val="accent3">
              <a:lumMod val="60000"/>
              <a:lumOff val="4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E64AEB0-009B-D7FD-165E-6ADBA0C91353}"/>
              </a:ext>
            </a:extLst>
          </p:cNvPr>
          <p:cNvSpPr/>
          <p:nvPr/>
        </p:nvSpPr>
        <p:spPr>
          <a:xfrm>
            <a:off x="1194184" y="5521977"/>
            <a:ext cx="826640" cy="187926"/>
          </a:xfrm>
          <a:prstGeom prst="rect">
            <a:avLst/>
          </a:prstGeom>
          <a:solidFill>
            <a:schemeClr val="accent4">
              <a:lumMod val="60000"/>
              <a:lumOff val="4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896585-18F9-F5B5-7BFC-92173B8AC135}"/>
              </a:ext>
            </a:extLst>
          </p:cNvPr>
          <p:cNvSpPr/>
          <p:nvPr/>
        </p:nvSpPr>
        <p:spPr>
          <a:xfrm>
            <a:off x="6054678" y="2048607"/>
            <a:ext cx="407592" cy="133166"/>
          </a:xfrm>
          <a:prstGeom prst="rect">
            <a:avLst/>
          </a:prstGeom>
          <a:solidFill>
            <a:srgbClr val="EC8B1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F876AB6-064C-0F6E-C2EA-4641C112C1D7}"/>
              </a:ext>
            </a:extLst>
          </p:cNvPr>
          <p:cNvSpPr/>
          <p:nvPr/>
        </p:nvSpPr>
        <p:spPr>
          <a:xfrm>
            <a:off x="6188790" y="2188061"/>
            <a:ext cx="338959" cy="133166"/>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9B4536F-22AF-EC72-3842-044A8435B85D}"/>
              </a:ext>
            </a:extLst>
          </p:cNvPr>
          <p:cNvSpPr/>
          <p:nvPr/>
        </p:nvSpPr>
        <p:spPr>
          <a:xfrm>
            <a:off x="6203242" y="2327514"/>
            <a:ext cx="1152144" cy="137160"/>
          </a:xfrm>
          <a:prstGeom prst="rect">
            <a:avLst/>
          </a:prstGeom>
          <a:solidFill>
            <a:schemeClr val="accent1">
              <a:lumMod val="40000"/>
              <a:lumOff val="6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9C8A17C-6152-026D-733B-D650C4CEDADC}"/>
              </a:ext>
            </a:extLst>
          </p:cNvPr>
          <p:cNvSpPr/>
          <p:nvPr/>
        </p:nvSpPr>
        <p:spPr>
          <a:xfrm>
            <a:off x="6197934" y="5175014"/>
            <a:ext cx="387728" cy="187926"/>
          </a:xfrm>
          <a:prstGeom prst="rect">
            <a:avLst/>
          </a:prstGeom>
          <a:solidFill>
            <a:schemeClr val="accent3">
              <a:lumMod val="60000"/>
              <a:lumOff val="4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8913869-BBF4-A388-BFF9-2DCFCFABFC7F}"/>
              </a:ext>
            </a:extLst>
          </p:cNvPr>
          <p:cNvSpPr/>
          <p:nvPr/>
        </p:nvSpPr>
        <p:spPr>
          <a:xfrm>
            <a:off x="6197934" y="5343179"/>
            <a:ext cx="787015" cy="171006"/>
          </a:xfrm>
          <a:prstGeom prst="rect">
            <a:avLst/>
          </a:prstGeom>
          <a:solidFill>
            <a:schemeClr val="accent4">
              <a:lumMod val="60000"/>
              <a:lumOff val="4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AB23FFC-835C-9FEB-FE32-FCCB7814DEBF}"/>
              </a:ext>
            </a:extLst>
          </p:cNvPr>
          <p:cNvSpPr/>
          <p:nvPr/>
        </p:nvSpPr>
        <p:spPr>
          <a:xfrm>
            <a:off x="6766356" y="1484427"/>
            <a:ext cx="407592" cy="133166"/>
          </a:xfrm>
          <a:prstGeom prst="rect">
            <a:avLst/>
          </a:prstGeom>
          <a:solidFill>
            <a:schemeClr val="accent6">
              <a:lumMod val="60000"/>
              <a:lumOff val="4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320D827-B3A2-4702-DA71-13B228CE4C37}"/>
              </a:ext>
            </a:extLst>
          </p:cNvPr>
          <p:cNvSpPr/>
          <p:nvPr/>
        </p:nvSpPr>
        <p:spPr>
          <a:xfrm>
            <a:off x="3185090" y="1675032"/>
            <a:ext cx="256032" cy="146304"/>
          </a:xfrm>
          <a:prstGeom prst="rect">
            <a:avLst/>
          </a:prstGeom>
          <a:solidFill>
            <a:schemeClr val="accent6">
              <a:lumMod val="60000"/>
              <a:lumOff val="4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534BF919-5856-29EF-0DAA-16BBA4391DFF}"/>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Edna Aguilar</a:t>
            </a:r>
          </a:p>
        </p:txBody>
      </p:sp>
      <p:sp>
        <p:nvSpPr>
          <p:cNvPr id="41" name="Slide Number Placeholder 1">
            <a:extLst>
              <a:ext uri="{FF2B5EF4-FFF2-40B4-BE49-F238E27FC236}">
                <a16:creationId xmlns:a16="http://schemas.microsoft.com/office/drawing/2014/main" id="{1A3D6727-1F0A-26B2-AEA4-8C60BA849825}"/>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83</a:t>
            </a:fld>
            <a:endParaRPr lang="en-US"/>
          </a:p>
        </p:txBody>
      </p:sp>
    </p:spTree>
    <p:extLst>
      <p:ext uri="{BB962C8B-B14F-4D97-AF65-F5344CB8AC3E}">
        <p14:creationId xmlns:p14="http://schemas.microsoft.com/office/powerpoint/2010/main" val="33661489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5965C-C6F0-405F-D316-6B79699274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878FC-BEEC-5E09-491C-F84606F55DD0}"/>
              </a:ext>
            </a:extLst>
          </p:cNvPr>
          <p:cNvSpPr>
            <a:spLocks noGrp="1"/>
          </p:cNvSpPr>
          <p:nvPr>
            <p:ph type="title"/>
          </p:nvPr>
        </p:nvSpPr>
        <p:spPr/>
        <p:txBody>
          <a:bodyPr/>
          <a:lstStyle/>
          <a:p>
            <a:r>
              <a:rPr lang="en-US"/>
              <a:t>Defining a .</a:t>
            </a:r>
            <a:r>
              <a:rPr lang="en-US" err="1"/>
              <a:t>VEqry</a:t>
            </a:r>
            <a:r>
              <a:rPr lang="en-US"/>
              <a:t> file</a:t>
            </a:r>
          </a:p>
        </p:txBody>
      </p:sp>
      <p:sp>
        <p:nvSpPr>
          <p:cNvPr id="3" name="Text Placeholder 2">
            <a:extLst>
              <a:ext uri="{FF2B5EF4-FFF2-40B4-BE49-F238E27FC236}">
                <a16:creationId xmlns:a16="http://schemas.microsoft.com/office/drawing/2014/main" id="{F8EFEE4D-62B9-80D6-F520-F0A9D2B7D980}"/>
              </a:ext>
            </a:extLst>
          </p:cNvPr>
          <p:cNvSpPr>
            <a:spLocks noGrp="1"/>
          </p:cNvSpPr>
          <p:nvPr>
            <p:ph type="body" sz="quarter" idx="13"/>
          </p:nvPr>
        </p:nvSpPr>
        <p:spPr>
          <a:xfrm>
            <a:off x="838201" y="1600200"/>
            <a:ext cx="4955417" cy="4370387"/>
          </a:xfrm>
        </p:spPr>
        <p:txBody>
          <a:bodyPr>
            <a:normAutofit/>
          </a:bodyPr>
          <a:lstStyle/>
          <a:p>
            <a:r>
              <a:rPr lang="en-US" sz="1600"/>
              <a:t>Look at the Metadata table for a list of variables that you could query. </a:t>
            </a:r>
          </a:p>
          <a:p>
            <a:r>
              <a:rPr lang="en-US" sz="1600"/>
              <a:t>Define the list of queries with all the required parameters. Look at Metadata for information about the units.</a:t>
            </a:r>
          </a:p>
          <a:p>
            <a:r>
              <a:rPr lang="en-US" sz="1600"/>
              <a:t>Save the .</a:t>
            </a:r>
            <a:r>
              <a:rPr lang="en-US" sz="1600" err="1"/>
              <a:t>VEqry</a:t>
            </a:r>
            <a:r>
              <a:rPr lang="en-US" sz="1600"/>
              <a:t> file in the </a:t>
            </a:r>
            <a:r>
              <a:rPr lang="en-US" sz="1600">
                <a:latin typeface="Consolas" panose="020B0609020204030204" pitchFamily="49" charset="0"/>
              </a:rPr>
              <a:t>queries</a:t>
            </a:r>
            <a:r>
              <a:rPr lang="en-US" sz="1600"/>
              <a:t> folder</a:t>
            </a:r>
          </a:p>
          <a:p>
            <a:r>
              <a:rPr lang="en-US" sz="1600"/>
              <a:t>The query is run for all the model years</a:t>
            </a:r>
            <a:endParaRPr lang="en-US"/>
          </a:p>
          <a:p>
            <a:endParaRPr lang="en-US"/>
          </a:p>
        </p:txBody>
      </p:sp>
      <p:pic>
        <p:nvPicPr>
          <p:cNvPr id="5" name="Picture 4">
            <a:extLst>
              <a:ext uri="{FF2B5EF4-FFF2-40B4-BE49-F238E27FC236}">
                <a16:creationId xmlns:a16="http://schemas.microsoft.com/office/drawing/2014/main" id="{CAA4C833-466C-18FC-2D34-9B069EC5E37F}"/>
              </a:ext>
            </a:extLst>
          </p:cNvPr>
          <p:cNvPicPr>
            <a:picLocks noChangeAspect="1"/>
          </p:cNvPicPr>
          <p:nvPr/>
        </p:nvPicPr>
        <p:blipFill>
          <a:blip r:embed="rId3"/>
          <a:stretch>
            <a:fillRect/>
          </a:stretch>
        </p:blipFill>
        <p:spPr>
          <a:xfrm>
            <a:off x="6096000" y="1675017"/>
            <a:ext cx="5634566" cy="2578007"/>
          </a:xfrm>
          <a:prstGeom prst="rect">
            <a:avLst/>
          </a:prstGeom>
          <a:ln>
            <a:solidFill>
              <a:schemeClr val="tx1">
                <a:lumMod val="65000"/>
                <a:lumOff val="35000"/>
              </a:schemeClr>
            </a:solidFill>
          </a:ln>
        </p:spPr>
      </p:pic>
      <p:sp>
        <p:nvSpPr>
          <p:cNvPr id="4" name="Rectangle: Rounded Corners 3">
            <a:extLst>
              <a:ext uri="{FF2B5EF4-FFF2-40B4-BE49-F238E27FC236}">
                <a16:creationId xmlns:a16="http://schemas.microsoft.com/office/drawing/2014/main" id="{15952E72-9E8E-B179-B738-2DF1876BACB5}"/>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Edna Aguilar</a:t>
            </a:r>
          </a:p>
        </p:txBody>
      </p:sp>
      <p:sp>
        <p:nvSpPr>
          <p:cNvPr id="7" name="Slide Number Placeholder 1">
            <a:extLst>
              <a:ext uri="{FF2B5EF4-FFF2-40B4-BE49-F238E27FC236}">
                <a16:creationId xmlns:a16="http://schemas.microsoft.com/office/drawing/2014/main" id="{AFB85988-84E6-CA0C-D80A-1A9F3FBDFD89}"/>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84</a:t>
            </a:fld>
            <a:endParaRPr lang="en-US"/>
          </a:p>
        </p:txBody>
      </p:sp>
    </p:spTree>
    <p:extLst>
      <p:ext uri="{BB962C8B-B14F-4D97-AF65-F5344CB8AC3E}">
        <p14:creationId xmlns:p14="http://schemas.microsoft.com/office/powerpoint/2010/main" val="16717756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490B2-02BD-66F9-1711-9E2CB161B0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8B1A90-303B-1B35-7CE2-F5F99DE0D58A}"/>
              </a:ext>
            </a:extLst>
          </p:cNvPr>
          <p:cNvSpPr>
            <a:spLocks noGrp="1"/>
          </p:cNvSpPr>
          <p:nvPr>
            <p:ph type="title"/>
          </p:nvPr>
        </p:nvSpPr>
        <p:spPr/>
        <p:txBody>
          <a:bodyPr/>
          <a:lstStyle/>
          <a:p>
            <a:r>
              <a:rPr lang="en-US"/>
              <a:t>How to Run a Query</a:t>
            </a:r>
          </a:p>
        </p:txBody>
      </p:sp>
      <p:sp>
        <p:nvSpPr>
          <p:cNvPr id="3" name="Text Placeholder 2">
            <a:extLst>
              <a:ext uri="{FF2B5EF4-FFF2-40B4-BE49-F238E27FC236}">
                <a16:creationId xmlns:a16="http://schemas.microsoft.com/office/drawing/2014/main" id="{E5E302F1-2C6A-545E-8E46-BE217A9DD778}"/>
              </a:ext>
            </a:extLst>
          </p:cNvPr>
          <p:cNvSpPr>
            <a:spLocks noGrp="1"/>
          </p:cNvSpPr>
          <p:nvPr>
            <p:ph type="body" sz="quarter" idx="13"/>
          </p:nvPr>
        </p:nvSpPr>
        <p:spPr>
          <a:xfrm>
            <a:off x="838201" y="1600201"/>
            <a:ext cx="10515600" cy="2057400"/>
          </a:xfrm>
        </p:spPr>
        <p:txBody>
          <a:bodyPr>
            <a:normAutofit fontScale="92500" lnSpcReduction="20000"/>
          </a:bodyPr>
          <a:lstStyle/>
          <a:p>
            <a:pPr marL="0" indent="0">
              <a:buNone/>
            </a:pPr>
            <a:r>
              <a:rPr lang="en-US" sz="1600" b="1">
                <a:solidFill>
                  <a:schemeClr val="bg2"/>
                </a:solidFill>
              </a:rPr>
              <a:t>Step 1: </a:t>
            </a:r>
            <a:r>
              <a:rPr lang="en-US" sz="1600">
                <a:solidFill>
                  <a:schemeClr val="tx1"/>
                </a:solidFill>
              </a:rPr>
              <a:t>Create a .</a:t>
            </a:r>
            <a:r>
              <a:rPr lang="en-US" sz="1600" err="1">
                <a:solidFill>
                  <a:schemeClr val="tx1"/>
                </a:solidFill>
              </a:rPr>
              <a:t>VEqry</a:t>
            </a:r>
            <a:r>
              <a:rPr lang="en-US" sz="1600">
                <a:solidFill>
                  <a:schemeClr val="tx1"/>
                </a:solidFill>
              </a:rPr>
              <a:t> file with desired queries and save it in the </a:t>
            </a:r>
            <a:r>
              <a:rPr lang="en-US" sz="1600">
                <a:solidFill>
                  <a:schemeClr val="tx1"/>
                </a:solidFill>
                <a:latin typeface="Consolas" panose="020B0609020204030204" pitchFamily="49" charset="0"/>
              </a:rPr>
              <a:t>queries</a:t>
            </a:r>
            <a:r>
              <a:rPr lang="en-US" sz="1600">
                <a:solidFill>
                  <a:schemeClr val="tx1"/>
                </a:solidFill>
              </a:rPr>
              <a:t> folder</a:t>
            </a:r>
          </a:p>
          <a:p>
            <a:pPr marL="0" indent="0">
              <a:buNone/>
            </a:pPr>
            <a:r>
              <a:rPr lang="en-US" sz="1600" b="1">
                <a:solidFill>
                  <a:schemeClr val="bg2"/>
                </a:solidFill>
              </a:rPr>
              <a:t>Step 2: </a:t>
            </a:r>
            <a:r>
              <a:rPr lang="en-US" sz="1600">
                <a:solidFill>
                  <a:schemeClr val="tx1"/>
                </a:solidFill>
              </a:rPr>
              <a:t>Open R project if not already open</a:t>
            </a:r>
          </a:p>
          <a:p>
            <a:pPr marL="0" indent="0">
              <a:buNone/>
            </a:pPr>
            <a:r>
              <a:rPr lang="en-US" sz="1600" b="1">
                <a:solidFill>
                  <a:schemeClr val="bg2"/>
                </a:solidFill>
              </a:rPr>
              <a:t>Step 3: </a:t>
            </a:r>
            <a:r>
              <a:rPr lang="en-US" sz="1600">
                <a:solidFill>
                  <a:schemeClr val="tx1"/>
                </a:solidFill>
              </a:rPr>
              <a:t>Load model if not already loaded</a:t>
            </a:r>
          </a:p>
          <a:p>
            <a:pPr marL="0" indent="0">
              <a:buNone/>
            </a:pPr>
            <a:r>
              <a:rPr lang="en-US" sz="1600" b="1">
                <a:solidFill>
                  <a:schemeClr val="bg2"/>
                </a:solidFill>
              </a:rPr>
              <a:t>Step 4: </a:t>
            </a:r>
            <a:r>
              <a:rPr lang="en-US" sz="1600">
                <a:solidFill>
                  <a:schemeClr val="tx1"/>
                </a:solidFill>
              </a:rPr>
              <a:t>Load the query and run it using the query function</a:t>
            </a:r>
          </a:p>
          <a:p>
            <a:pPr marL="0" indent="0">
              <a:buNone/>
            </a:pPr>
            <a:r>
              <a:rPr lang="en-US" sz="1600" b="1">
                <a:solidFill>
                  <a:schemeClr val="bg2"/>
                </a:solidFill>
              </a:rPr>
              <a:t>Step 5: </a:t>
            </a:r>
            <a:r>
              <a:rPr lang="en-US" sz="1600">
                <a:solidFill>
                  <a:schemeClr val="tx1"/>
                </a:solidFill>
              </a:rPr>
              <a:t>Export results. Results are exported as an R Data File (.</a:t>
            </a:r>
            <a:r>
              <a:rPr lang="en-US" sz="1600" err="1">
                <a:solidFill>
                  <a:schemeClr val="tx1"/>
                </a:solidFill>
              </a:rPr>
              <a:t>Rda</a:t>
            </a:r>
            <a:r>
              <a:rPr lang="en-US" sz="1600">
                <a:solidFill>
                  <a:schemeClr val="tx1"/>
                </a:solidFill>
              </a:rPr>
              <a:t>) in the </a:t>
            </a:r>
            <a:r>
              <a:rPr lang="en-US" sz="1600">
                <a:solidFill>
                  <a:schemeClr val="tx1"/>
                </a:solidFill>
                <a:latin typeface="Consolas" panose="020B0609020204030204" pitchFamily="49" charset="0"/>
              </a:rPr>
              <a:t>results</a:t>
            </a:r>
            <a:r>
              <a:rPr lang="en-US" sz="1600">
                <a:solidFill>
                  <a:schemeClr val="tx1"/>
                </a:solidFill>
              </a:rPr>
              <a:t> folder.</a:t>
            </a:r>
          </a:p>
          <a:p>
            <a:pPr marL="0" indent="0">
              <a:buNone/>
            </a:pPr>
            <a:r>
              <a:rPr lang="en-US" sz="1600" i="1">
                <a:solidFill>
                  <a:schemeClr val="tx1"/>
                </a:solidFill>
              </a:rPr>
              <a:t>Note that the .</a:t>
            </a:r>
            <a:r>
              <a:rPr lang="en-US" sz="1600" i="1" err="1">
                <a:solidFill>
                  <a:schemeClr val="tx1"/>
                </a:solidFill>
              </a:rPr>
              <a:t>Rda</a:t>
            </a:r>
            <a:r>
              <a:rPr lang="en-US" sz="1600" i="1">
                <a:solidFill>
                  <a:schemeClr val="tx1"/>
                </a:solidFill>
              </a:rPr>
              <a:t> file must be deleted to re-run the query.</a:t>
            </a:r>
          </a:p>
        </p:txBody>
      </p:sp>
      <p:sp>
        <p:nvSpPr>
          <p:cNvPr id="11" name="Oval 10">
            <a:extLst>
              <a:ext uri="{FF2B5EF4-FFF2-40B4-BE49-F238E27FC236}">
                <a16:creationId xmlns:a16="http://schemas.microsoft.com/office/drawing/2014/main" id="{A03DB3A4-BF5E-0061-154B-1CD6DFA574AB}"/>
              </a:ext>
            </a:extLst>
          </p:cNvPr>
          <p:cNvSpPr/>
          <p:nvPr/>
        </p:nvSpPr>
        <p:spPr>
          <a:xfrm>
            <a:off x="951156" y="4912562"/>
            <a:ext cx="274320" cy="274320"/>
          </a:xfrm>
          <a:prstGeom prst="ellipse">
            <a:avLst/>
          </a:prstGeom>
          <a:solidFill>
            <a:schemeClr val="bg2">
              <a:lumMod val="40000"/>
              <a:lumOff val="6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2"/>
                </a:solidFill>
              </a:rPr>
              <a:t>1</a:t>
            </a:r>
          </a:p>
        </p:txBody>
      </p:sp>
      <p:sp>
        <p:nvSpPr>
          <p:cNvPr id="12" name="Oval 11">
            <a:extLst>
              <a:ext uri="{FF2B5EF4-FFF2-40B4-BE49-F238E27FC236}">
                <a16:creationId xmlns:a16="http://schemas.microsoft.com/office/drawing/2014/main" id="{F5BEF1A7-6789-C41C-1CB6-2530414F3FA1}"/>
              </a:ext>
            </a:extLst>
          </p:cNvPr>
          <p:cNvSpPr/>
          <p:nvPr/>
        </p:nvSpPr>
        <p:spPr>
          <a:xfrm>
            <a:off x="5047186" y="3934335"/>
            <a:ext cx="274320" cy="274320"/>
          </a:xfrm>
          <a:prstGeom prst="ellipse">
            <a:avLst/>
          </a:prstGeom>
          <a:solidFill>
            <a:schemeClr val="bg2">
              <a:lumMod val="40000"/>
              <a:lumOff val="6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2"/>
                </a:solidFill>
              </a:rPr>
              <a:t>3</a:t>
            </a:r>
          </a:p>
        </p:txBody>
      </p:sp>
      <p:sp>
        <p:nvSpPr>
          <p:cNvPr id="13" name="Oval 12">
            <a:extLst>
              <a:ext uri="{FF2B5EF4-FFF2-40B4-BE49-F238E27FC236}">
                <a16:creationId xmlns:a16="http://schemas.microsoft.com/office/drawing/2014/main" id="{A311E82E-B2E5-5C25-6F36-39B558D6F2F0}"/>
              </a:ext>
            </a:extLst>
          </p:cNvPr>
          <p:cNvSpPr/>
          <p:nvPr/>
        </p:nvSpPr>
        <p:spPr>
          <a:xfrm>
            <a:off x="5042097" y="4235537"/>
            <a:ext cx="274320" cy="274320"/>
          </a:xfrm>
          <a:prstGeom prst="ellipse">
            <a:avLst/>
          </a:prstGeom>
          <a:solidFill>
            <a:schemeClr val="bg2">
              <a:lumMod val="40000"/>
              <a:lumOff val="6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2"/>
                </a:solidFill>
              </a:rPr>
              <a:t>4</a:t>
            </a:r>
          </a:p>
        </p:txBody>
      </p:sp>
      <p:sp>
        <p:nvSpPr>
          <p:cNvPr id="14" name="Oval 13">
            <a:extLst>
              <a:ext uri="{FF2B5EF4-FFF2-40B4-BE49-F238E27FC236}">
                <a16:creationId xmlns:a16="http://schemas.microsoft.com/office/drawing/2014/main" id="{6A4A6595-5572-9E79-3C2C-21DD3EB658FC}"/>
              </a:ext>
            </a:extLst>
          </p:cNvPr>
          <p:cNvSpPr/>
          <p:nvPr/>
        </p:nvSpPr>
        <p:spPr>
          <a:xfrm>
            <a:off x="5038719" y="6263881"/>
            <a:ext cx="274320" cy="274320"/>
          </a:xfrm>
          <a:prstGeom prst="ellipse">
            <a:avLst/>
          </a:prstGeom>
          <a:solidFill>
            <a:schemeClr val="bg2">
              <a:lumMod val="40000"/>
              <a:lumOff val="6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2"/>
                </a:solidFill>
              </a:rPr>
              <a:t>5</a:t>
            </a:r>
          </a:p>
        </p:txBody>
      </p:sp>
      <p:sp>
        <p:nvSpPr>
          <p:cNvPr id="4" name="Rectangle: Rounded Corners 3">
            <a:extLst>
              <a:ext uri="{FF2B5EF4-FFF2-40B4-BE49-F238E27FC236}">
                <a16:creationId xmlns:a16="http://schemas.microsoft.com/office/drawing/2014/main" id="{BA5706A9-F324-E31E-8584-04934BD243CC}"/>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Edna Aguilar</a:t>
            </a:r>
          </a:p>
        </p:txBody>
      </p:sp>
      <p:cxnSp>
        <p:nvCxnSpPr>
          <p:cNvPr id="20" name="Connector: Elbow 19">
            <a:extLst>
              <a:ext uri="{FF2B5EF4-FFF2-40B4-BE49-F238E27FC236}">
                <a16:creationId xmlns:a16="http://schemas.microsoft.com/office/drawing/2014/main" id="{52398E46-FA42-F419-0AB6-6E1133D2722D}"/>
              </a:ext>
            </a:extLst>
          </p:cNvPr>
          <p:cNvCxnSpPr>
            <a:cxnSpLocks/>
          </p:cNvCxnSpPr>
          <p:nvPr/>
        </p:nvCxnSpPr>
        <p:spPr>
          <a:xfrm flipV="1">
            <a:off x="7748636" y="2557781"/>
            <a:ext cx="1410306" cy="333800"/>
          </a:xfrm>
          <a:prstGeom prst="bentConnector3">
            <a:avLst>
              <a:gd name="adj1" fmla="val -429"/>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0" name="Slide Number Placeholder 1">
            <a:extLst>
              <a:ext uri="{FF2B5EF4-FFF2-40B4-BE49-F238E27FC236}">
                <a16:creationId xmlns:a16="http://schemas.microsoft.com/office/drawing/2014/main" id="{76AA459C-E6F8-477A-3C6A-FB3CE0C1EE92}"/>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85</a:t>
            </a:fld>
            <a:endParaRPr lang="en-US"/>
          </a:p>
        </p:txBody>
      </p:sp>
      <p:pic>
        <p:nvPicPr>
          <p:cNvPr id="7" name="Picture 6">
            <a:extLst>
              <a:ext uri="{FF2B5EF4-FFF2-40B4-BE49-F238E27FC236}">
                <a16:creationId xmlns:a16="http://schemas.microsoft.com/office/drawing/2014/main" id="{BFAF1626-4B25-96FE-4F07-C489F50A6FA5}"/>
              </a:ext>
            </a:extLst>
          </p:cNvPr>
          <p:cNvPicPr>
            <a:picLocks noChangeAspect="1"/>
          </p:cNvPicPr>
          <p:nvPr/>
        </p:nvPicPr>
        <p:blipFill>
          <a:blip r:embed="rId2"/>
          <a:stretch>
            <a:fillRect/>
          </a:stretch>
        </p:blipFill>
        <p:spPr>
          <a:xfrm>
            <a:off x="5471233" y="3971235"/>
            <a:ext cx="5366126" cy="2562926"/>
          </a:xfrm>
          <a:prstGeom prst="rect">
            <a:avLst/>
          </a:prstGeom>
          <a:ln>
            <a:solidFill>
              <a:schemeClr val="tx1"/>
            </a:solidFill>
          </a:ln>
        </p:spPr>
      </p:pic>
      <p:sp>
        <p:nvSpPr>
          <p:cNvPr id="8" name="Oval 7">
            <a:extLst>
              <a:ext uri="{FF2B5EF4-FFF2-40B4-BE49-F238E27FC236}">
                <a16:creationId xmlns:a16="http://schemas.microsoft.com/office/drawing/2014/main" id="{A5C918B8-381E-DAAB-73D3-099B3ABC3E54}"/>
              </a:ext>
            </a:extLst>
          </p:cNvPr>
          <p:cNvSpPr/>
          <p:nvPr/>
        </p:nvSpPr>
        <p:spPr>
          <a:xfrm>
            <a:off x="9237248" y="2420621"/>
            <a:ext cx="274320" cy="274320"/>
          </a:xfrm>
          <a:prstGeom prst="ellipse">
            <a:avLst/>
          </a:prstGeom>
          <a:solidFill>
            <a:schemeClr val="bg2">
              <a:lumMod val="40000"/>
              <a:lumOff val="6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2"/>
                </a:solidFill>
              </a:rPr>
              <a:t>5</a:t>
            </a:r>
          </a:p>
        </p:txBody>
      </p:sp>
      <p:pic>
        <p:nvPicPr>
          <p:cNvPr id="15" name="Picture 14">
            <a:extLst>
              <a:ext uri="{FF2B5EF4-FFF2-40B4-BE49-F238E27FC236}">
                <a16:creationId xmlns:a16="http://schemas.microsoft.com/office/drawing/2014/main" id="{3F98155E-3F69-2ABC-EC03-EF5B445F3942}"/>
              </a:ext>
            </a:extLst>
          </p:cNvPr>
          <p:cNvPicPr>
            <a:picLocks noChangeAspect="1"/>
          </p:cNvPicPr>
          <p:nvPr/>
        </p:nvPicPr>
        <p:blipFill>
          <a:blip r:embed="rId3"/>
          <a:stretch>
            <a:fillRect/>
          </a:stretch>
        </p:blipFill>
        <p:spPr>
          <a:xfrm>
            <a:off x="1441733" y="4256081"/>
            <a:ext cx="2633602" cy="1312962"/>
          </a:xfrm>
          <a:prstGeom prst="rect">
            <a:avLst/>
          </a:prstGeom>
          <a:ln>
            <a:solidFill>
              <a:schemeClr val="tx1"/>
            </a:solidFill>
          </a:ln>
        </p:spPr>
      </p:pic>
      <p:sp>
        <p:nvSpPr>
          <p:cNvPr id="19" name="TextBox 18">
            <a:extLst>
              <a:ext uri="{FF2B5EF4-FFF2-40B4-BE49-F238E27FC236}">
                <a16:creationId xmlns:a16="http://schemas.microsoft.com/office/drawing/2014/main" id="{79E5DD96-135F-DC10-FC4E-92851D881E91}"/>
              </a:ext>
            </a:extLst>
          </p:cNvPr>
          <p:cNvSpPr txBox="1"/>
          <p:nvPr/>
        </p:nvSpPr>
        <p:spPr>
          <a:xfrm>
            <a:off x="2571232" y="-395344"/>
            <a:ext cx="6096000" cy="369332"/>
          </a:xfrm>
          <a:prstGeom prst="rect">
            <a:avLst/>
          </a:prstGeom>
          <a:noFill/>
        </p:spPr>
        <p:txBody>
          <a:bodyPr wrap="square">
            <a:spAutoFit/>
          </a:bodyPr>
          <a:lstStyle/>
          <a:p>
            <a:pPr marL="0" indent="0">
              <a:buNone/>
            </a:pPr>
            <a:r>
              <a:rPr lang="en-US" sz="1800" b="1">
                <a:solidFill>
                  <a:schemeClr val="bg2"/>
                </a:solidFill>
              </a:rPr>
              <a:t>Note:</a:t>
            </a:r>
            <a:endParaRPr lang="en-US" sz="1800">
              <a:solidFill>
                <a:schemeClr val="tx1"/>
              </a:solidFill>
            </a:endParaRPr>
          </a:p>
        </p:txBody>
      </p:sp>
      <p:pic>
        <p:nvPicPr>
          <p:cNvPr id="24" name="Picture 23">
            <a:extLst>
              <a:ext uri="{FF2B5EF4-FFF2-40B4-BE49-F238E27FC236}">
                <a16:creationId xmlns:a16="http://schemas.microsoft.com/office/drawing/2014/main" id="{CAF766CF-F426-3BB4-B364-D2874D2CCA7D}"/>
              </a:ext>
            </a:extLst>
          </p:cNvPr>
          <p:cNvPicPr>
            <a:picLocks noChangeAspect="1"/>
          </p:cNvPicPr>
          <p:nvPr/>
        </p:nvPicPr>
        <p:blipFill>
          <a:blip r:embed="rId4"/>
          <a:stretch>
            <a:fillRect/>
          </a:stretch>
        </p:blipFill>
        <p:spPr>
          <a:xfrm>
            <a:off x="9558716" y="1220889"/>
            <a:ext cx="2159683" cy="1490014"/>
          </a:xfrm>
          <a:prstGeom prst="rect">
            <a:avLst/>
          </a:prstGeom>
          <a:ln>
            <a:solidFill>
              <a:schemeClr val="tx1"/>
            </a:solidFill>
          </a:ln>
        </p:spPr>
      </p:pic>
    </p:spTree>
    <p:extLst>
      <p:ext uri="{BB962C8B-B14F-4D97-AF65-F5344CB8AC3E}">
        <p14:creationId xmlns:p14="http://schemas.microsoft.com/office/powerpoint/2010/main" val="2908314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0E47-A630-48E3-939B-276BCC2A09CC}"/>
              </a:ext>
            </a:extLst>
          </p:cNvPr>
          <p:cNvSpPr>
            <a:spLocks noGrp="1"/>
          </p:cNvSpPr>
          <p:nvPr>
            <p:ph type="title"/>
          </p:nvPr>
        </p:nvSpPr>
        <p:spPr/>
        <p:txBody>
          <a:bodyPr/>
          <a:lstStyle/>
          <a:p>
            <a:r>
              <a:rPr lang="en-US"/>
              <a:t>Query Results</a:t>
            </a:r>
          </a:p>
        </p:txBody>
      </p:sp>
      <p:sp>
        <p:nvSpPr>
          <p:cNvPr id="3" name="Text Placeholder 2">
            <a:extLst>
              <a:ext uri="{FF2B5EF4-FFF2-40B4-BE49-F238E27FC236}">
                <a16:creationId xmlns:a16="http://schemas.microsoft.com/office/drawing/2014/main" id="{B3212F74-B762-3DF2-1AF5-D1B203288A14}"/>
              </a:ext>
            </a:extLst>
          </p:cNvPr>
          <p:cNvSpPr>
            <a:spLocks noGrp="1"/>
          </p:cNvSpPr>
          <p:nvPr>
            <p:ph type="body" sz="quarter" idx="13"/>
          </p:nvPr>
        </p:nvSpPr>
        <p:spPr>
          <a:xfrm>
            <a:off x="838201" y="1600200"/>
            <a:ext cx="5488171" cy="4370387"/>
          </a:xfrm>
        </p:spPr>
        <p:txBody>
          <a:bodyPr>
            <a:normAutofit/>
          </a:bodyPr>
          <a:lstStyle/>
          <a:p>
            <a:r>
              <a:rPr lang="en-US" sz="1600"/>
              <a:t>Results are exported as a .</a:t>
            </a:r>
            <a:r>
              <a:rPr lang="en-US" sz="1600" err="1"/>
              <a:t>Rda</a:t>
            </a:r>
            <a:r>
              <a:rPr lang="en-US" sz="1600"/>
              <a:t> file that can be loaded in R using:</a:t>
            </a:r>
          </a:p>
          <a:p>
            <a:endParaRPr lang="en-US" sz="1600"/>
          </a:p>
          <a:p>
            <a:r>
              <a:rPr lang="en-US" sz="1600"/>
              <a:t>Three lists are created with each query run:</a:t>
            </a:r>
          </a:p>
          <a:p>
            <a:pPr lvl="1"/>
            <a:r>
              <a:rPr lang="en-US" sz="1600" err="1"/>
              <a:t>BaseYear</a:t>
            </a:r>
            <a:endParaRPr lang="en-US" sz="1600"/>
          </a:p>
          <a:p>
            <a:pPr lvl="1"/>
            <a:r>
              <a:rPr lang="en-US" sz="1600"/>
              <a:t>Specifications</a:t>
            </a:r>
          </a:p>
          <a:p>
            <a:pPr lvl="1"/>
            <a:r>
              <a:rPr lang="en-US" sz="1600"/>
              <a:t>Values</a:t>
            </a:r>
          </a:p>
          <a:p>
            <a:r>
              <a:rPr lang="en-US" sz="1600"/>
              <a:t>Values contains the results of the query which can be view printing the list elements, e.g. </a:t>
            </a:r>
          </a:p>
          <a:p>
            <a:endParaRPr lang="en-US" sz="1600"/>
          </a:p>
        </p:txBody>
      </p:sp>
      <p:pic>
        <p:nvPicPr>
          <p:cNvPr id="7" name="Picture 6">
            <a:extLst>
              <a:ext uri="{FF2B5EF4-FFF2-40B4-BE49-F238E27FC236}">
                <a16:creationId xmlns:a16="http://schemas.microsoft.com/office/drawing/2014/main" id="{736D2B8E-ABA7-0197-1D7B-DE33FC3D3A8D}"/>
              </a:ext>
            </a:extLst>
          </p:cNvPr>
          <p:cNvPicPr>
            <a:picLocks noChangeAspect="1"/>
          </p:cNvPicPr>
          <p:nvPr/>
        </p:nvPicPr>
        <p:blipFill>
          <a:blip r:embed="rId2"/>
          <a:stretch>
            <a:fillRect/>
          </a:stretch>
        </p:blipFill>
        <p:spPr>
          <a:xfrm>
            <a:off x="7333763" y="2728387"/>
            <a:ext cx="2760712" cy="1269468"/>
          </a:xfrm>
          <a:prstGeom prst="rect">
            <a:avLst/>
          </a:prstGeom>
          <a:ln>
            <a:solidFill>
              <a:schemeClr val="tx1"/>
            </a:solidFill>
          </a:ln>
        </p:spPr>
      </p:pic>
      <p:pic>
        <p:nvPicPr>
          <p:cNvPr id="9" name="Picture 8">
            <a:extLst>
              <a:ext uri="{FF2B5EF4-FFF2-40B4-BE49-F238E27FC236}">
                <a16:creationId xmlns:a16="http://schemas.microsoft.com/office/drawing/2014/main" id="{0279CF2B-EADC-9CE5-904D-DC6BE9EB9548}"/>
              </a:ext>
            </a:extLst>
          </p:cNvPr>
          <p:cNvPicPr>
            <a:picLocks noChangeAspect="1"/>
          </p:cNvPicPr>
          <p:nvPr/>
        </p:nvPicPr>
        <p:blipFill>
          <a:blip r:embed="rId3"/>
          <a:stretch>
            <a:fillRect/>
          </a:stretch>
        </p:blipFill>
        <p:spPr>
          <a:xfrm>
            <a:off x="2414119" y="4809089"/>
            <a:ext cx="2487490" cy="1375072"/>
          </a:xfrm>
          <a:prstGeom prst="rect">
            <a:avLst/>
          </a:prstGeom>
          <a:ln>
            <a:solidFill>
              <a:schemeClr val="tx1">
                <a:lumMod val="65000"/>
                <a:lumOff val="35000"/>
              </a:schemeClr>
            </a:solidFill>
          </a:ln>
        </p:spPr>
      </p:pic>
      <p:sp>
        <p:nvSpPr>
          <p:cNvPr id="4" name="Rectangle: Rounded Corners 3">
            <a:extLst>
              <a:ext uri="{FF2B5EF4-FFF2-40B4-BE49-F238E27FC236}">
                <a16:creationId xmlns:a16="http://schemas.microsoft.com/office/drawing/2014/main" id="{3A2ABA75-FD96-EFE5-431E-95BC578324A6}"/>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Edna Aguilar</a:t>
            </a:r>
          </a:p>
        </p:txBody>
      </p:sp>
      <p:sp>
        <p:nvSpPr>
          <p:cNvPr id="10" name="Slide Number Placeholder 1">
            <a:extLst>
              <a:ext uri="{FF2B5EF4-FFF2-40B4-BE49-F238E27FC236}">
                <a16:creationId xmlns:a16="http://schemas.microsoft.com/office/drawing/2014/main" id="{2182351A-BE7A-B18A-9A66-95E6D59CE713}"/>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86</a:t>
            </a:fld>
            <a:endParaRPr lang="en-US"/>
          </a:p>
        </p:txBody>
      </p:sp>
      <p:sp>
        <p:nvSpPr>
          <p:cNvPr id="8" name="TextBox 7">
            <a:extLst>
              <a:ext uri="{FF2B5EF4-FFF2-40B4-BE49-F238E27FC236}">
                <a16:creationId xmlns:a16="http://schemas.microsoft.com/office/drawing/2014/main" id="{A203947B-51F8-E0E6-189A-FF2DCE2694DF}"/>
              </a:ext>
            </a:extLst>
          </p:cNvPr>
          <p:cNvSpPr txBox="1"/>
          <p:nvPr/>
        </p:nvSpPr>
        <p:spPr>
          <a:xfrm>
            <a:off x="838201" y="2313000"/>
            <a:ext cx="6096000" cy="307777"/>
          </a:xfrm>
          <a:prstGeom prst="rect">
            <a:avLst/>
          </a:prstGeom>
          <a:noFill/>
        </p:spPr>
        <p:txBody>
          <a:bodyPr wrap="square">
            <a:spAutoFit/>
          </a:bodyPr>
          <a:lstStyle/>
          <a:p>
            <a:r>
              <a:rPr lang="en-US" sz="1400">
                <a:solidFill>
                  <a:srgbClr val="0000FF"/>
                </a:solidFill>
              </a:rPr>
              <a:t>&gt; load(file = “models/</a:t>
            </a:r>
            <a:r>
              <a:rPr lang="en-US" sz="1400" err="1">
                <a:solidFill>
                  <a:srgbClr val="0000FF"/>
                </a:solidFill>
              </a:rPr>
              <a:t>VERSPM</a:t>
            </a:r>
            <a:r>
              <a:rPr lang="en-US" sz="1400">
                <a:solidFill>
                  <a:srgbClr val="0000FF"/>
                </a:solidFill>
              </a:rPr>
              <a:t>-base/results/</a:t>
            </a:r>
            <a:r>
              <a:rPr lang="en-US" sz="1400" err="1">
                <a:solidFill>
                  <a:srgbClr val="0000FF"/>
                </a:solidFill>
              </a:rPr>
              <a:t>Query_Dvmt-Query.Rda</a:t>
            </a:r>
            <a:r>
              <a:rPr lang="en-US" sz="1400">
                <a:solidFill>
                  <a:srgbClr val="0000FF"/>
                </a:solidFill>
              </a:rPr>
              <a:t>”)</a:t>
            </a:r>
            <a:endParaRPr lang="en-US" sz="1400"/>
          </a:p>
        </p:txBody>
      </p:sp>
    </p:spTree>
    <p:extLst>
      <p:ext uri="{BB962C8B-B14F-4D97-AF65-F5344CB8AC3E}">
        <p14:creationId xmlns:p14="http://schemas.microsoft.com/office/powerpoint/2010/main" val="14319078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C5F1E-976A-B419-1FDD-DCEA37825FB6}"/>
              </a:ext>
            </a:extLst>
          </p:cNvPr>
          <p:cNvSpPr>
            <a:spLocks noGrp="1"/>
          </p:cNvSpPr>
          <p:nvPr>
            <p:ph type="title"/>
          </p:nvPr>
        </p:nvSpPr>
        <p:spPr>
          <a:xfrm>
            <a:off x="838201" y="580153"/>
            <a:ext cx="10515600" cy="480131"/>
          </a:xfrm>
        </p:spPr>
        <p:txBody>
          <a:bodyPr/>
          <a:lstStyle/>
          <a:p>
            <a:r>
              <a:rPr lang="en-US">
                <a:solidFill>
                  <a:schemeClr val="tx1"/>
                </a:solidFill>
              </a:rPr>
              <a:t>Example query </a:t>
            </a:r>
          </a:p>
        </p:txBody>
      </p:sp>
      <p:sp>
        <p:nvSpPr>
          <p:cNvPr id="3" name="Text Placeholder 2">
            <a:extLst>
              <a:ext uri="{FF2B5EF4-FFF2-40B4-BE49-F238E27FC236}">
                <a16:creationId xmlns:a16="http://schemas.microsoft.com/office/drawing/2014/main" id="{E73DB5DD-27F9-D695-3496-B3DB0E8B4D5D}"/>
              </a:ext>
            </a:extLst>
          </p:cNvPr>
          <p:cNvSpPr>
            <a:spLocks noGrp="1"/>
          </p:cNvSpPr>
          <p:nvPr>
            <p:ph type="body" sz="quarter" idx="13"/>
          </p:nvPr>
        </p:nvSpPr>
        <p:spPr>
          <a:xfrm>
            <a:off x="838201" y="1433514"/>
            <a:ext cx="10515600" cy="480131"/>
          </a:xfrm>
        </p:spPr>
        <p:txBody>
          <a:bodyPr>
            <a:normAutofit/>
          </a:bodyPr>
          <a:lstStyle/>
          <a:p>
            <a:pPr marL="0" indent="0">
              <a:buNone/>
            </a:pPr>
            <a:r>
              <a:rPr lang="en-US" sz="1600" b="1">
                <a:solidFill>
                  <a:schemeClr val="bg2"/>
                </a:solidFill>
              </a:rPr>
              <a:t>Returning to the Part 2 example where we tested policies to reduce </a:t>
            </a:r>
            <a:r>
              <a:rPr lang="en-US" sz="1600" b="1" err="1">
                <a:solidFill>
                  <a:schemeClr val="bg2"/>
                </a:solidFill>
              </a:rPr>
              <a:t>dvmt</a:t>
            </a:r>
            <a:r>
              <a:rPr lang="en-US" sz="1600" b="1">
                <a:solidFill>
                  <a:schemeClr val="bg2"/>
                </a:solidFill>
              </a:rPr>
              <a:t>...</a:t>
            </a:r>
          </a:p>
        </p:txBody>
      </p:sp>
      <p:pic>
        <p:nvPicPr>
          <p:cNvPr id="5" name="Picture 4">
            <a:extLst>
              <a:ext uri="{FF2B5EF4-FFF2-40B4-BE49-F238E27FC236}">
                <a16:creationId xmlns:a16="http://schemas.microsoft.com/office/drawing/2014/main" id="{9B22A040-07AD-A421-FAD7-47CEB02D368C}"/>
              </a:ext>
            </a:extLst>
          </p:cNvPr>
          <p:cNvPicPr>
            <a:picLocks noChangeAspect="1"/>
          </p:cNvPicPr>
          <p:nvPr/>
        </p:nvPicPr>
        <p:blipFill>
          <a:blip r:embed="rId2"/>
          <a:stretch>
            <a:fillRect/>
          </a:stretch>
        </p:blipFill>
        <p:spPr>
          <a:xfrm>
            <a:off x="838199" y="2573384"/>
            <a:ext cx="5037604" cy="3018858"/>
          </a:xfrm>
          <a:prstGeom prst="rect">
            <a:avLst/>
          </a:prstGeom>
        </p:spPr>
      </p:pic>
      <p:pic>
        <p:nvPicPr>
          <p:cNvPr id="7" name="Picture 6">
            <a:extLst>
              <a:ext uri="{FF2B5EF4-FFF2-40B4-BE49-F238E27FC236}">
                <a16:creationId xmlns:a16="http://schemas.microsoft.com/office/drawing/2014/main" id="{3A522D48-A204-2461-2D11-8B947BAA18A8}"/>
              </a:ext>
            </a:extLst>
          </p:cNvPr>
          <p:cNvPicPr>
            <a:picLocks noChangeAspect="1"/>
          </p:cNvPicPr>
          <p:nvPr/>
        </p:nvPicPr>
        <p:blipFill>
          <a:blip r:embed="rId3"/>
          <a:stretch>
            <a:fillRect/>
          </a:stretch>
        </p:blipFill>
        <p:spPr>
          <a:xfrm>
            <a:off x="6230981" y="2351584"/>
            <a:ext cx="5397823" cy="4294762"/>
          </a:xfrm>
          <a:prstGeom prst="rect">
            <a:avLst/>
          </a:prstGeom>
          <a:ln>
            <a:solidFill>
              <a:schemeClr val="tx1"/>
            </a:solidFill>
          </a:ln>
        </p:spPr>
      </p:pic>
      <p:sp>
        <p:nvSpPr>
          <p:cNvPr id="9" name="TextBox 8">
            <a:extLst>
              <a:ext uri="{FF2B5EF4-FFF2-40B4-BE49-F238E27FC236}">
                <a16:creationId xmlns:a16="http://schemas.microsoft.com/office/drawing/2014/main" id="{6747F7C5-98FB-62A3-1D9B-9863764E9349}"/>
              </a:ext>
            </a:extLst>
          </p:cNvPr>
          <p:cNvSpPr txBox="1"/>
          <p:nvPr/>
        </p:nvSpPr>
        <p:spPr>
          <a:xfrm>
            <a:off x="6230981" y="2017914"/>
            <a:ext cx="6093822" cy="307777"/>
          </a:xfrm>
          <a:prstGeom prst="rect">
            <a:avLst/>
          </a:prstGeom>
          <a:noFill/>
        </p:spPr>
        <p:txBody>
          <a:bodyPr wrap="square">
            <a:spAutoFit/>
          </a:bodyPr>
          <a:lstStyle/>
          <a:p>
            <a:pPr marL="0" indent="0">
              <a:buNone/>
            </a:pPr>
            <a:r>
              <a:rPr lang="en-US" sz="1400">
                <a:solidFill>
                  <a:schemeClr val="tx1"/>
                </a:solidFill>
              </a:rPr>
              <a:t>Run query on all models and compare results</a:t>
            </a:r>
          </a:p>
        </p:txBody>
      </p:sp>
      <p:sp>
        <p:nvSpPr>
          <p:cNvPr id="11" name="TextBox 10">
            <a:extLst>
              <a:ext uri="{FF2B5EF4-FFF2-40B4-BE49-F238E27FC236}">
                <a16:creationId xmlns:a16="http://schemas.microsoft.com/office/drawing/2014/main" id="{AD406A74-0868-97B6-D2AF-B1426B94554C}"/>
              </a:ext>
            </a:extLst>
          </p:cNvPr>
          <p:cNvSpPr txBox="1"/>
          <p:nvPr/>
        </p:nvSpPr>
        <p:spPr>
          <a:xfrm>
            <a:off x="838199" y="2226451"/>
            <a:ext cx="6159136" cy="307777"/>
          </a:xfrm>
          <a:prstGeom prst="rect">
            <a:avLst/>
          </a:prstGeom>
          <a:noFill/>
        </p:spPr>
        <p:txBody>
          <a:bodyPr wrap="square">
            <a:spAutoFit/>
          </a:bodyPr>
          <a:lstStyle/>
          <a:p>
            <a:pPr marL="0" indent="0">
              <a:buNone/>
            </a:pPr>
            <a:r>
              <a:rPr lang="en-US" sz="1400">
                <a:solidFill>
                  <a:schemeClr val="tx1"/>
                </a:solidFill>
              </a:rPr>
              <a:t>Example query: </a:t>
            </a:r>
          </a:p>
        </p:txBody>
      </p:sp>
      <p:sp>
        <p:nvSpPr>
          <p:cNvPr id="4" name="Rectangle: Rounded Corners 3">
            <a:extLst>
              <a:ext uri="{FF2B5EF4-FFF2-40B4-BE49-F238E27FC236}">
                <a16:creationId xmlns:a16="http://schemas.microsoft.com/office/drawing/2014/main" id="{38D54627-38CD-9378-7B90-C705710CAC25}"/>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Edna Aguilar</a:t>
            </a:r>
          </a:p>
        </p:txBody>
      </p:sp>
      <p:sp>
        <p:nvSpPr>
          <p:cNvPr id="12" name="Slide Number Placeholder 1">
            <a:extLst>
              <a:ext uri="{FF2B5EF4-FFF2-40B4-BE49-F238E27FC236}">
                <a16:creationId xmlns:a16="http://schemas.microsoft.com/office/drawing/2014/main" id="{0FA6ED51-383C-E432-E5B6-5B6568F5A5F0}"/>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87</a:t>
            </a:fld>
            <a:endParaRPr lang="en-US"/>
          </a:p>
        </p:txBody>
      </p:sp>
    </p:spTree>
    <p:extLst>
      <p:ext uri="{BB962C8B-B14F-4D97-AF65-F5344CB8AC3E}">
        <p14:creationId xmlns:p14="http://schemas.microsoft.com/office/powerpoint/2010/main" val="15521753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D9FDB-B21D-533F-EA1F-7582142E959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1BBF61-5752-0D91-29AC-D040F513287F}"/>
              </a:ext>
            </a:extLst>
          </p:cNvPr>
          <p:cNvSpPr>
            <a:spLocks noGrp="1"/>
          </p:cNvSpPr>
          <p:nvPr>
            <p:ph type="sldNum" sz="quarter" idx="10"/>
          </p:nvPr>
        </p:nvSpPr>
        <p:spPr/>
        <p:txBody>
          <a:bodyPr/>
          <a:lstStyle/>
          <a:p>
            <a:fld id="{F4510120-A876-4642-B753-556A5424CAF0}" type="slidenum">
              <a:rPr lang="en-US" smtClean="0"/>
              <a:pPr/>
              <a:t>88</a:t>
            </a:fld>
            <a:endParaRPr lang="en-US"/>
          </a:p>
        </p:txBody>
      </p:sp>
      <p:sp>
        <p:nvSpPr>
          <p:cNvPr id="3" name="Title 2">
            <a:extLst>
              <a:ext uri="{FF2B5EF4-FFF2-40B4-BE49-F238E27FC236}">
                <a16:creationId xmlns:a16="http://schemas.microsoft.com/office/drawing/2014/main" id="{0CD0498B-A3DD-807E-B446-38F87DDBBF97}"/>
              </a:ext>
            </a:extLst>
          </p:cNvPr>
          <p:cNvSpPr>
            <a:spLocks noGrp="1"/>
          </p:cNvSpPr>
          <p:nvPr>
            <p:ph type="title"/>
          </p:nvPr>
        </p:nvSpPr>
        <p:spPr/>
        <p:txBody>
          <a:bodyPr/>
          <a:lstStyle/>
          <a:p>
            <a:r>
              <a:rPr lang="en-US">
                <a:solidFill>
                  <a:schemeClr val="bg2"/>
                </a:solidFill>
              </a:rPr>
              <a:t>DIY: </a:t>
            </a:r>
            <a:r>
              <a:rPr lang="en-US"/>
              <a:t>Test future scenarios</a:t>
            </a:r>
          </a:p>
        </p:txBody>
      </p:sp>
      <p:sp>
        <p:nvSpPr>
          <p:cNvPr id="6" name="Rectangle: Rounded Corners 5">
            <a:extLst>
              <a:ext uri="{FF2B5EF4-FFF2-40B4-BE49-F238E27FC236}">
                <a16:creationId xmlns:a16="http://schemas.microsoft.com/office/drawing/2014/main" id="{41F7AC84-6F45-FF3F-3166-A20F3EDAC9D1}"/>
              </a:ext>
            </a:extLst>
          </p:cNvPr>
          <p:cNvSpPr/>
          <p:nvPr/>
        </p:nvSpPr>
        <p:spPr>
          <a:xfrm>
            <a:off x="838200" y="5810422"/>
            <a:ext cx="1254034" cy="356699"/>
          </a:xfrm>
          <a:prstGeom prst="roundRect">
            <a:avLst/>
          </a:prstGeom>
          <a:solidFill>
            <a:schemeClr val="bg1">
              <a:lumMod val="95000"/>
            </a:schemeClr>
          </a:solidFill>
          <a:ln w="28575">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t>Demo</a:t>
            </a:r>
          </a:p>
        </p:txBody>
      </p:sp>
      <p:graphicFrame>
        <p:nvGraphicFramePr>
          <p:cNvPr id="7" name="Table 6">
            <a:extLst>
              <a:ext uri="{FF2B5EF4-FFF2-40B4-BE49-F238E27FC236}">
                <a16:creationId xmlns:a16="http://schemas.microsoft.com/office/drawing/2014/main" id="{D33DE4F1-43C8-6E61-9280-93FD9167DEAD}"/>
              </a:ext>
            </a:extLst>
          </p:cNvPr>
          <p:cNvGraphicFramePr>
            <a:graphicFrameLocks noGrp="1"/>
          </p:cNvGraphicFramePr>
          <p:nvPr>
            <p:extLst>
              <p:ext uri="{D42A27DB-BD31-4B8C-83A1-F6EECF244321}">
                <p14:modId xmlns:p14="http://schemas.microsoft.com/office/powerpoint/2010/main" val="358805455"/>
              </p:ext>
            </p:extLst>
          </p:nvPr>
        </p:nvGraphicFramePr>
        <p:xfrm>
          <a:off x="2428814" y="2184162"/>
          <a:ext cx="6689306" cy="1854200"/>
        </p:xfrm>
        <a:graphic>
          <a:graphicData uri="http://schemas.openxmlformats.org/drawingml/2006/table">
            <a:tbl>
              <a:tblPr firstRow="1" bandRow="1">
                <a:tableStyleId>{2D5ABB26-0587-4C30-8999-92F81FD0307C}</a:tableStyleId>
              </a:tblPr>
              <a:tblGrid>
                <a:gridCol w="4489570">
                  <a:extLst>
                    <a:ext uri="{9D8B030D-6E8A-4147-A177-3AD203B41FA5}">
                      <a16:colId xmlns:a16="http://schemas.microsoft.com/office/drawing/2014/main" val="197682228"/>
                    </a:ext>
                  </a:extLst>
                </a:gridCol>
                <a:gridCol w="2199736">
                  <a:extLst>
                    <a:ext uri="{9D8B030D-6E8A-4147-A177-3AD203B41FA5}">
                      <a16:colId xmlns:a16="http://schemas.microsoft.com/office/drawing/2014/main" val="3567822312"/>
                    </a:ext>
                  </a:extLst>
                </a:gridCol>
              </a:tblGrid>
              <a:tr h="370840">
                <a:tc>
                  <a:txBody>
                    <a:bodyPr/>
                    <a:lstStyle/>
                    <a:p>
                      <a:r>
                        <a:rPr lang="en-US" sz="1600" b="1">
                          <a:solidFill>
                            <a:schemeClr val="bg1"/>
                          </a:solidFill>
                        </a:rPr>
                        <a:t>Scenario</a:t>
                      </a:r>
                    </a:p>
                  </a:txBody>
                  <a:tcPr>
                    <a:lnB w="9525" cap="flat" cmpd="sng" algn="ctr">
                      <a:solidFill>
                        <a:schemeClr val="tx1"/>
                      </a:solidFill>
                      <a:prstDash val="solid"/>
                      <a:round/>
                      <a:headEnd type="none" w="med" len="med"/>
                      <a:tailEnd type="none" w="med" len="med"/>
                    </a:lnB>
                    <a:solidFill>
                      <a:schemeClr val="bg2"/>
                    </a:solidFill>
                  </a:tcPr>
                </a:tc>
                <a:tc>
                  <a:txBody>
                    <a:bodyPr/>
                    <a:lstStyle/>
                    <a:p>
                      <a:pPr algn="r"/>
                      <a:r>
                        <a:rPr lang="en-US" sz="1600" b="1">
                          <a:solidFill>
                            <a:schemeClr val="bg1"/>
                          </a:solidFill>
                        </a:rPr>
                        <a:t>2038 DVMT</a:t>
                      </a:r>
                    </a:p>
                  </a:txBody>
                  <a:tcPr>
                    <a:lnB w="952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29598601"/>
                  </a:ext>
                </a:extLst>
              </a:tr>
              <a:tr h="370840">
                <a:tc>
                  <a:txBody>
                    <a:bodyPr/>
                    <a:lstStyle/>
                    <a:p>
                      <a:r>
                        <a:rPr lang="en-US" sz="1600"/>
                        <a:t>Base model</a:t>
                      </a:r>
                    </a:p>
                  </a:txBody>
                  <a:tcPr>
                    <a:lnT w="9525"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0" kern="1200">
                          <a:solidFill>
                            <a:schemeClr val="dk1"/>
                          </a:solidFill>
                          <a:effectLst/>
                        </a:rPr>
                        <a:t>4,980,908</a:t>
                      </a:r>
                      <a:endParaRPr lang="en-US" sz="1600" b="0" i="0" kern="1200">
                        <a:solidFill>
                          <a:schemeClr val="dk1"/>
                        </a:solidFill>
                        <a:effectLst/>
                        <a:latin typeface="+mn-lt"/>
                        <a:ea typeface="+mn-ea"/>
                        <a:cs typeface="+mn-cs"/>
                      </a:endParaRPr>
                    </a:p>
                  </a:txBody>
                  <a:tcPr>
                    <a:lnT w="9525"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067919240"/>
                  </a:ext>
                </a:extLst>
              </a:tr>
              <a:tr h="370840">
                <a:tc>
                  <a:txBody>
                    <a:bodyPr/>
                    <a:lstStyle/>
                    <a:p>
                      <a:r>
                        <a:rPr lang="en-US" sz="1600"/>
                        <a:t>High congestion charge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0" kern="1200">
                          <a:solidFill>
                            <a:schemeClr val="dk1"/>
                          </a:solidFill>
                          <a:effectLst/>
                        </a:rPr>
                        <a:t>4,873,635</a:t>
                      </a:r>
                      <a:endParaRPr lang="en-US" sz="1600" b="0" i="0" kern="1200">
                        <a:solidFill>
                          <a:schemeClr val="dk1"/>
                        </a:solidFill>
                        <a:effectLst/>
                        <a:latin typeface="+mn-lt"/>
                        <a:ea typeface="+mn-ea"/>
                        <a:cs typeface="+mn-cs"/>
                      </a:endParaRPr>
                    </a:p>
                  </a:txBody>
                  <a:tcPr/>
                </a:tc>
                <a:extLst>
                  <a:ext uri="{0D108BD9-81ED-4DB2-BD59-A6C34878D82A}">
                    <a16:rowId xmlns:a16="http://schemas.microsoft.com/office/drawing/2014/main" val="4120658849"/>
                  </a:ext>
                </a:extLst>
              </a:tr>
              <a:tr h="370840">
                <a:tc>
                  <a:txBody>
                    <a:bodyPr/>
                    <a:lstStyle/>
                    <a:p>
                      <a:r>
                        <a:rPr lang="en-US" sz="1600"/>
                        <a:t>High </a:t>
                      </a:r>
                      <a:r>
                        <a:rPr lang="en-US" sz="1600" err="1"/>
                        <a:t>VMT</a:t>
                      </a:r>
                      <a:r>
                        <a:rPr lang="en-US" sz="1600"/>
                        <a:t> tax</a:t>
                      </a:r>
                    </a:p>
                  </a:txBody>
                  <a:tcPr>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0" kern="1200">
                          <a:solidFill>
                            <a:schemeClr val="dk1"/>
                          </a:solidFill>
                          <a:effectLst/>
                        </a:rPr>
                        <a:t>2,668,548</a:t>
                      </a:r>
                      <a:endParaRPr lang="en-US" sz="1600" b="0" i="0" kern="1200">
                        <a:solidFill>
                          <a:schemeClr val="dk1"/>
                        </a:solidFill>
                        <a:effectLst/>
                        <a:latin typeface="+mn-lt"/>
                        <a:ea typeface="+mn-ea"/>
                        <a:cs typeface="+mn-cs"/>
                      </a:endParaRPr>
                    </a:p>
                  </a:txBody>
                  <a:tcPr>
                    <a:solidFill>
                      <a:schemeClr val="bg1">
                        <a:lumMod val="95000"/>
                      </a:schemeClr>
                    </a:solidFill>
                  </a:tcPr>
                </a:tc>
                <a:extLst>
                  <a:ext uri="{0D108BD9-81ED-4DB2-BD59-A6C34878D82A}">
                    <a16:rowId xmlns:a16="http://schemas.microsoft.com/office/drawing/2014/main" val="468216999"/>
                  </a:ext>
                </a:extLst>
              </a:tr>
              <a:tr h="370840">
                <a:tc>
                  <a:txBody>
                    <a:bodyPr/>
                    <a:lstStyle/>
                    <a:p>
                      <a:r>
                        <a:rPr lang="en-US" sz="1600"/>
                        <a:t>High congestion charge + </a:t>
                      </a:r>
                      <a:r>
                        <a:rPr lang="en-US" sz="1600" err="1"/>
                        <a:t>VMT</a:t>
                      </a:r>
                      <a:r>
                        <a:rPr lang="en-US" sz="1600"/>
                        <a:t> tax</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0" kern="1200">
                          <a:solidFill>
                            <a:schemeClr val="dk1"/>
                          </a:solidFill>
                          <a:effectLst/>
                        </a:rPr>
                        <a:t>2,606,251</a:t>
                      </a:r>
                      <a:endParaRPr lang="en-US" sz="1600" b="0" i="0" kern="1200">
                        <a:solidFill>
                          <a:schemeClr val="dk1"/>
                        </a:solidFill>
                        <a:effectLst/>
                        <a:latin typeface="+mn-lt"/>
                        <a:ea typeface="+mn-ea"/>
                        <a:cs typeface="+mn-cs"/>
                      </a:endParaRPr>
                    </a:p>
                  </a:txBody>
                  <a:tcPr/>
                </a:tc>
                <a:extLst>
                  <a:ext uri="{0D108BD9-81ED-4DB2-BD59-A6C34878D82A}">
                    <a16:rowId xmlns:a16="http://schemas.microsoft.com/office/drawing/2014/main" val="380932588"/>
                  </a:ext>
                </a:extLst>
              </a:tr>
            </a:tbl>
          </a:graphicData>
        </a:graphic>
      </p:graphicFrame>
      <p:sp>
        <p:nvSpPr>
          <p:cNvPr id="4" name="Rectangle: Rounded Corners 3">
            <a:extLst>
              <a:ext uri="{FF2B5EF4-FFF2-40B4-BE49-F238E27FC236}">
                <a16:creationId xmlns:a16="http://schemas.microsoft.com/office/drawing/2014/main" id="{FB9440C9-6151-77B8-A8F8-FC277396A873}"/>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Edna Aguilar</a:t>
            </a:r>
          </a:p>
        </p:txBody>
      </p:sp>
      <p:sp>
        <p:nvSpPr>
          <p:cNvPr id="10" name="Text Placeholder 3">
            <a:extLst>
              <a:ext uri="{FF2B5EF4-FFF2-40B4-BE49-F238E27FC236}">
                <a16:creationId xmlns:a16="http://schemas.microsoft.com/office/drawing/2014/main" id="{2B043D2E-64F8-7103-A2C3-A6813856347A}"/>
              </a:ext>
            </a:extLst>
          </p:cNvPr>
          <p:cNvSpPr>
            <a:spLocks noGrp="1"/>
          </p:cNvSpPr>
          <p:nvPr>
            <p:ph type="body" sz="quarter" idx="12"/>
          </p:nvPr>
        </p:nvSpPr>
        <p:spPr>
          <a:xfrm>
            <a:off x="838200" y="1600200"/>
            <a:ext cx="10515600" cy="713016"/>
          </a:xfrm>
        </p:spPr>
        <p:txBody>
          <a:bodyPr/>
          <a:lstStyle/>
          <a:p>
            <a:r>
              <a:rPr lang="en-US"/>
              <a:t>Going back to the previous examples where we test measures to reduce </a:t>
            </a:r>
            <a:r>
              <a:rPr lang="en-US" err="1"/>
              <a:t>dvmt</a:t>
            </a:r>
            <a:r>
              <a:rPr lang="en-US"/>
              <a:t>:</a:t>
            </a:r>
            <a:endParaRPr lang="en-US" b="0">
              <a:solidFill>
                <a:schemeClr val="tx1"/>
              </a:solidFill>
            </a:endParaRPr>
          </a:p>
          <a:p>
            <a:endParaRPr lang="en-US"/>
          </a:p>
        </p:txBody>
      </p:sp>
    </p:spTree>
    <p:extLst>
      <p:ext uri="{BB962C8B-B14F-4D97-AF65-F5344CB8AC3E}">
        <p14:creationId xmlns:p14="http://schemas.microsoft.com/office/powerpoint/2010/main" val="3700218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7C355A-9B88-5E05-12A9-F8436395D7B5}"/>
            </a:ext>
          </a:extLst>
        </p:cNvPr>
        <p:cNvGrpSpPr/>
        <p:nvPr/>
      </p:nvGrpSpPr>
      <p:grpSpPr>
        <a:xfrm>
          <a:off x="0" y="0"/>
          <a:ext cx="0" cy="0"/>
          <a:chOff x="0" y="0"/>
          <a:chExt cx="0" cy="0"/>
        </a:xfrm>
      </p:grpSpPr>
      <p:sp>
        <p:nvSpPr>
          <p:cNvPr id="8" name="Subtitle 7">
            <a:extLst>
              <a:ext uri="{FF2B5EF4-FFF2-40B4-BE49-F238E27FC236}">
                <a16:creationId xmlns:a16="http://schemas.microsoft.com/office/drawing/2014/main" id="{F1D12765-F466-93A2-4EDE-5B7C6DD87630}"/>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E072F0F1-38A7-5356-C9DB-00E20997A3BD}"/>
              </a:ext>
            </a:extLst>
          </p:cNvPr>
          <p:cNvSpPr>
            <a:spLocks noGrp="1"/>
          </p:cNvSpPr>
          <p:nvPr>
            <p:ph type="title"/>
          </p:nvPr>
        </p:nvSpPr>
        <p:spPr/>
        <p:txBody>
          <a:bodyPr/>
          <a:lstStyle/>
          <a:p>
            <a:r>
              <a:rPr lang="en-US">
                <a:solidFill>
                  <a:schemeClr val="bg2"/>
                </a:solidFill>
              </a:rPr>
              <a:t>2. </a:t>
            </a:r>
            <a:r>
              <a:rPr lang="en-US">
                <a:solidFill>
                  <a:schemeClr val="tx1"/>
                </a:solidFill>
              </a:rPr>
              <a:t>Visualizer Guide</a:t>
            </a:r>
          </a:p>
        </p:txBody>
      </p:sp>
      <p:sp>
        <p:nvSpPr>
          <p:cNvPr id="9" name="Text Placeholder 8">
            <a:extLst>
              <a:ext uri="{FF2B5EF4-FFF2-40B4-BE49-F238E27FC236}">
                <a16:creationId xmlns:a16="http://schemas.microsoft.com/office/drawing/2014/main" id="{8C8B8B74-2FAE-E4ED-9B23-D8B12AF17447}"/>
              </a:ext>
            </a:extLst>
          </p:cNvPr>
          <p:cNvSpPr>
            <a:spLocks noGrp="1"/>
          </p:cNvSpPr>
          <p:nvPr>
            <p:ph type="body" sz="quarter" idx="10"/>
          </p:nvPr>
        </p:nvSpPr>
        <p:spPr/>
        <p:txBody>
          <a:bodyPr/>
          <a:lstStyle/>
          <a:p>
            <a:endParaRPr lang="en-US"/>
          </a:p>
        </p:txBody>
      </p:sp>
      <p:sp>
        <p:nvSpPr>
          <p:cNvPr id="4" name="Rectangle: Rounded Corners 3">
            <a:extLst>
              <a:ext uri="{FF2B5EF4-FFF2-40B4-BE49-F238E27FC236}">
                <a16:creationId xmlns:a16="http://schemas.microsoft.com/office/drawing/2014/main" id="{446F8A3D-E8EB-4696-30B0-D50235453E8A}"/>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Edna Aguilar</a:t>
            </a:r>
          </a:p>
        </p:txBody>
      </p:sp>
    </p:spTree>
    <p:extLst>
      <p:ext uri="{BB962C8B-B14F-4D97-AF65-F5344CB8AC3E}">
        <p14:creationId xmlns:p14="http://schemas.microsoft.com/office/powerpoint/2010/main" val="4202489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D04B7-3068-B2C3-BB99-018E2EBBE2D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03D653-CA15-CBFD-C6B3-BD57A7E235F6}"/>
              </a:ext>
            </a:extLst>
          </p:cNvPr>
          <p:cNvSpPr>
            <a:spLocks noGrp="1"/>
          </p:cNvSpPr>
          <p:nvPr>
            <p:ph type="sldNum" sz="quarter" idx="10"/>
          </p:nvPr>
        </p:nvSpPr>
        <p:spPr/>
        <p:txBody>
          <a:bodyPr/>
          <a:lstStyle/>
          <a:p>
            <a:fld id="{F4510120-A876-4642-B753-556A5424CAF0}" type="slidenum">
              <a:rPr lang="en-US" smtClean="0"/>
              <a:pPr/>
              <a:t>9</a:t>
            </a:fld>
            <a:endParaRPr lang="en-US"/>
          </a:p>
        </p:txBody>
      </p:sp>
      <p:sp>
        <p:nvSpPr>
          <p:cNvPr id="3" name="Title 2">
            <a:extLst>
              <a:ext uri="{FF2B5EF4-FFF2-40B4-BE49-F238E27FC236}">
                <a16:creationId xmlns:a16="http://schemas.microsoft.com/office/drawing/2014/main" id="{83D8E4EC-889A-C924-9192-F0AD0ED7A031}"/>
              </a:ext>
            </a:extLst>
          </p:cNvPr>
          <p:cNvSpPr>
            <a:spLocks noGrp="1"/>
          </p:cNvSpPr>
          <p:nvPr>
            <p:ph type="title"/>
          </p:nvPr>
        </p:nvSpPr>
        <p:spPr>
          <a:xfrm>
            <a:off x="838201" y="386254"/>
            <a:ext cx="10515600" cy="867930"/>
          </a:xfrm>
        </p:spPr>
        <p:txBody>
          <a:bodyPr/>
          <a:lstStyle/>
          <a:p>
            <a:r>
              <a:rPr lang="en-US"/>
              <a:t>Connecting to Performance Measures</a:t>
            </a:r>
            <a:br>
              <a:rPr lang="en-US"/>
            </a:br>
            <a:r>
              <a:rPr lang="en-US">
                <a:solidFill>
                  <a:schemeClr val="bg2"/>
                </a:solidFill>
              </a:rPr>
              <a:t>How is VisionEval Used?</a:t>
            </a:r>
          </a:p>
        </p:txBody>
      </p:sp>
      <p:sp>
        <p:nvSpPr>
          <p:cNvPr id="11" name="Text Placeholder 10">
            <a:extLst>
              <a:ext uri="{FF2B5EF4-FFF2-40B4-BE49-F238E27FC236}">
                <a16:creationId xmlns:a16="http://schemas.microsoft.com/office/drawing/2014/main" id="{8416B1BF-E2B8-07B9-8816-757BE4AC8FB3}"/>
              </a:ext>
            </a:extLst>
          </p:cNvPr>
          <p:cNvSpPr>
            <a:spLocks noGrp="1"/>
          </p:cNvSpPr>
          <p:nvPr>
            <p:ph type="body" sz="quarter" idx="14"/>
          </p:nvPr>
        </p:nvSpPr>
        <p:spPr>
          <a:xfrm>
            <a:off x="838200" y="2070101"/>
            <a:ext cx="6582878" cy="2128788"/>
          </a:xfrm>
        </p:spPr>
        <p:txBody>
          <a:bodyPr/>
          <a:lstStyle/>
          <a:p>
            <a:pPr marL="0" indent="0">
              <a:buNone/>
            </a:pPr>
            <a:r>
              <a:rPr lang="en-US"/>
              <a:t>Used to Support:</a:t>
            </a:r>
          </a:p>
          <a:p>
            <a:r>
              <a:rPr lang="en-US"/>
              <a:t>Long-Range Planning Initiatives</a:t>
            </a:r>
          </a:p>
          <a:p>
            <a:r>
              <a:rPr lang="en-US"/>
              <a:t>Land-Use and Zoning Analyses</a:t>
            </a:r>
          </a:p>
          <a:p>
            <a:r>
              <a:rPr lang="en-US"/>
              <a:t>Climate Action, Resiliency, &amp; EV Plans</a:t>
            </a:r>
          </a:p>
          <a:p>
            <a:r>
              <a:rPr lang="en-US"/>
              <a:t>Scenario Planning</a:t>
            </a:r>
          </a:p>
        </p:txBody>
      </p:sp>
      <p:sp>
        <p:nvSpPr>
          <p:cNvPr id="4" name="TextBox 3">
            <a:extLst>
              <a:ext uri="{FF2B5EF4-FFF2-40B4-BE49-F238E27FC236}">
                <a16:creationId xmlns:a16="http://schemas.microsoft.com/office/drawing/2014/main" id="{C4110BAF-BABA-6E3E-6572-BC819D5A20A8}"/>
              </a:ext>
            </a:extLst>
          </p:cNvPr>
          <p:cNvSpPr txBox="1"/>
          <p:nvPr/>
        </p:nvSpPr>
        <p:spPr>
          <a:xfrm>
            <a:off x="8111907" y="2912220"/>
            <a:ext cx="3298524" cy="3231654"/>
          </a:xfrm>
          <a:prstGeom prst="rect">
            <a:avLst/>
          </a:prstGeom>
        </p:spPr>
        <p:txBody>
          <a:bodyPr spcFirstLastPara="1" vert="horz" wrap="square" lIns="0" tIns="0" rIns="0" bIns="0"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48484A"/>
                </a:solidFill>
                <a:effectLst/>
                <a:uLnTx/>
                <a:uFillTx/>
              </a:rPr>
              <a:t>Strategic investment &amp; policy priorities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48484A"/>
                </a:solidFill>
                <a:effectLst/>
                <a:uLnTx/>
                <a:uFillTx/>
              </a:rPr>
              <a:t>VMT targets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48484A"/>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48484A"/>
                </a:solidFill>
                <a:effectLst/>
                <a:uLnTx/>
                <a:uFillTx/>
              </a:rPr>
              <a:t>Zoning changes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48484A"/>
                </a:solidFill>
                <a:effectLst/>
                <a:uLnTx/>
                <a:uFillTx/>
              </a:rPr>
              <a:t>Comprehensive plan priorities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48484A"/>
                </a:solidFill>
                <a:effectLst/>
                <a:uLnTx/>
                <a:uFillTx/>
              </a:rPr>
              <a:t>Density, diversity of uses</a:t>
            </a:r>
            <a:br>
              <a:rPr kumimoji="0" lang="en-US" sz="1400" b="0" i="0" u="none" strike="noStrike" kern="0" cap="none" spc="0" normalizeH="0" baseline="0" noProof="0">
                <a:ln>
                  <a:noFill/>
                </a:ln>
                <a:solidFill>
                  <a:srgbClr val="48484A"/>
                </a:solidFill>
                <a:effectLst/>
                <a:uLnTx/>
                <a:uFillTx/>
              </a:rPr>
            </a:br>
            <a:endParaRPr kumimoji="0" lang="en-US" sz="1400" b="0" i="0" u="none" strike="noStrike" kern="0" cap="none" spc="0" normalizeH="0" baseline="0" noProof="0">
              <a:ln>
                <a:noFill/>
              </a:ln>
              <a:solidFill>
                <a:srgbClr val="48484A"/>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48484A"/>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48484A"/>
                </a:solidFill>
                <a:effectLst/>
                <a:uLnTx/>
                <a:uFillTx/>
              </a:rPr>
              <a:t>Vehicle choice and availability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48484A"/>
                </a:solidFill>
                <a:effectLst/>
                <a:uLnTx/>
                <a:uFillTx/>
              </a:rPr>
              <a:t>GHG targets and reduction pathways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48484A"/>
                </a:solidFill>
                <a:effectLst/>
                <a:uLnTx/>
                <a:uFillTx/>
              </a:rPr>
              <a:t>Fuel tax revenues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48484A"/>
                </a:solidFill>
                <a:effectLst/>
                <a:uLnTx/>
                <a:uFillTx/>
              </a:rPr>
              <a:t>Energy and fuel consumption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48484A"/>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48484A"/>
                </a:solidFill>
                <a:effectLst/>
                <a:uLnTx/>
                <a:uFillTx/>
              </a:rPr>
              <a:t>Community trade-off decisions</a:t>
            </a:r>
            <a:br>
              <a:rPr kumimoji="0" lang="en-US" sz="1400" b="0" i="0" u="none" strike="noStrike" kern="0" cap="none" spc="0" normalizeH="0" baseline="0" noProof="0">
                <a:ln>
                  <a:noFill/>
                </a:ln>
                <a:solidFill>
                  <a:srgbClr val="48484A"/>
                </a:solidFill>
                <a:effectLst/>
                <a:uLnTx/>
                <a:uFillTx/>
              </a:rPr>
            </a:br>
            <a:r>
              <a:rPr kumimoji="0" lang="en-US" sz="1400" b="0" i="0" u="none" strike="noStrike" kern="0" cap="none" spc="0" normalizeH="0" baseline="0" noProof="0">
                <a:ln>
                  <a:noFill/>
                </a:ln>
                <a:solidFill>
                  <a:srgbClr val="48484A"/>
                </a:solidFill>
                <a:effectLst/>
                <a:uLnTx/>
                <a:uFillTx/>
              </a:rPr>
              <a:t>Long-term investments</a:t>
            </a:r>
          </a:p>
        </p:txBody>
      </p:sp>
      <p:cxnSp>
        <p:nvCxnSpPr>
          <p:cNvPr id="5" name="Connector: Curved 4">
            <a:extLst>
              <a:ext uri="{FF2B5EF4-FFF2-40B4-BE49-F238E27FC236}">
                <a16:creationId xmlns:a16="http://schemas.microsoft.com/office/drawing/2014/main" id="{EC3DC342-8333-8D96-3DDF-0B6014D6D6AC}"/>
              </a:ext>
            </a:extLst>
          </p:cNvPr>
          <p:cNvCxnSpPr>
            <a:cxnSpLocks/>
          </p:cNvCxnSpPr>
          <p:nvPr/>
        </p:nvCxnSpPr>
        <p:spPr>
          <a:xfrm>
            <a:off x="4697128" y="2704699"/>
            <a:ext cx="3256700" cy="433429"/>
          </a:xfrm>
          <a:prstGeom prst="curvedConnector3">
            <a:avLst/>
          </a:prstGeom>
          <a:noFill/>
          <a:ln w="6350" cap="flat" cmpd="sng" algn="ctr">
            <a:solidFill>
              <a:schemeClr val="bg2"/>
            </a:solidFill>
            <a:prstDash val="solid"/>
            <a:tailEnd type="triangle"/>
          </a:ln>
          <a:effectLst/>
        </p:spPr>
      </p:cxnSp>
      <p:cxnSp>
        <p:nvCxnSpPr>
          <p:cNvPr id="7" name="Connector: Curved 6">
            <a:extLst>
              <a:ext uri="{FF2B5EF4-FFF2-40B4-BE49-F238E27FC236}">
                <a16:creationId xmlns:a16="http://schemas.microsoft.com/office/drawing/2014/main" id="{BB42C9F2-865A-28F4-BF91-6B773113D51D}"/>
              </a:ext>
            </a:extLst>
          </p:cNvPr>
          <p:cNvCxnSpPr>
            <a:cxnSpLocks/>
          </p:cNvCxnSpPr>
          <p:nvPr/>
        </p:nvCxnSpPr>
        <p:spPr>
          <a:xfrm>
            <a:off x="4697128" y="3138128"/>
            <a:ext cx="3256700" cy="660191"/>
          </a:xfrm>
          <a:prstGeom prst="curvedConnector3">
            <a:avLst/>
          </a:prstGeom>
          <a:noFill/>
          <a:ln w="6350" cap="flat" cmpd="sng" algn="ctr">
            <a:solidFill>
              <a:schemeClr val="bg2"/>
            </a:solidFill>
            <a:prstDash val="solid"/>
            <a:tailEnd type="triangle"/>
          </a:ln>
          <a:effectLst/>
        </p:spPr>
      </p:cxnSp>
      <p:cxnSp>
        <p:nvCxnSpPr>
          <p:cNvPr id="8" name="Connector: Curved 7">
            <a:extLst>
              <a:ext uri="{FF2B5EF4-FFF2-40B4-BE49-F238E27FC236}">
                <a16:creationId xmlns:a16="http://schemas.microsoft.com/office/drawing/2014/main" id="{195535C4-6EAC-993E-9D60-50A6AA0AB42A}"/>
              </a:ext>
            </a:extLst>
          </p:cNvPr>
          <p:cNvCxnSpPr>
            <a:cxnSpLocks/>
          </p:cNvCxnSpPr>
          <p:nvPr/>
        </p:nvCxnSpPr>
        <p:spPr>
          <a:xfrm>
            <a:off x="3224463" y="3997466"/>
            <a:ext cx="4729365" cy="1936508"/>
          </a:xfrm>
          <a:prstGeom prst="curvedConnector3">
            <a:avLst/>
          </a:prstGeom>
          <a:noFill/>
          <a:ln w="6350" cap="flat" cmpd="sng" algn="ctr">
            <a:solidFill>
              <a:schemeClr val="bg2"/>
            </a:solidFill>
            <a:prstDash val="solid"/>
            <a:tailEnd type="triangle"/>
          </a:ln>
          <a:effectLst/>
        </p:spPr>
      </p:cxnSp>
      <p:sp>
        <p:nvSpPr>
          <p:cNvPr id="9" name="TextBox 8">
            <a:extLst>
              <a:ext uri="{FF2B5EF4-FFF2-40B4-BE49-F238E27FC236}">
                <a16:creationId xmlns:a16="http://schemas.microsoft.com/office/drawing/2014/main" id="{23BA819B-6D88-C506-40A8-BF05FD5B025E}"/>
              </a:ext>
            </a:extLst>
          </p:cNvPr>
          <p:cNvSpPr txBox="1"/>
          <p:nvPr/>
        </p:nvSpPr>
        <p:spPr>
          <a:xfrm>
            <a:off x="8111907" y="2583241"/>
            <a:ext cx="4006497" cy="276999"/>
          </a:xfrm>
          <a:prstGeom prst="rect">
            <a:avLst/>
          </a:prstGeom>
        </p:spPr>
        <p:txBody>
          <a:bodyPr spcFirstLastPara="1" vert="horz" wrap="square" lIns="0" tIns="0" rIns="0" bIns="0"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chemeClr val="bg2"/>
                </a:solidFill>
                <a:effectLst/>
                <a:uLnTx/>
                <a:uFillTx/>
              </a:rPr>
              <a:t>To Understand Impacts On…</a:t>
            </a:r>
          </a:p>
        </p:txBody>
      </p:sp>
      <p:cxnSp>
        <p:nvCxnSpPr>
          <p:cNvPr id="10" name="Connector: Curved 9">
            <a:extLst>
              <a:ext uri="{FF2B5EF4-FFF2-40B4-BE49-F238E27FC236}">
                <a16:creationId xmlns:a16="http://schemas.microsoft.com/office/drawing/2014/main" id="{F8102DE2-74C8-5901-0079-E3DD85555531}"/>
              </a:ext>
            </a:extLst>
          </p:cNvPr>
          <p:cNvCxnSpPr>
            <a:cxnSpLocks/>
          </p:cNvCxnSpPr>
          <p:nvPr/>
        </p:nvCxnSpPr>
        <p:spPr>
          <a:xfrm>
            <a:off x="5371006" y="3586267"/>
            <a:ext cx="2582822" cy="1247220"/>
          </a:xfrm>
          <a:prstGeom prst="curvedConnector3">
            <a:avLst/>
          </a:prstGeom>
          <a:noFill/>
          <a:ln w="6350" cap="flat" cmpd="sng" algn="ctr">
            <a:solidFill>
              <a:schemeClr val="bg2"/>
            </a:solidFill>
            <a:prstDash val="solid"/>
            <a:tailEnd type="triangle"/>
          </a:ln>
          <a:effectLst/>
        </p:spPr>
      </p:cxnSp>
      <p:sp>
        <p:nvSpPr>
          <p:cNvPr id="6" name="Rectangle: Rounded Corners 5">
            <a:extLst>
              <a:ext uri="{FF2B5EF4-FFF2-40B4-BE49-F238E27FC236}">
                <a16:creationId xmlns:a16="http://schemas.microsoft.com/office/drawing/2014/main" id="{6E2F1E26-A842-CC14-5477-B366389A0EE0}"/>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Jon Slason</a:t>
            </a:r>
          </a:p>
        </p:txBody>
      </p:sp>
    </p:spTree>
    <p:extLst>
      <p:ext uri="{BB962C8B-B14F-4D97-AF65-F5344CB8AC3E}">
        <p14:creationId xmlns:p14="http://schemas.microsoft.com/office/powerpoint/2010/main" val="9215294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0DB39-6839-2AA2-F993-2D1E0D063FA2}"/>
              </a:ext>
            </a:extLst>
          </p:cNvPr>
          <p:cNvSpPr>
            <a:spLocks noGrp="1"/>
          </p:cNvSpPr>
          <p:nvPr>
            <p:ph type="title"/>
          </p:nvPr>
        </p:nvSpPr>
        <p:spPr/>
        <p:txBody>
          <a:bodyPr/>
          <a:lstStyle/>
          <a:p>
            <a:r>
              <a:rPr lang="en-US"/>
              <a:t>Input/Output Visualizer</a:t>
            </a:r>
          </a:p>
        </p:txBody>
      </p:sp>
      <p:sp>
        <p:nvSpPr>
          <p:cNvPr id="3" name="Text Placeholder 2">
            <a:extLst>
              <a:ext uri="{FF2B5EF4-FFF2-40B4-BE49-F238E27FC236}">
                <a16:creationId xmlns:a16="http://schemas.microsoft.com/office/drawing/2014/main" id="{64A77860-6792-4F86-7A53-7743BBAE6B8B}"/>
              </a:ext>
            </a:extLst>
          </p:cNvPr>
          <p:cNvSpPr>
            <a:spLocks noGrp="1"/>
          </p:cNvSpPr>
          <p:nvPr>
            <p:ph type="body" sz="quarter" idx="13"/>
          </p:nvPr>
        </p:nvSpPr>
        <p:spPr>
          <a:xfrm>
            <a:off x="838201" y="1243806"/>
            <a:ext cx="10515600" cy="4370387"/>
          </a:xfrm>
        </p:spPr>
        <p:txBody>
          <a:bodyPr>
            <a:normAutofit/>
          </a:bodyPr>
          <a:lstStyle/>
          <a:p>
            <a:pPr marL="0" indent="0">
              <a:buNone/>
            </a:pPr>
            <a:r>
              <a:rPr lang="en-US" sz="1600" err="1"/>
              <a:t>RSG</a:t>
            </a:r>
            <a:r>
              <a:rPr lang="en-US" sz="1600"/>
              <a:t> provided a Visualizer tool to visualize input and outputs for base models and to view results of the </a:t>
            </a:r>
            <a:r>
              <a:rPr lang="en-US" sz="1600" err="1"/>
              <a:t>multiscenario</a:t>
            </a:r>
            <a:endParaRPr lang="en-US" sz="1600"/>
          </a:p>
        </p:txBody>
      </p:sp>
      <p:sp>
        <p:nvSpPr>
          <p:cNvPr id="6" name="Slide Number Placeholder 1">
            <a:extLst>
              <a:ext uri="{FF2B5EF4-FFF2-40B4-BE49-F238E27FC236}">
                <a16:creationId xmlns:a16="http://schemas.microsoft.com/office/drawing/2014/main" id="{8A812799-222C-BD43-AF43-44F7C879D7D8}"/>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90</a:t>
            </a:fld>
            <a:endParaRPr lang="en-US"/>
          </a:p>
        </p:txBody>
      </p:sp>
      <p:pic>
        <p:nvPicPr>
          <p:cNvPr id="8" name="Picture 7">
            <a:extLst>
              <a:ext uri="{FF2B5EF4-FFF2-40B4-BE49-F238E27FC236}">
                <a16:creationId xmlns:a16="http://schemas.microsoft.com/office/drawing/2014/main" id="{2EB94572-A535-D60A-19A4-6518750FFA94}"/>
              </a:ext>
            </a:extLst>
          </p:cNvPr>
          <p:cNvPicPr>
            <a:picLocks noChangeAspect="1"/>
          </p:cNvPicPr>
          <p:nvPr/>
        </p:nvPicPr>
        <p:blipFill>
          <a:blip r:embed="rId3"/>
          <a:srcRect t="6739"/>
          <a:stretch>
            <a:fillRect/>
          </a:stretch>
        </p:blipFill>
        <p:spPr>
          <a:xfrm>
            <a:off x="1044308" y="1618388"/>
            <a:ext cx="10103383" cy="4731861"/>
          </a:xfrm>
          <a:prstGeom prst="rect">
            <a:avLst/>
          </a:prstGeom>
          <a:ln>
            <a:solidFill>
              <a:schemeClr val="tx1"/>
            </a:solidFill>
          </a:ln>
        </p:spPr>
      </p:pic>
      <p:sp>
        <p:nvSpPr>
          <p:cNvPr id="4" name="Rectangle: Rounded Corners 3">
            <a:extLst>
              <a:ext uri="{FF2B5EF4-FFF2-40B4-BE49-F238E27FC236}">
                <a16:creationId xmlns:a16="http://schemas.microsoft.com/office/drawing/2014/main" id="{6AC51B1E-D831-16C0-6F42-F5BF1FA39F48}"/>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Edna Aguilar</a:t>
            </a:r>
          </a:p>
        </p:txBody>
      </p:sp>
    </p:spTree>
    <p:extLst>
      <p:ext uri="{BB962C8B-B14F-4D97-AF65-F5344CB8AC3E}">
        <p14:creationId xmlns:p14="http://schemas.microsoft.com/office/powerpoint/2010/main" val="25929816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32370-3103-EC2E-4EB0-E741CB0FA1FB}"/>
            </a:ext>
          </a:extLst>
        </p:cNvPr>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210C6925-7060-E1C0-1A38-A2CB03DAFEC3}"/>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91</a:t>
            </a:fld>
            <a:endParaRPr lang="en-US"/>
          </a:p>
        </p:txBody>
      </p:sp>
      <p:pic>
        <p:nvPicPr>
          <p:cNvPr id="5" name="Picture 4">
            <a:extLst>
              <a:ext uri="{FF2B5EF4-FFF2-40B4-BE49-F238E27FC236}">
                <a16:creationId xmlns:a16="http://schemas.microsoft.com/office/drawing/2014/main" id="{AAE27FD0-F421-D4D1-E153-BA2B4DE8E953}"/>
              </a:ext>
            </a:extLst>
          </p:cNvPr>
          <p:cNvPicPr>
            <a:picLocks noGrp="1" noRot="1" noChangeAspect="1" noMove="1" noResize="1" noEditPoints="1" noAdjustHandles="1" noChangeArrowheads="1" noChangeShapeType="1" noCrop="1"/>
          </p:cNvPicPr>
          <p:nvPr/>
        </p:nvPicPr>
        <p:blipFill>
          <a:blip r:embed="rId3"/>
          <a:stretch>
            <a:fillRect/>
          </a:stretch>
        </p:blipFill>
        <p:spPr>
          <a:xfrm>
            <a:off x="2162284" y="1244496"/>
            <a:ext cx="9930809" cy="4720985"/>
          </a:xfrm>
          <a:prstGeom prst="rect">
            <a:avLst/>
          </a:prstGeom>
          <a:ln w="19050">
            <a:noFill/>
          </a:ln>
        </p:spPr>
      </p:pic>
      <p:sp>
        <p:nvSpPr>
          <p:cNvPr id="12" name="Title 1">
            <a:extLst>
              <a:ext uri="{FF2B5EF4-FFF2-40B4-BE49-F238E27FC236}">
                <a16:creationId xmlns:a16="http://schemas.microsoft.com/office/drawing/2014/main" id="{AD4B95D8-C99D-F2DA-0DC4-BB1E42672AD8}"/>
              </a:ext>
            </a:extLst>
          </p:cNvPr>
          <p:cNvSpPr>
            <a:spLocks noGrp="1"/>
          </p:cNvSpPr>
          <p:nvPr>
            <p:ph type="title"/>
          </p:nvPr>
        </p:nvSpPr>
        <p:spPr>
          <a:xfrm>
            <a:off x="127322" y="125066"/>
            <a:ext cx="10515600" cy="480131"/>
          </a:xfrm>
        </p:spPr>
        <p:txBody>
          <a:bodyPr/>
          <a:lstStyle/>
          <a:p>
            <a:r>
              <a:rPr lang="en-US"/>
              <a:t>Inputs Viewer</a:t>
            </a:r>
          </a:p>
        </p:txBody>
      </p:sp>
      <p:sp>
        <p:nvSpPr>
          <p:cNvPr id="19" name="Rectangle: Rounded Corners 18">
            <a:extLst>
              <a:ext uri="{FF2B5EF4-FFF2-40B4-BE49-F238E27FC236}">
                <a16:creationId xmlns:a16="http://schemas.microsoft.com/office/drawing/2014/main" id="{D5F578FE-ACB5-069B-C97C-26442F3FC2D3}"/>
              </a:ext>
            </a:extLst>
          </p:cNvPr>
          <p:cNvSpPr/>
          <p:nvPr/>
        </p:nvSpPr>
        <p:spPr>
          <a:xfrm>
            <a:off x="2265183" y="4739338"/>
            <a:ext cx="1758831" cy="799148"/>
          </a:xfrm>
          <a:prstGeom prst="roundRect">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FD43E2E-F398-9F34-6946-8E212E818948}"/>
              </a:ext>
            </a:extLst>
          </p:cNvPr>
          <p:cNvSpPr/>
          <p:nvPr/>
        </p:nvSpPr>
        <p:spPr>
          <a:xfrm>
            <a:off x="2282544" y="3171463"/>
            <a:ext cx="1758831" cy="1412112"/>
          </a:xfrm>
          <a:prstGeom prst="roundRect">
            <a:avLst>
              <a:gd name="adj" fmla="val 9621"/>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3443FA7B-D1FE-67E3-7F7C-C72D0E82299F}"/>
              </a:ext>
            </a:extLst>
          </p:cNvPr>
          <p:cNvSpPr/>
          <p:nvPr/>
        </p:nvSpPr>
        <p:spPr>
          <a:xfrm>
            <a:off x="2269159" y="2111373"/>
            <a:ext cx="1758831" cy="904328"/>
          </a:xfrm>
          <a:prstGeom prst="roundRect">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950002D-01F1-48FC-EBE8-357FA86838BD}"/>
              </a:ext>
            </a:extLst>
          </p:cNvPr>
          <p:cNvSpPr/>
          <p:nvPr/>
        </p:nvSpPr>
        <p:spPr>
          <a:xfrm>
            <a:off x="4493151" y="1356624"/>
            <a:ext cx="2723664" cy="268061"/>
          </a:xfrm>
          <a:prstGeom prst="roundRect">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B77A56CB-C4BE-F0B6-FEF9-4FE6AFAB0469}"/>
              </a:ext>
            </a:extLst>
          </p:cNvPr>
          <p:cNvSpPr/>
          <p:nvPr/>
        </p:nvSpPr>
        <p:spPr>
          <a:xfrm>
            <a:off x="4172674" y="2048719"/>
            <a:ext cx="3449666" cy="519798"/>
          </a:xfrm>
          <a:prstGeom prst="roundRect">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E77BD31B-2034-816B-8DEB-7BAEABCBE329}"/>
              </a:ext>
            </a:extLst>
          </p:cNvPr>
          <p:cNvSpPr/>
          <p:nvPr/>
        </p:nvSpPr>
        <p:spPr>
          <a:xfrm>
            <a:off x="4172674" y="2621666"/>
            <a:ext cx="7892004" cy="3343816"/>
          </a:xfrm>
          <a:prstGeom prst="roundRect">
            <a:avLst>
              <a:gd name="adj" fmla="val 3045"/>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6E740922-93F0-3160-F38C-9EDBDF290EF0}"/>
              </a:ext>
            </a:extLst>
          </p:cNvPr>
          <p:cNvSpPr/>
          <p:nvPr/>
        </p:nvSpPr>
        <p:spPr>
          <a:xfrm>
            <a:off x="5054028" y="830145"/>
            <a:ext cx="1601909" cy="207043"/>
          </a:xfrm>
          <a:prstGeom prst="round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Switch between tabs</a:t>
            </a:r>
          </a:p>
        </p:txBody>
      </p:sp>
      <p:sp>
        <p:nvSpPr>
          <p:cNvPr id="26" name="Rectangle: Rounded Corners 25">
            <a:extLst>
              <a:ext uri="{FF2B5EF4-FFF2-40B4-BE49-F238E27FC236}">
                <a16:creationId xmlns:a16="http://schemas.microsoft.com/office/drawing/2014/main" id="{D31EBE9B-D9D6-7793-5483-DB356F794634}"/>
              </a:ext>
            </a:extLst>
          </p:cNvPr>
          <p:cNvSpPr/>
          <p:nvPr/>
        </p:nvSpPr>
        <p:spPr>
          <a:xfrm>
            <a:off x="8118676" y="2310570"/>
            <a:ext cx="1332613" cy="207043"/>
          </a:xfrm>
          <a:prstGeom prst="round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Input description</a:t>
            </a:r>
          </a:p>
        </p:txBody>
      </p:sp>
      <p:sp>
        <p:nvSpPr>
          <p:cNvPr id="28" name="Rectangle: Rounded Corners 27">
            <a:extLst>
              <a:ext uri="{FF2B5EF4-FFF2-40B4-BE49-F238E27FC236}">
                <a16:creationId xmlns:a16="http://schemas.microsoft.com/office/drawing/2014/main" id="{9D6C0F03-A1FB-5F56-891B-2A564461E1CD}"/>
              </a:ext>
            </a:extLst>
          </p:cNvPr>
          <p:cNvSpPr/>
          <p:nvPr/>
        </p:nvSpPr>
        <p:spPr>
          <a:xfrm>
            <a:off x="219920" y="2207610"/>
            <a:ext cx="1614668" cy="711853"/>
          </a:xfrm>
          <a:prstGeom prst="round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Select the base year and the year to compare it to</a:t>
            </a:r>
          </a:p>
        </p:txBody>
      </p:sp>
      <p:sp>
        <p:nvSpPr>
          <p:cNvPr id="29" name="Rectangle: Rounded Corners 28">
            <a:extLst>
              <a:ext uri="{FF2B5EF4-FFF2-40B4-BE49-F238E27FC236}">
                <a16:creationId xmlns:a16="http://schemas.microsoft.com/office/drawing/2014/main" id="{B9350920-DE0F-A4AB-E135-35590F6D5D9B}"/>
              </a:ext>
            </a:extLst>
          </p:cNvPr>
          <p:cNvSpPr/>
          <p:nvPr/>
        </p:nvSpPr>
        <p:spPr>
          <a:xfrm>
            <a:off x="229313" y="3223549"/>
            <a:ext cx="1614668" cy="1244278"/>
          </a:xfrm>
          <a:prstGeom prst="roundRect">
            <a:avLst/>
          </a:prstGeom>
          <a:solidFill>
            <a:schemeClr val="bg1">
              <a:lumMod val="95000"/>
            </a:schemeClr>
          </a:solidFill>
          <a:ln>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r>
              <a:rPr lang="en-US" sz="1200">
                <a:solidFill>
                  <a:schemeClr val="tx1"/>
                </a:solidFill>
              </a:rPr>
              <a:t>Select the input and the variables you want to view. Filter by Marea to focus on one Marea.</a:t>
            </a:r>
          </a:p>
        </p:txBody>
      </p:sp>
      <p:sp>
        <p:nvSpPr>
          <p:cNvPr id="30" name="Rectangle: Rounded Corners 29">
            <a:extLst>
              <a:ext uri="{FF2B5EF4-FFF2-40B4-BE49-F238E27FC236}">
                <a16:creationId xmlns:a16="http://schemas.microsoft.com/office/drawing/2014/main" id="{3329B075-D736-A05D-2392-2A2A4CDB42B3}"/>
              </a:ext>
            </a:extLst>
          </p:cNvPr>
          <p:cNvSpPr/>
          <p:nvPr/>
        </p:nvSpPr>
        <p:spPr>
          <a:xfrm>
            <a:off x="219920" y="4635661"/>
            <a:ext cx="1614668" cy="1203767"/>
          </a:xfrm>
          <a:prstGeom prst="roundRect">
            <a:avLst/>
          </a:prstGeom>
          <a:solidFill>
            <a:schemeClr val="bg1">
              <a:lumMod val="95000"/>
            </a:schemeClr>
          </a:solidFill>
          <a:ln>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r>
              <a:rPr lang="en-US" sz="1200">
                <a:solidFill>
                  <a:schemeClr val="tx1"/>
                </a:solidFill>
              </a:rPr>
              <a:t>Define map (classification method) and summary chart (aggregation) settings</a:t>
            </a:r>
          </a:p>
        </p:txBody>
      </p:sp>
      <p:cxnSp>
        <p:nvCxnSpPr>
          <p:cNvPr id="32" name="Straight Connector 31">
            <a:extLst>
              <a:ext uri="{FF2B5EF4-FFF2-40B4-BE49-F238E27FC236}">
                <a16:creationId xmlns:a16="http://schemas.microsoft.com/office/drawing/2014/main" id="{E21A82E2-54CE-7F71-E567-0561D63C55C0}"/>
              </a:ext>
            </a:extLst>
          </p:cNvPr>
          <p:cNvCxnSpPr>
            <a:cxnSpLocks/>
          </p:cNvCxnSpPr>
          <p:nvPr/>
        </p:nvCxnSpPr>
        <p:spPr>
          <a:xfrm flipH="1">
            <a:off x="1830612" y="2563536"/>
            <a:ext cx="434571"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100294D-806A-9482-1205-AC586B9A384E}"/>
              </a:ext>
            </a:extLst>
          </p:cNvPr>
          <p:cNvCxnSpPr>
            <a:cxnSpLocks/>
          </p:cNvCxnSpPr>
          <p:nvPr/>
        </p:nvCxnSpPr>
        <p:spPr>
          <a:xfrm flipH="1">
            <a:off x="1843981" y="3860468"/>
            <a:ext cx="421202" cy="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85D7A1EE-4791-5111-A141-57C2454D7BF0}"/>
              </a:ext>
            </a:extLst>
          </p:cNvPr>
          <p:cNvCxnSpPr>
            <a:cxnSpLocks/>
            <a:stCxn id="26" idx="1"/>
          </p:cNvCxnSpPr>
          <p:nvPr/>
        </p:nvCxnSpPr>
        <p:spPr>
          <a:xfrm flipH="1" flipV="1">
            <a:off x="7622341" y="2310570"/>
            <a:ext cx="496335" cy="10352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D62C843B-6C5D-2E3B-E46F-9910049ADAA8}"/>
              </a:ext>
            </a:extLst>
          </p:cNvPr>
          <p:cNvCxnSpPr>
            <a:cxnSpLocks/>
            <a:endCxn id="22" idx="0"/>
          </p:cNvCxnSpPr>
          <p:nvPr/>
        </p:nvCxnSpPr>
        <p:spPr>
          <a:xfrm>
            <a:off x="5854983" y="1029231"/>
            <a:ext cx="0" cy="32739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6A750C38-8BF6-B0F1-147A-6F73E9479F16}"/>
              </a:ext>
            </a:extLst>
          </p:cNvPr>
          <p:cNvCxnSpPr>
            <a:cxnSpLocks/>
          </p:cNvCxnSpPr>
          <p:nvPr/>
        </p:nvCxnSpPr>
        <p:spPr>
          <a:xfrm flipH="1">
            <a:off x="1843981" y="5140832"/>
            <a:ext cx="434571"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43" name="Rectangle: Rounded Corners 42">
            <a:extLst>
              <a:ext uri="{FF2B5EF4-FFF2-40B4-BE49-F238E27FC236}">
                <a16:creationId xmlns:a16="http://schemas.microsoft.com/office/drawing/2014/main" id="{B9F2E521-E971-51C0-C314-48C7F75827DC}"/>
              </a:ext>
            </a:extLst>
          </p:cNvPr>
          <p:cNvSpPr/>
          <p:nvPr/>
        </p:nvSpPr>
        <p:spPr>
          <a:xfrm>
            <a:off x="4693533" y="6212804"/>
            <a:ext cx="5845215" cy="441890"/>
          </a:xfrm>
          <a:prstGeom prst="round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Input viewer: depending on the type of input, the input be summarized on a map or chart. All Marea inputs are presented in a summary table + a map or chart.</a:t>
            </a:r>
          </a:p>
        </p:txBody>
      </p:sp>
      <p:cxnSp>
        <p:nvCxnSpPr>
          <p:cNvPr id="47" name="Straight Connector 46">
            <a:extLst>
              <a:ext uri="{FF2B5EF4-FFF2-40B4-BE49-F238E27FC236}">
                <a16:creationId xmlns:a16="http://schemas.microsoft.com/office/drawing/2014/main" id="{CA72E49A-811B-EABA-471B-DE06E7611309}"/>
              </a:ext>
            </a:extLst>
          </p:cNvPr>
          <p:cNvCxnSpPr>
            <a:cxnSpLocks/>
          </p:cNvCxnSpPr>
          <p:nvPr/>
        </p:nvCxnSpPr>
        <p:spPr>
          <a:xfrm>
            <a:off x="7714649" y="5963651"/>
            <a:ext cx="0" cy="24915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4" name="Rectangle: Rounded Corners 3">
            <a:extLst>
              <a:ext uri="{FF2B5EF4-FFF2-40B4-BE49-F238E27FC236}">
                <a16:creationId xmlns:a16="http://schemas.microsoft.com/office/drawing/2014/main" id="{12E488F0-A8C8-4A34-3D31-D85AA2B03F28}"/>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Edna Aguilar</a:t>
            </a:r>
          </a:p>
        </p:txBody>
      </p:sp>
    </p:spTree>
    <p:extLst>
      <p:ext uri="{BB962C8B-B14F-4D97-AF65-F5344CB8AC3E}">
        <p14:creationId xmlns:p14="http://schemas.microsoft.com/office/powerpoint/2010/main" val="39729043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0B93EA-7C83-EE78-AB0E-CBF5AFB9EC45}"/>
              </a:ext>
            </a:extLst>
          </p:cNvPr>
          <p:cNvSpPr>
            <a:spLocks noGrp="1"/>
          </p:cNvSpPr>
          <p:nvPr>
            <p:ph type="sldNum" sz="quarter" idx="10"/>
          </p:nvPr>
        </p:nvSpPr>
        <p:spPr/>
        <p:txBody>
          <a:bodyPr/>
          <a:lstStyle/>
          <a:p>
            <a:fld id="{F4510120-A876-4642-B753-556A5424CAF0}" type="slidenum">
              <a:rPr lang="en-US" smtClean="0"/>
              <a:pPr/>
              <a:t>92</a:t>
            </a:fld>
            <a:endParaRPr lang="en-US"/>
          </a:p>
        </p:txBody>
      </p:sp>
      <p:pic>
        <p:nvPicPr>
          <p:cNvPr id="7" name="Picture 6">
            <a:extLst>
              <a:ext uri="{FF2B5EF4-FFF2-40B4-BE49-F238E27FC236}">
                <a16:creationId xmlns:a16="http://schemas.microsoft.com/office/drawing/2014/main" id="{2F2F0E9D-AF40-C3B3-8858-A73856C1F05C}"/>
              </a:ext>
            </a:extLst>
          </p:cNvPr>
          <p:cNvPicPr>
            <a:picLocks noGrp="1" noRot="1" noChangeAspect="1" noMove="1" noResize="1" noEditPoints="1" noAdjustHandles="1" noChangeArrowheads="1" noChangeShapeType="1" noCrop="1"/>
          </p:cNvPicPr>
          <p:nvPr/>
        </p:nvPicPr>
        <p:blipFill>
          <a:blip r:embed="rId2"/>
          <a:stretch>
            <a:fillRect/>
          </a:stretch>
        </p:blipFill>
        <p:spPr>
          <a:xfrm>
            <a:off x="3304136" y="474561"/>
            <a:ext cx="8887865" cy="6082714"/>
          </a:xfrm>
          <a:prstGeom prst="rect">
            <a:avLst/>
          </a:prstGeom>
        </p:spPr>
      </p:pic>
      <p:sp>
        <p:nvSpPr>
          <p:cNvPr id="8" name="Title 1">
            <a:extLst>
              <a:ext uri="{FF2B5EF4-FFF2-40B4-BE49-F238E27FC236}">
                <a16:creationId xmlns:a16="http://schemas.microsoft.com/office/drawing/2014/main" id="{728D0CD4-8EEC-57C3-69F6-7BCB4601C3DE}"/>
              </a:ext>
            </a:extLst>
          </p:cNvPr>
          <p:cNvSpPr>
            <a:spLocks noGrp="1"/>
          </p:cNvSpPr>
          <p:nvPr>
            <p:ph type="title"/>
          </p:nvPr>
        </p:nvSpPr>
        <p:spPr>
          <a:xfrm>
            <a:off x="127322" y="125066"/>
            <a:ext cx="10515600" cy="480131"/>
          </a:xfrm>
        </p:spPr>
        <p:txBody>
          <a:bodyPr/>
          <a:lstStyle/>
          <a:p>
            <a:r>
              <a:rPr lang="en-US"/>
              <a:t>Outputs Viewer</a:t>
            </a:r>
          </a:p>
        </p:txBody>
      </p:sp>
      <p:sp>
        <p:nvSpPr>
          <p:cNvPr id="9" name="Rectangle: Rounded Corners 8">
            <a:extLst>
              <a:ext uri="{FF2B5EF4-FFF2-40B4-BE49-F238E27FC236}">
                <a16:creationId xmlns:a16="http://schemas.microsoft.com/office/drawing/2014/main" id="{450E676C-A241-DA6A-B16A-22A1BBE44843}"/>
              </a:ext>
            </a:extLst>
          </p:cNvPr>
          <p:cNvSpPr/>
          <p:nvPr/>
        </p:nvSpPr>
        <p:spPr>
          <a:xfrm>
            <a:off x="3383238" y="1130727"/>
            <a:ext cx="1301227" cy="580717"/>
          </a:xfrm>
          <a:prstGeom prst="roundRect">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6C2592E-3912-A64E-B108-CB1332BBC842}"/>
              </a:ext>
            </a:extLst>
          </p:cNvPr>
          <p:cNvSpPr/>
          <p:nvPr/>
        </p:nvSpPr>
        <p:spPr>
          <a:xfrm>
            <a:off x="497916" y="963922"/>
            <a:ext cx="1923548" cy="813089"/>
          </a:xfrm>
          <a:prstGeom prst="round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Select the output variable to view and the geographic scale at which to summarize</a:t>
            </a:r>
          </a:p>
        </p:txBody>
      </p:sp>
      <p:cxnSp>
        <p:nvCxnSpPr>
          <p:cNvPr id="11" name="Straight Connector 10">
            <a:extLst>
              <a:ext uri="{FF2B5EF4-FFF2-40B4-BE49-F238E27FC236}">
                <a16:creationId xmlns:a16="http://schemas.microsoft.com/office/drawing/2014/main" id="{8C242AC1-6C4A-A990-C9B0-B0E63343BE68}"/>
              </a:ext>
            </a:extLst>
          </p:cNvPr>
          <p:cNvCxnSpPr>
            <a:cxnSpLocks/>
            <a:stCxn id="14" idx="1"/>
            <a:endCxn id="19" idx="3"/>
          </p:cNvCxnSpPr>
          <p:nvPr/>
        </p:nvCxnSpPr>
        <p:spPr>
          <a:xfrm flipH="1">
            <a:off x="2562935" y="3592428"/>
            <a:ext cx="1192462" cy="72066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12" name="Rectangle: Rounded Corners 11">
            <a:extLst>
              <a:ext uri="{FF2B5EF4-FFF2-40B4-BE49-F238E27FC236}">
                <a16:creationId xmlns:a16="http://schemas.microsoft.com/office/drawing/2014/main" id="{E4D82F82-222F-AD6C-C7F0-CEA45F1086E6}"/>
              </a:ext>
            </a:extLst>
          </p:cNvPr>
          <p:cNvSpPr/>
          <p:nvPr/>
        </p:nvSpPr>
        <p:spPr>
          <a:xfrm>
            <a:off x="3383238" y="1770580"/>
            <a:ext cx="1301227" cy="625441"/>
          </a:xfrm>
          <a:prstGeom prst="roundRect">
            <a:avLst>
              <a:gd name="adj" fmla="val 11194"/>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3C9AFC56-AC19-4681-9F48-34F48777529D}"/>
              </a:ext>
            </a:extLst>
          </p:cNvPr>
          <p:cNvSpPr/>
          <p:nvPr/>
        </p:nvSpPr>
        <p:spPr>
          <a:xfrm>
            <a:off x="3383237" y="2455157"/>
            <a:ext cx="1301227" cy="973843"/>
          </a:xfrm>
          <a:prstGeom prst="roundRect">
            <a:avLst>
              <a:gd name="adj" fmla="val 9135"/>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5BFB377-64AC-9255-ADD2-315085979B18}"/>
              </a:ext>
            </a:extLst>
          </p:cNvPr>
          <p:cNvSpPr/>
          <p:nvPr/>
        </p:nvSpPr>
        <p:spPr>
          <a:xfrm>
            <a:off x="3755397" y="3488136"/>
            <a:ext cx="572111" cy="208583"/>
          </a:xfrm>
          <a:prstGeom prst="roundRect">
            <a:avLst>
              <a:gd name="adj" fmla="val 9135"/>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7F847FE-0417-742F-9069-242130780B87}"/>
              </a:ext>
            </a:extLst>
          </p:cNvPr>
          <p:cNvSpPr/>
          <p:nvPr/>
        </p:nvSpPr>
        <p:spPr>
          <a:xfrm>
            <a:off x="4763567" y="1020259"/>
            <a:ext cx="7428433" cy="5610363"/>
          </a:xfrm>
          <a:prstGeom prst="roundRect">
            <a:avLst>
              <a:gd name="adj" fmla="val 2025"/>
            </a:avLst>
          </a:pr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194E995-07E9-2949-FBBB-B3E9CF24C653}"/>
              </a:ext>
            </a:extLst>
          </p:cNvPr>
          <p:cNvSpPr/>
          <p:nvPr/>
        </p:nvSpPr>
        <p:spPr>
          <a:xfrm>
            <a:off x="497916" y="5040466"/>
            <a:ext cx="1614668" cy="711853"/>
          </a:xfrm>
          <a:prstGeom prst="round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Output viewer: outputs are summarized </a:t>
            </a:r>
          </a:p>
        </p:txBody>
      </p:sp>
      <p:sp>
        <p:nvSpPr>
          <p:cNvPr id="17" name="Rectangle: Rounded Corners 16">
            <a:extLst>
              <a:ext uri="{FF2B5EF4-FFF2-40B4-BE49-F238E27FC236}">
                <a16:creationId xmlns:a16="http://schemas.microsoft.com/office/drawing/2014/main" id="{0319CA26-CAD2-E9E3-1F9B-A1371B29E994}"/>
              </a:ext>
            </a:extLst>
          </p:cNvPr>
          <p:cNvSpPr/>
          <p:nvPr/>
        </p:nvSpPr>
        <p:spPr>
          <a:xfrm>
            <a:off x="497916" y="1941466"/>
            <a:ext cx="1614668" cy="711853"/>
          </a:xfrm>
          <a:prstGeom prst="round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Select the base year and the year to compare it to</a:t>
            </a:r>
          </a:p>
        </p:txBody>
      </p:sp>
      <p:sp>
        <p:nvSpPr>
          <p:cNvPr id="18" name="Rectangle: Rounded Corners 17">
            <a:extLst>
              <a:ext uri="{FF2B5EF4-FFF2-40B4-BE49-F238E27FC236}">
                <a16:creationId xmlns:a16="http://schemas.microsoft.com/office/drawing/2014/main" id="{DBFA1C74-9DCE-EC06-A829-178071C2D319}"/>
              </a:ext>
            </a:extLst>
          </p:cNvPr>
          <p:cNvSpPr/>
          <p:nvPr/>
        </p:nvSpPr>
        <p:spPr>
          <a:xfrm>
            <a:off x="497916" y="2880574"/>
            <a:ext cx="1614668" cy="711853"/>
          </a:xfrm>
          <a:prstGeom prst="round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Filter data based on Marea and values</a:t>
            </a:r>
          </a:p>
        </p:txBody>
      </p:sp>
      <p:sp>
        <p:nvSpPr>
          <p:cNvPr id="19" name="Rectangle: Rounded Corners 18">
            <a:extLst>
              <a:ext uri="{FF2B5EF4-FFF2-40B4-BE49-F238E27FC236}">
                <a16:creationId xmlns:a16="http://schemas.microsoft.com/office/drawing/2014/main" id="{918A3066-BD22-C3FD-ECFC-27CF96D7B354}"/>
              </a:ext>
            </a:extLst>
          </p:cNvPr>
          <p:cNvSpPr/>
          <p:nvPr/>
        </p:nvSpPr>
        <p:spPr>
          <a:xfrm>
            <a:off x="497916" y="3864353"/>
            <a:ext cx="2065019" cy="897477"/>
          </a:xfrm>
          <a:prstGeom prst="round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When you make changes to any of the above, you must hit go to update the output viewer</a:t>
            </a:r>
          </a:p>
        </p:txBody>
      </p:sp>
      <p:cxnSp>
        <p:nvCxnSpPr>
          <p:cNvPr id="21" name="Straight Connector 20">
            <a:extLst>
              <a:ext uri="{FF2B5EF4-FFF2-40B4-BE49-F238E27FC236}">
                <a16:creationId xmlns:a16="http://schemas.microsoft.com/office/drawing/2014/main" id="{D0AA5C9C-11A3-D222-B35C-0B68299E1705}"/>
              </a:ext>
            </a:extLst>
          </p:cNvPr>
          <p:cNvCxnSpPr>
            <a:cxnSpLocks/>
            <a:endCxn id="16" idx="3"/>
          </p:cNvCxnSpPr>
          <p:nvPr/>
        </p:nvCxnSpPr>
        <p:spPr>
          <a:xfrm flipH="1">
            <a:off x="2112584" y="5390927"/>
            <a:ext cx="2650982" cy="5466"/>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CC18B95-5A15-EDF2-F6DC-7B2B8C7182AD}"/>
              </a:ext>
            </a:extLst>
          </p:cNvPr>
          <p:cNvCxnSpPr>
            <a:cxnSpLocks/>
            <a:endCxn id="10" idx="3"/>
          </p:cNvCxnSpPr>
          <p:nvPr/>
        </p:nvCxnSpPr>
        <p:spPr>
          <a:xfrm flipH="1" flipV="1">
            <a:off x="2421464" y="1370467"/>
            <a:ext cx="969840" cy="2627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07D0EA0C-58DB-E94E-8414-F09A6686B679}"/>
              </a:ext>
            </a:extLst>
          </p:cNvPr>
          <p:cNvCxnSpPr>
            <a:cxnSpLocks/>
            <a:stCxn id="12" idx="1"/>
          </p:cNvCxnSpPr>
          <p:nvPr/>
        </p:nvCxnSpPr>
        <p:spPr>
          <a:xfrm flipH="1">
            <a:off x="2112584" y="2083301"/>
            <a:ext cx="1270654" cy="19720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5D3F631-BFA3-4F04-1409-FC531A36EE9B}"/>
              </a:ext>
            </a:extLst>
          </p:cNvPr>
          <p:cNvCxnSpPr>
            <a:cxnSpLocks/>
            <a:stCxn id="13" idx="1"/>
          </p:cNvCxnSpPr>
          <p:nvPr/>
        </p:nvCxnSpPr>
        <p:spPr>
          <a:xfrm flipH="1">
            <a:off x="2112584" y="2942079"/>
            <a:ext cx="1270653" cy="28881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6" name="Rectangle: Rounded Corners 5">
            <a:extLst>
              <a:ext uri="{FF2B5EF4-FFF2-40B4-BE49-F238E27FC236}">
                <a16:creationId xmlns:a16="http://schemas.microsoft.com/office/drawing/2014/main" id="{1222E7F8-2395-C006-3E6D-5B1A59BD9CE4}"/>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Edna Aguilar</a:t>
            </a:r>
          </a:p>
        </p:txBody>
      </p:sp>
    </p:spTree>
    <p:extLst>
      <p:ext uri="{BB962C8B-B14F-4D97-AF65-F5344CB8AC3E}">
        <p14:creationId xmlns:p14="http://schemas.microsoft.com/office/powerpoint/2010/main" val="37021898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B181E-B29A-021E-C817-4CD2D13FB65B}"/>
            </a:ext>
          </a:extLst>
        </p:cNvPr>
        <p:cNvGrpSpPr/>
        <p:nvPr/>
      </p:nvGrpSpPr>
      <p:grpSpPr>
        <a:xfrm>
          <a:off x="0" y="0"/>
          <a:ext cx="0" cy="0"/>
          <a:chOff x="0" y="0"/>
          <a:chExt cx="0" cy="0"/>
        </a:xfrm>
      </p:grpSpPr>
      <p:sp>
        <p:nvSpPr>
          <p:cNvPr id="7" name="Subtitle 6">
            <a:extLst>
              <a:ext uri="{FF2B5EF4-FFF2-40B4-BE49-F238E27FC236}">
                <a16:creationId xmlns:a16="http://schemas.microsoft.com/office/drawing/2014/main" id="{82211867-6C84-10E2-7799-86EB251EFC64}"/>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6505BF25-AC55-AD9B-E588-A53ACDC7781B}"/>
              </a:ext>
            </a:extLst>
          </p:cNvPr>
          <p:cNvSpPr>
            <a:spLocks noGrp="1"/>
          </p:cNvSpPr>
          <p:nvPr>
            <p:ph type="title"/>
          </p:nvPr>
        </p:nvSpPr>
        <p:spPr/>
        <p:txBody>
          <a:bodyPr/>
          <a:lstStyle/>
          <a:p>
            <a:r>
              <a:rPr lang="en-US">
                <a:solidFill>
                  <a:schemeClr val="bg2"/>
                </a:solidFill>
              </a:rPr>
              <a:t>3.</a:t>
            </a:r>
            <a:r>
              <a:rPr lang="en-US"/>
              <a:t> How to run multiple future scenarios</a:t>
            </a:r>
          </a:p>
        </p:txBody>
      </p:sp>
      <p:sp>
        <p:nvSpPr>
          <p:cNvPr id="8" name="Text Placeholder 7">
            <a:extLst>
              <a:ext uri="{FF2B5EF4-FFF2-40B4-BE49-F238E27FC236}">
                <a16:creationId xmlns:a16="http://schemas.microsoft.com/office/drawing/2014/main" id="{848AD386-67A4-8A20-A680-2F4D3E097028}"/>
              </a:ext>
            </a:extLst>
          </p:cNvPr>
          <p:cNvSpPr>
            <a:spLocks noGrp="1"/>
          </p:cNvSpPr>
          <p:nvPr>
            <p:ph type="body" sz="quarter" idx="10"/>
          </p:nvPr>
        </p:nvSpPr>
        <p:spPr>
          <a:xfrm>
            <a:off x="918746" y="4096299"/>
            <a:ext cx="5480735" cy="430887"/>
          </a:xfrm>
        </p:spPr>
        <p:txBody>
          <a:bodyPr/>
          <a:lstStyle/>
          <a:p>
            <a:endParaRPr lang="en-US"/>
          </a:p>
        </p:txBody>
      </p:sp>
      <p:sp>
        <p:nvSpPr>
          <p:cNvPr id="6" name="Rectangle: Rounded Corners 5">
            <a:extLst>
              <a:ext uri="{FF2B5EF4-FFF2-40B4-BE49-F238E27FC236}">
                <a16:creationId xmlns:a16="http://schemas.microsoft.com/office/drawing/2014/main" id="{BB1A65F5-2F65-DC23-7B01-A8B94A766B6D}"/>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Tree>
    <p:extLst>
      <p:ext uri="{BB962C8B-B14F-4D97-AF65-F5344CB8AC3E}">
        <p14:creationId xmlns:p14="http://schemas.microsoft.com/office/powerpoint/2010/main" val="39393439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C17771-8FB6-95F8-1D23-54E44E5005F1}"/>
              </a:ext>
            </a:extLst>
          </p:cNvPr>
          <p:cNvSpPr>
            <a:spLocks noGrp="1"/>
          </p:cNvSpPr>
          <p:nvPr>
            <p:ph type="sldNum" sz="quarter" idx="10"/>
          </p:nvPr>
        </p:nvSpPr>
        <p:spPr/>
        <p:txBody>
          <a:bodyPr/>
          <a:lstStyle/>
          <a:p>
            <a:fld id="{F4510120-A876-4642-B753-556A5424CAF0}" type="slidenum">
              <a:rPr lang="en-US" smtClean="0"/>
              <a:pPr/>
              <a:t>94</a:t>
            </a:fld>
            <a:endParaRPr lang="en-US"/>
          </a:p>
        </p:txBody>
      </p:sp>
      <p:sp>
        <p:nvSpPr>
          <p:cNvPr id="3" name="Title 2">
            <a:extLst>
              <a:ext uri="{FF2B5EF4-FFF2-40B4-BE49-F238E27FC236}">
                <a16:creationId xmlns:a16="http://schemas.microsoft.com/office/drawing/2014/main" id="{1E93BC1D-3F6E-4678-A358-5AE51D4A370A}"/>
              </a:ext>
            </a:extLst>
          </p:cNvPr>
          <p:cNvSpPr>
            <a:spLocks noGrp="1"/>
          </p:cNvSpPr>
          <p:nvPr>
            <p:ph type="title"/>
          </p:nvPr>
        </p:nvSpPr>
        <p:spPr>
          <a:xfrm>
            <a:off x="660340" y="204395"/>
            <a:ext cx="5131092" cy="480131"/>
          </a:xfrm>
        </p:spPr>
        <p:txBody>
          <a:bodyPr/>
          <a:lstStyle/>
          <a:p>
            <a:r>
              <a:rPr lang="en-US" err="1"/>
              <a:t>SJV</a:t>
            </a:r>
            <a:r>
              <a:rPr lang="en-US"/>
              <a:t> VE Scenarios</a:t>
            </a:r>
          </a:p>
        </p:txBody>
      </p:sp>
      <p:graphicFrame>
        <p:nvGraphicFramePr>
          <p:cNvPr id="6" name="Table 5">
            <a:extLst>
              <a:ext uri="{FF2B5EF4-FFF2-40B4-BE49-F238E27FC236}">
                <a16:creationId xmlns:a16="http://schemas.microsoft.com/office/drawing/2014/main" id="{03D0CA1B-7C20-F86C-3670-45D1D16AD2C3}"/>
              </a:ext>
            </a:extLst>
          </p:cNvPr>
          <p:cNvGraphicFramePr>
            <a:graphicFrameLocks noGrp="1"/>
          </p:cNvGraphicFramePr>
          <p:nvPr>
            <p:extLst>
              <p:ext uri="{D42A27DB-BD31-4B8C-83A1-F6EECF244321}">
                <p14:modId xmlns:p14="http://schemas.microsoft.com/office/powerpoint/2010/main" val="1841648359"/>
              </p:ext>
            </p:extLst>
          </p:nvPr>
        </p:nvGraphicFramePr>
        <p:xfrm>
          <a:off x="146304" y="684525"/>
          <a:ext cx="11869988" cy="5665722"/>
        </p:xfrm>
        <a:graphic>
          <a:graphicData uri="http://schemas.openxmlformats.org/drawingml/2006/table">
            <a:tbl>
              <a:tblPr firstRow="1" firstCol="1" bandRow="1">
                <a:tableStyleId>{2D5ABB26-0587-4C30-8999-92F81FD0307C}</a:tableStyleId>
              </a:tblPr>
              <a:tblGrid>
                <a:gridCol w="2531384">
                  <a:extLst>
                    <a:ext uri="{9D8B030D-6E8A-4147-A177-3AD203B41FA5}">
                      <a16:colId xmlns:a16="http://schemas.microsoft.com/office/drawing/2014/main" val="4045341101"/>
                    </a:ext>
                  </a:extLst>
                </a:gridCol>
                <a:gridCol w="790114">
                  <a:extLst>
                    <a:ext uri="{9D8B030D-6E8A-4147-A177-3AD203B41FA5}">
                      <a16:colId xmlns:a16="http://schemas.microsoft.com/office/drawing/2014/main" val="3605867802"/>
                    </a:ext>
                  </a:extLst>
                </a:gridCol>
                <a:gridCol w="5859078">
                  <a:extLst>
                    <a:ext uri="{9D8B030D-6E8A-4147-A177-3AD203B41FA5}">
                      <a16:colId xmlns:a16="http://schemas.microsoft.com/office/drawing/2014/main" val="3522246486"/>
                    </a:ext>
                  </a:extLst>
                </a:gridCol>
                <a:gridCol w="2689412">
                  <a:extLst>
                    <a:ext uri="{9D8B030D-6E8A-4147-A177-3AD203B41FA5}">
                      <a16:colId xmlns:a16="http://schemas.microsoft.com/office/drawing/2014/main" val="966306584"/>
                    </a:ext>
                  </a:extLst>
                </a:gridCol>
              </a:tblGrid>
              <a:tr h="186637">
                <a:tc>
                  <a:txBody>
                    <a:bodyPr/>
                    <a:lstStyle/>
                    <a:p>
                      <a:pPr marL="0" marR="0" algn="ctr">
                        <a:buNone/>
                      </a:pPr>
                      <a:r>
                        <a:rPr lang="en-US" sz="1200" b="1" cap="all">
                          <a:solidFill>
                            <a:schemeClr val="bg1"/>
                          </a:solidFill>
                          <a:effectLst/>
                        </a:rPr>
                        <a:t>Category</a:t>
                      </a:r>
                      <a:endParaRPr lang="en-US" sz="1200" b="1">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2"/>
                    </a:solidFill>
                  </a:tcPr>
                </a:tc>
                <a:tc>
                  <a:txBody>
                    <a:bodyPr/>
                    <a:lstStyle/>
                    <a:p>
                      <a:pPr marL="0" marR="0" algn="ctr">
                        <a:buNone/>
                      </a:pPr>
                      <a:r>
                        <a:rPr lang="en-US" sz="1200" b="1" cap="all">
                          <a:solidFill>
                            <a:schemeClr val="bg1"/>
                          </a:solidFill>
                          <a:effectLst/>
                        </a:rPr>
                        <a:t>Level</a:t>
                      </a:r>
                      <a:endParaRPr lang="en-US" sz="1200" b="1">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2"/>
                    </a:solidFill>
                  </a:tcPr>
                </a:tc>
                <a:tc>
                  <a:txBody>
                    <a:bodyPr/>
                    <a:lstStyle/>
                    <a:p>
                      <a:pPr marL="0" marR="0" algn="ctr">
                        <a:buNone/>
                      </a:pPr>
                      <a:r>
                        <a:rPr lang="en-US" sz="1200" b="1" cap="all">
                          <a:solidFill>
                            <a:schemeClr val="bg1"/>
                          </a:solidFill>
                          <a:effectLst/>
                        </a:rPr>
                        <a:t>Description</a:t>
                      </a:r>
                      <a:endParaRPr lang="en-US" sz="1200" b="1">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2"/>
                    </a:solidFill>
                  </a:tcPr>
                </a:tc>
                <a:tc>
                  <a:txBody>
                    <a:bodyPr/>
                    <a:lstStyle/>
                    <a:p>
                      <a:pPr marL="0" marR="0" algn="ctr">
                        <a:buNone/>
                      </a:pPr>
                      <a:r>
                        <a:rPr lang="en-US" sz="1200" b="1" cap="all">
                          <a:solidFill>
                            <a:schemeClr val="bg1"/>
                          </a:solidFill>
                          <a:effectLst/>
                        </a:rPr>
                        <a:t>2046 Varied Inputs</a:t>
                      </a:r>
                      <a:endParaRPr lang="en-US" sz="1200" b="1">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93316553"/>
                  </a:ext>
                </a:extLst>
              </a:tr>
              <a:tr h="408008">
                <a:tc rowSpan="6">
                  <a:txBody>
                    <a:bodyPr/>
                    <a:lstStyle/>
                    <a:p>
                      <a:pPr marL="0" marR="0" algn="ctr">
                        <a:buNone/>
                      </a:pPr>
                      <a:r>
                        <a:rPr lang="en-US" sz="1200">
                          <a:effectLst/>
                        </a:rPr>
                        <a:t>Population (P)</a:t>
                      </a: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nchor="ctr">
                    <a:lnL w="1270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r>
                        <a:rPr lang="en-US" sz="1200">
                          <a:effectLst/>
                        </a:rPr>
                        <a:t>1</a:t>
                      </a: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l">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2023 DOF forecast, hold household sizes fixed (reference land use inputs)</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l">
                        <a:buNone/>
                      </a:pPr>
                      <a:r>
                        <a:rPr lang="en-US" sz="1200" err="1">
                          <a:effectLst/>
                        </a:rPr>
                        <a:t>VEPopulationSimInputs</a:t>
                      </a: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nchor="ctr">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8207057"/>
                  </a:ext>
                </a:extLst>
              </a:tr>
              <a:tr h="298619">
                <a:tc vMerge="1">
                  <a:txBody>
                    <a:bodyPr/>
                    <a:lstStyle/>
                    <a:p>
                      <a:pPr marL="0" marR="0" algn="ctr">
                        <a:buNone/>
                      </a:pP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2</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l">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20% employment growth</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l">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bzone_employment.csv</a:t>
                      </a:r>
                    </a:p>
                  </a:txBody>
                  <a:tcPr marL="59547" marR="59547" marT="0" marB="0" anchor="ctr">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2253315"/>
                  </a:ext>
                </a:extLst>
              </a:tr>
              <a:tr h="419932">
                <a:tc vMerge="1">
                  <a:txBody>
                    <a:bodyPr/>
                    <a:lstStyle/>
                    <a:p>
                      <a:pPr marL="0" marR="0" algn="ctr">
                        <a:buNone/>
                      </a:pP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3</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l">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2023 DOF forecast, let household sizes vary (use with reference land use inputs)</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l">
                        <a:buNone/>
                      </a:pPr>
                      <a:r>
                        <a:rPr lang="en-US" sz="1200" err="1">
                          <a:solidFill>
                            <a:srgbClr val="262626"/>
                          </a:solidFill>
                          <a:effectLst/>
                          <a:latin typeface="Arial" panose="020B0604020202020204" pitchFamily="34" charset="0"/>
                          <a:ea typeface="Arial" panose="020B0604020202020204" pitchFamily="34" charset="0"/>
                          <a:cs typeface="Times New Roman" panose="02020603050405020304" pitchFamily="18" charset="0"/>
                        </a:rPr>
                        <a:t>VEPopulationSimInputs</a:t>
                      </a: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nchor="ctr">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4632628"/>
                  </a:ext>
                </a:extLst>
              </a:tr>
              <a:tr h="373273">
                <a:tc vMerge="1">
                  <a:txBody>
                    <a:bodyPr/>
                    <a:lstStyle/>
                    <a:p>
                      <a:pPr marL="0" marR="0" algn="ctr">
                        <a:buNone/>
                      </a:pP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4</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2023 DOF forecast, hold household sizes fixed (run with level 1 land use inputs)</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err="1">
                          <a:solidFill>
                            <a:srgbClr val="262626"/>
                          </a:solidFill>
                          <a:effectLst/>
                          <a:latin typeface="Arial" panose="020B0604020202020204" pitchFamily="34" charset="0"/>
                          <a:ea typeface="Arial" panose="020B0604020202020204" pitchFamily="34" charset="0"/>
                          <a:cs typeface="Times New Roman" panose="02020603050405020304" pitchFamily="18" charset="0"/>
                        </a:rPr>
                        <a:t>VEPopulationSimInputs</a:t>
                      </a: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p>
                      <a:pPr marL="0" marR="0" algn="l">
                        <a:buNone/>
                      </a:pP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nchor="ctr">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4376822"/>
                  </a:ext>
                </a:extLst>
              </a:tr>
              <a:tr h="391937">
                <a:tc vMerge="1">
                  <a:txBody>
                    <a:bodyPr/>
                    <a:lstStyle/>
                    <a:p>
                      <a:pPr marL="0" marR="0" algn="ctr">
                        <a:buNone/>
                      </a:pP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5</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2023 DOF forecast, hold household sizes fixed (run with level 2 land use inputs)</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err="1">
                          <a:solidFill>
                            <a:srgbClr val="262626"/>
                          </a:solidFill>
                          <a:effectLst/>
                          <a:latin typeface="Arial" panose="020B0604020202020204" pitchFamily="34" charset="0"/>
                          <a:ea typeface="Arial" panose="020B0604020202020204" pitchFamily="34" charset="0"/>
                          <a:cs typeface="Times New Roman" panose="02020603050405020304" pitchFamily="18" charset="0"/>
                        </a:rPr>
                        <a:t>VEPopulationSimInputs</a:t>
                      </a: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p>
                      <a:pPr marL="0" marR="0" algn="l">
                        <a:buNone/>
                      </a:pP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nchor="ctr">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4328188"/>
                  </a:ext>
                </a:extLst>
              </a:tr>
              <a:tr h="373273">
                <a:tc vMerge="1">
                  <a:txBody>
                    <a:bodyPr/>
                    <a:lstStyle/>
                    <a:p>
                      <a:pPr marL="0" marR="0" algn="ctr">
                        <a:buNone/>
                      </a:pP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6</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2023 DOF forecast, hold household sizes fixed (run with level 3 land use inputs)</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err="1">
                          <a:solidFill>
                            <a:srgbClr val="262626"/>
                          </a:solidFill>
                          <a:effectLst/>
                          <a:latin typeface="Arial" panose="020B0604020202020204" pitchFamily="34" charset="0"/>
                          <a:ea typeface="Arial" panose="020B0604020202020204" pitchFamily="34" charset="0"/>
                          <a:cs typeface="Times New Roman" panose="02020603050405020304" pitchFamily="18" charset="0"/>
                        </a:rPr>
                        <a:t>VEPopulationSimInputs</a:t>
                      </a: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p>
                      <a:pPr marL="0" marR="0" algn="l">
                        <a:buNone/>
                      </a:pP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nchor="ctr">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6924620"/>
                  </a:ext>
                </a:extLst>
              </a:tr>
              <a:tr h="447928">
                <a:tc rowSpan="3">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Land use (L)</a:t>
                      </a:r>
                    </a:p>
                  </a:txBody>
                  <a:tcPr marL="59547" marR="59547" marT="0" marB="0" anchor="ctr">
                    <a:lnL w="1270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1</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Housing mix and TOD: TOD and 50% increase of multifamily shares in urban areas, 20% elsewhere</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l">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bzone_dwelling_units.csv, </a:t>
                      </a:r>
                      <a:r>
                        <a:rPr lang="en-US" sz="1200" err="1">
                          <a:solidFill>
                            <a:srgbClr val="262626"/>
                          </a:solidFill>
                          <a:effectLst/>
                          <a:latin typeface="Arial" panose="020B0604020202020204" pitchFamily="34" charset="0"/>
                          <a:ea typeface="Arial" panose="020B0604020202020204" pitchFamily="34" charset="0"/>
                          <a:cs typeface="Times New Roman" panose="02020603050405020304" pitchFamily="18" charset="0"/>
                        </a:rPr>
                        <a:t>VEPopulationSimInputs</a:t>
                      </a: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nchor="ctr">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9146656"/>
                  </a:ext>
                </a:extLst>
              </a:tr>
              <a:tr h="434449">
                <a:tc vMerge="1">
                  <a:txBody>
                    <a:bodyPr/>
                    <a:lstStyle/>
                    <a:p>
                      <a:pPr marL="0" marR="0" algn="ctr">
                        <a:buNone/>
                      </a:pP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2</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Compact growth: All growth in urbanized areas</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bzone_dwelling_units.csv, </a:t>
                      </a:r>
                      <a:r>
                        <a:rPr lang="en-US" sz="1200" err="1">
                          <a:solidFill>
                            <a:srgbClr val="262626"/>
                          </a:solidFill>
                          <a:effectLst/>
                          <a:latin typeface="Arial" panose="020B0604020202020204" pitchFamily="34" charset="0"/>
                          <a:ea typeface="Arial" panose="020B0604020202020204" pitchFamily="34" charset="0"/>
                          <a:cs typeface="Times New Roman" panose="02020603050405020304" pitchFamily="18" charset="0"/>
                        </a:rPr>
                        <a:t>VEPopulationSimInputs</a:t>
                      </a: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nchor="ctr">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9338249"/>
                  </a:ext>
                </a:extLst>
              </a:tr>
              <a:tr h="427709">
                <a:tc vMerge="1">
                  <a:txBody>
                    <a:bodyPr/>
                    <a:lstStyle/>
                    <a:p>
                      <a:pPr marL="0" marR="0" algn="ctr">
                        <a:buNone/>
                      </a:pP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3</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Job-housing balance: Job to housing ratio of 1</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bzone_dwelling_units.csv, </a:t>
                      </a:r>
                      <a:r>
                        <a:rPr lang="en-US" sz="1200" err="1">
                          <a:solidFill>
                            <a:srgbClr val="262626"/>
                          </a:solidFill>
                          <a:effectLst/>
                          <a:latin typeface="Arial" panose="020B0604020202020204" pitchFamily="34" charset="0"/>
                          <a:ea typeface="Arial" panose="020B0604020202020204" pitchFamily="34" charset="0"/>
                          <a:cs typeface="Times New Roman" panose="02020603050405020304" pitchFamily="18" charset="0"/>
                        </a:rPr>
                        <a:t>VEPopulationSimInputs</a:t>
                      </a: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nchor="ctr">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4856957"/>
                  </a:ext>
                </a:extLst>
              </a:tr>
              <a:tr h="261555">
                <a:tc rowSpan="2">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Fees / Costs (F)</a:t>
                      </a:r>
                    </a:p>
                  </a:txBody>
                  <a:tcPr marL="59547" marR="59547" marT="0" marB="0" anchor="ctr">
                    <a:lnL w="1270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1</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50 cents per mile congestion fee during severe and extreme congestion</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marea_congestion_charges.csv</a:t>
                      </a:r>
                    </a:p>
                  </a:txBody>
                  <a:tcPr marL="59547" marR="59547" marT="0" marB="0" anchor="ctr">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50127"/>
                  </a:ext>
                </a:extLst>
              </a:tr>
              <a:tr h="457260">
                <a:tc vMerge="1">
                  <a:txBody>
                    <a:bodyPr/>
                    <a:lstStyle/>
                    <a:p>
                      <a:pPr marL="0" marR="0" algn="ctr">
                        <a:buNone/>
                      </a:pP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2</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Congestion fees and 2.5 cents per mile VMT fee</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marea_congestion_charges.csv, azone_veh_use_taxes.csv</a:t>
                      </a:r>
                    </a:p>
                  </a:txBody>
                  <a:tcPr marL="59547" marR="59547" marT="0" marB="0" anchor="ctr">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0596789"/>
                  </a:ext>
                </a:extLst>
              </a:tr>
              <a:tr h="317282">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Travel Demand Management (D)</a:t>
                      </a:r>
                    </a:p>
                  </a:txBody>
                  <a:tcPr marL="59547" marR="59547" marT="0" marB="0" anchor="ctr">
                    <a:lnL w="1270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1</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Daily parking cost of $2 in urbanized Bzones</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bzone_parking.csv</a:t>
                      </a:r>
                    </a:p>
                  </a:txBody>
                  <a:tcPr marL="59547" marR="59547" marT="0" marB="0" anchor="ctr">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9417959"/>
                  </a:ext>
                </a:extLst>
              </a:tr>
              <a:tr h="391937">
                <a:tc rowSpan="3">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Transportation Infrastructure (T)</a:t>
                      </a:r>
                    </a:p>
                  </a:txBody>
                  <a:tcPr marL="59547" marR="59547" marT="0" marB="0" anchor="ctr">
                    <a:lnL w="1270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1</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2x Bus and demand response transit service</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marea_transit_service.csv, bzone_transit_service.csv</a:t>
                      </a:r>
                    </a:p>
                  </a:txBody>
                  <a:tcPr marL="59547" marR="59547" marT="0" marB="0" anchor="ctr">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3311581"/>
                  </a:ext>
                </a:extLst>
              </a:tr>
              <a:tr h="205300">
                <a:tc vMerge="1">
                  <a:txBody>
                    <a:bodyPr/>
                    <a:lstStyle/>
                    <a:p>
                      <a:pPr marL="0" marR="0" algn="ctr">
                        <a:buNone/>
                      </a:pP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2</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50% increase in bike and pedestrian facilities in urban areas</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azone_prop_sov_dvmt_diverted.csv</a:t>
                      </a:r>
                    </a:p>
                  </a:txBody>
                  <a:tcPr marL="59547" marR="59547" marT="0" marB="0" anchor="ctr">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7612354"/>
                  </a:ext>
                </a:extLst>
              </a:tr>
              <a:tr h="270623">
                <a:tc vMerge="1">
                  <a:txBody>
                    <a:bodyPr/>
                    <a:lstStyle/>
                    <a:p>
                      <a:pPr marL="0" marR="0" algn="ctr">
                        <a:buNone/>
                      </a:pP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3</a:t>
                      </a:r>
                    </a:p>
                  </a:txBody>
                  <a:tcPr marL="59547" marR="59547" marT="0" marB="0" anchor="ct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50% increase in arterial lane miles (1 scenario only)</a:t>
                      </a:r>
                    </a:p>
                  </a:txBody>
                  <a:tcPr marL="59547" marR="59547" marT="0" marB="0" anchor="ct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marea_lane_miles.csv</a:t>
                      </a:r>
                    </a:p>
                  </a:txBody>
                  <a:tcPr marL="59547" marR="59547" marT="0" marB="0" anchor="ctr">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0707750"/>
                  </a:ext>
                </a:extLst>
              </a:tr>
            </a:tbl>
          </a:graphicData>
        </a:graphic>
      </p:graphicFrame>
      <p:sp>
        <p:nvSpPr>
          <p:cNvPr id="4" name="Rectangle: Rounded Corners 3">
            <a:extLst>
              <a:ext uri="{FF2B5EF4-FFF2-40B4-BE49-F238E27FC236}">
                <a16:creationId xmlns:a16="http://schemas.microsoft.com/office/drawing/2014/main" id="{C3A2FF81-71FD-DC26-F43E-AE6D56ABBCB9}"/>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Tree>
    <p:extLst>
      <p:ext uri="{BB962C8B-B14F-4D97-AF65-F5344CB8AC3E}">
        <p14:creationId xmlns:p14="http://schemas.microsoft.com/office/powerpoint/2010/main" val="1670103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AE728-D82B-DA7C-3918-C283DA85C6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F3659F-8219-499E-B848-4C884DBCA6D1}"/>
              </a:ext>
            </a:extLst>
          </p:cNvPr>
          <p:cNvSpPr>
            <a:spLocks noGrp="1"/>
          </p:cNvSpPr>
          <p:nvPr>
            <p:ph type="sldNum" sz="quarter" idx="10"/>
          </p:nvPr>
        </p:nvSpPr>
        <p:spPr/>
        <p:txBody>
          <a:bodyPr/>
          <a:lstStyle/>
          <a:p>
            <a:fld id="{F4510120-A876-4642-B753-556A5424CAF0}" type="slidenum">
              <a:rPr lang="en-US" smtClean="0"/>
              <a:pPr/>
              <a:t>95</a:t>
            </a:fld>
            <a:endParaRPr lang="en-US"/>
          </a:p>
        </p:txBody>
      </p:sp>
      <p:sp>
        <p:nvSpPr>
          <p:cNvPr id="3" name="Title 2">
            <a:extLst>
              <a:ext uri="{FF2B5EF4-FFF2-40B4-BE49-F238E27FC236}">
                <a16:creationId xmlns:a16="http://schemas.microsoft.com/office/drawing/2014/main" id="{D5807E8B-F5FD-D558-E313-0EB98752FA7E}"/>
              </a:ext>
            </a:extLst>
          </p:cNvPr>
          <p:cNvSpPr>
            <a:spLocks noGrp="1"/>
          </p:cNvSpPr>
          <p:nvPr>
            <p:ph type="title"/>
          </p:nvPr>
        </p:nvSpPr>
        <p:spPr>
          <a:xfrm>
            <a:off x="660339" y="10496"/>
            <a:ext cx="7283511" cy="867930"/>
          </a:xfrm>
        </p:spPr>
        <p:txBody>
          <a:bodyPr/>
          <a:lstStyle/>
          <a:p>
            <a:r>
              <a:rPr lang="en-US" err="1"/>
              <a:t>SJV</a:t>
            </a:r>
            <a:r>
              <a:rPr lang="en-US"/>
              <a:t> VE Scenarios – Combinations Matrix</a:t>
            </a:r>
          </a:p>
        </p:txBody>
      </p:sp>
      <p:graphicFrame>
        <p:nvGraphicFramePr>
          <p:cNvPr id="6" name="Table 5">
            <a:extLst>
              <a:ext uri="{FF2B5EF4-FFF2-40B4-BE49-F238E27FC236}">
                <a16:creationId xmlns:a16="http://schemas.microsoft.com/office/drawing/2014/main" id="{36E920F8-1369-02E6-A7AD-F75803B57CC8}"/>
              </a:ext>
            </a:extLst>
          </p:cNvPr>
          <p:cNvGraphicFramePr>
            <a:graphicFrameLocks noGrp="1"/>
          </p:cNvGraphicFramePr>
          <p:nvPr>
            <p:extLst>
              <p:ext uri="{D42A27DB-BD31-4B8C-83A1-F6EECF244321}">
                <p14:modId xmlns:p14="http://schemas.microsoft.com/office/powerpoint/2010/main" val="1184116747"/>
              </p:ext>
            </p:extLst>
          </p:nvPr>
        </p:nvGraphicFramePr>
        <p:xfrm>
          <a:off x="4619107" y="684525"/>
          <a:ext cx="7106168" cy="2630802"/>
        </p:xfrm>
        <a:graphic>
          <a:graphicData uri="http://schemas.openxmlformats.org/drawingml/2006/table">
            <a:tbl>
              <a:tblPr firstRow="1" firstCol="1" bandRow="1">
                <a:tableStyleId>{2D5ABB26-0587-4C30-8999-92F81FD0307C}</a:tableStyleId>
              </a:tblPr>
              <a:tblGrid>
                <a:gridCol w="1790143">
                  <a:extLst>
                    <a:ext uri="{9D8B030D-6E8A-4147-A177-3AD203B41FA5}">
                      <a16:colId xmlns:a16="http://schemas.microsoft.com/office/drawing/2014/main" val="2810061259"/>
                    </a:ext>
                  </a:extLst>
                </a:gridCol>
                <a:gridCol w="1553650">
                  <a:extLst>
                    <a:ext uri="{9D8B030D-6E8A-4147-A177-3AD203B41FA5}">
                      <a16:colId xmlns:a16="http://schemas.microsoft.com/office/drawing/2014/main" val="3605867802"/>
                    </a:ext>
                  </a:extLst>
                </a:gridCol>
                <a:gridCol w="2049783">
                  <a:extLst>
                    <a:ext uri="{9D8B030D-6E8A-4147-A177-3AD203B41FA5}">
                      <a16:colId xmlns:a16="http://schemas.microsoft.com/office/drawing/2014/main" val="3522246486"/>
                    </a:ext>
                  </a:extLst>
                </a:gridCol>
                <a:gridCol w="1712592">
                  <a:extLst>
                    <a:ext uri="{9D8B030D-6E8A-4147-A177-3AD203B41FA5}">
                      <a16:colId xmlns:a16="http://schemas.microsoft.com/office/drawing/2014/main" val="966306584"/>
                    </a:ext>
                  </a:extLst>
                </a:gridCol>
              </a:tblGrid>
              <a:tr h="186637">
                <a:tc>
                  <a:txBody>
                    <a:bodyPr/>
                    <a:lstStyle/>
                    <a:p>
                      <a:pPr marL="0" marR="0" algn="ctr">
                        <a:buNone/>
                      </a:pPr>
                      <a:r>
                        <a:rPr lang="en-US" sz="12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POPULATION AND LAND USE</a:t>
                      </a:r>
                    </a:p>
                  </a:txBody>
                  <a:tcPr marL="59547" marR="59547"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2"/>
                    </a:solidFill>
                  </a:tcPr>
                </a:tc>
                <a:tc>
                  <a:txBody>
                    <a:bodyPr/>
                    <a:lstStyle/>
                    <a:p>
                      <a:pPr marL="0" marR="0" algn="ctr">
                        <a:buNone/>
                      </a:pPr>
                      <a:r>
                        <a:rPr lang="en-US" sz="1200" b="1" cap="all">
                          <a:solidFill>
                            <a:schemeClr val="bg1"/>
                          </a:solidFill>
                          <a:effectLst/>
                        </a:rPr>
                        <a:t>Fees / Costs</a:t>
                      </a:r>
                      <a:endParaRPr lang="en-US" sz="1200" b="1">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2"/>
                    </a:solidFill>
                  </a:tcPr>
                </a:tc>
                <a:tc>
                  <a:txBody>
                    <a:bodyPr/>
                    <a:lstStyle/>
                    <a:p>
                      <a:pPr marL="0" marR="0" algn="ctr">
                        <a:buNone/>
                      </a:pPr>
                      <a:r>
                        <a:rPr lang="en-US" sz="1200" b="1" cap="all">
                          <a:solidFill>
                            <a:schemeClr val="bg1"/>
                          </a:solidFill>
                          <a:effectLst/>
                        </a:rPr>
                        <a:t>Travel Demand Management</a:t>
                      </a:r>
                      <a:endParaRPr lang="en-US" sz="1200" b="1">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2"/>
                    </a:solidFill>
                  </a:tcPr>
                </a:tc>
                <a:tc>
                  <a:txBody>
                    <a:bodyPr/>
                    <a:lstStyle/>
                    <a:p>
                      <a:pPr marL="0" marR="0" algn="ctr">
                        <a:buNone/>
                      </a:pPr>
                      <a:r>
                        <a:rPr lang="en-US" sz="1200" b="1" cap="all">
                          <a:solidFill>
                            <a:schemeClr val="bg1"/>
                          </a:solidFill>
                          <a:effectLst/>
                        </a:rPr>
                        <a:t>Transportation Infrastructure</a:t>
                      </a:r>
                      <a:endParaRPr lang="en-US" sz="1200" b="1">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93316553"/>
                  </a:ext>
                </a:extLst>
              </a:tr>
              <a:tr h="408008">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P1 + L0</a:t>
                      </a:r>
                    </a:p>
                  </a:txBody>
                  <a:tcPr marL="59547" marR="59547" marT="0" marB="0" anchor="ctr">
                    <a:lnL w="1270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F0</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D0</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r>
                        <a:rPr lang="en-US" sz="1200">
                          <a:effectLst/>
                        </a:rPr>
                        <a:t>T0</a:t>
                      </a: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nchor="ctr">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8207057"/>
                  </a:ext>
                </a:extLst>
              </a:tr>
              <a:tr h="298619">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P2 + L0</a:t>
                      </a:r>
                    </a:p>
                  </a:txBody>
                  <a:tcPr marL="59547" marR="59547" marT="0" marB="0" anchor="ctr">
                    <a:lnL w="1270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F1</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D1</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T1</a:t>
                      </a:r>
                    </a:p>
                  </a:txBody>
                  <a:tcPr marL="59547" marR="59547" marT="0" marB="0" anchor="ctr">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2253315"/>
                  </a:ext>
                </a:extLst>
              </a:tr>
              <a:tr h="419932">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P4 + L1</a:t>
                      </a:r>
                    </a:p>
                  </a:txBody>
                  <a:tcPr marL="59547" marR="59547" marT="0" marB="0" anchor="ctr">
                    <a:lnL w="1270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F2</a:t>
                      </a: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T2</a:t>
                      </a:r>
                    </a:p>
                  </a:txBody>
                  <a:tcPr marL="59547" marR="59547" marT="0" marB="0" anchor="ctr">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4632628"/>
                  </a:ext>
                </a:extLst>
              </a:tr>
              <a:tr h="373273">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P5 + L2</a:t>
                      </a:r>
                    </a:p>
                  </a:txBody>
                  <a:tcPr marL="59547" marR="59547" marT="0" marB="0" anchor="ctr">
                    <a:lnL w="1270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T3</a:t>
                      </a:r>
                    </a:p>
                  </a:txBody>
                  <a:tcPr marL="59547" marR="59547" marT="0" marB="0" anchor="ctr">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884376822"/>
                  </a:ext>
                </a:extLst>
              </a:tr>
              <a:tr h="391937">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P6 + L3</a:t>
                      </a:r>
                    </a:p>
                  </a:txBody>
                  <a:tcPr marL="59547" marR="59547" marT="0" marB="0" anchor="ctr">
                    <a:lnL w="1270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algn="ctr">
                        <a:buNone/>
                      </a:pP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nchor="ctr">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4328188"/>
                  </a:ext>
                </a:extLst>
              </a:tr>
              <a:tr h="373273">
                <a:tc>
                  <a:txBody>
                    <a:bodyPr/>
                    <a:lstStyle/>
                    <a:p>
                      <a:pPr marL="0" marR="0" algn="ctr">
                        <a:buNone/>
                      </a:pPr>
                      <a:r>
                        <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rPr>
                        <a:t>P3 + L0</a:t>
                      </a:r>
                    </a:p>
                  </a:txBody>
                  <a:tcPr marL="59547" marR="59547" marT="0" marB="0" anchor="ctr">
                    <a:lnL w="1270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buNone/>
                      </a:pP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nchor="ct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nchor="ct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buNone/>
                      </a:pPr>
                      <a:endParaRPr lang="en-US" sz="12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59547" marR="59547" marT="0" marB="0" anchor="ctr">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6924620"/>
                  </a:ext>
                </a:extLst>
              </a:tr>
            </a:tbl>
          </a:graphicData>
        </a:graphic>
      </p:graphicFrame>
      <p:sp>
        <p:nvSpPr>
          <p:cNvPr id="4" name="Rectangle: Rounded Corners 3">
            <a:extLst>
              <a:ext uri="{FF2B5EF4-FFF2-40B4-BE49-F238E27FC236}">
                <a16:creationId xmlns:a16="http://schemas.microsoft.com/office/drawing/2014/main" id="{1CDB8CB7-7630-4234-638A-60421545D556}"/>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
        <p:nvSpPr>
          <p:cNvPr id="7" name="Text Placeholder 3">
            <a:extLst>
              <a:ext uri="{FF2B5EF4-FFF2-40B4-BE49-F238E27FC236}">
                <a16:creationId xmlns:a16="http://schemas.microsoft.com/office/drawing/2014/main" id="{AABC2E58-181D-B57F-D49E-0370F9684A7A}"/>
              </a:ext>
            </a:extLst>
          </p:cNvPr>
          <p:cNvSpPr>
            <a:spLocks noGrp="1"/>
          </p:cNvSpPr>
          <p:nvPr>
            <p:ph type="body" sz="quarter" idx="12"/>
          </p:nvPr>
        </p:nvSpPr>
        <p:spPr>
          <a:xfrm>
            <a:off x="390526" y="1143550"/>
            <a:ext cx="3981449" cy="4822859"/>
          </a:xfrm>
        </p:spPr>
        <p:txBody>
          <a:bodyPr vert="horz" wrap="square" lIns="0" tIns="45720" rIns="0" bIns="45720" rtlCol="0" anchor="t">
            <a:spAutoFit/>
          </a:bodyPr>
          <a:lstStyle/>
          <a:p>
            <a:pPr marL="285750" indent="-285750">
              <a:buFont typeface="Arial" panose="020B0604020202020204" pitchFamily="34" charset="0"/>
              <a:buChar char="•"/>
            </a:pPr>
            <a:r>
              <a:rPr lang="en-US" sz="1400" b="0">
                <a:solidFill>
                  <a:schemeClr val="tx1"/>
                </a:solidFill>
                <a:latin typeface="Arial"/>
                <a:cs typeface="Arial"/>
              </a:rPr>
              <a:t>Level 0 represents the reference level inputs (no scenario variation)</a:t>
            </a:r>
          </a:p>
          <a:p>
            <a:pPr marL="285750" indent="-285750">
              <a:buFont typeface="Arial" panose="020B0604020202020204" pitchFamily="34" charset="0"/>
              <a:buChar char="•"/>
            </a:pPr>
            <a:r>
              <a:rPr lang="en-US" sz="1400" b="0">
                <a:solidFill>
                  <a:schemeClr val="tx1"/>
                </a:solidFill>
                <a:latin typeface="Arial"/>
                <a:cs typeface="Arial"/>
              </a:rPr>
              <a:t>The matrix shows the combinations of elements that were run to create the scenarios. It includes:</a:t>
            </a:r>
          </a:p>
          <a:p>
            <a:pPr marL="651510" lvl="1" indent="-285750">
              <a:buFont typeface="Arial" panose="020B0604020202020204" pitchFamily="34" charset="0"/>
              <a:buChar char="•"/>
            </a:pPr>
            <a:r>
              <a:rPr lang="en-US" sz="1400">
                <a:solidFill>
                  <a:schemeClr val="tx1"/>
                </a:solidFill>
                <a:latin typeface="Arial"/>
                <a:cs typeface="Arial"/>
              </a:rPr>
              <a:t>6 Population and Land Use scenarios</a:t>
            </a:r>
          </a:p>
          <a:p>
            <a:pPr marL="651510" lvl="1" indent="-285750">
              <a:buFont typeface="Arial" panose="020B0604020202020204" pitchFamily="34" charset="0"/>
              <a:buChar char="•"/>
            </a:pPr>
            <a:r>
              <a:rPr lang="en-US" sz="1400" b="0">
                <a:solidFill>
                  <a:schemeClr val="tx1"/>
                </a:solidFill>
                <a:latin typeface="Arial"/>
                <a:cs typeface="Arial"/>
              </a:rPr>
              <a:t>3 Fees / Costs scenarios</a:t>
            </a:r>
          </a:p>
          <a:p>
            <a:pPr marL="651510" lvl="1" indent="-285750">
              <a:buFont typeface="Arial" panose="020B0604020202020204" pitchFamily="34" charset="0"/>
              <a:buChar char="•"/>
            </a:pPr>
            <a:r>
              <a:rPr lang="en-US" sz="1400">
                <a:solidFill>
                  <a:schemeClr val="tx1"/>
                </a:solidFill>
                <a:latin typeface="Arial"/>
                <a:cs typeface="Arial"/>
              </a:rPr>
              <a:t>2 Travel Demand Management scenarios</a:t>
            </a:r>
          </a:p>
          <a:p>
            <a:pPr marL="651510" lvl="1" indent="-285750">
              <a:buFont typeface="Arial" panose="020B0604020202020204" pitchFamily="34" charset="0"/>
              <a:buChar char="•"/>
            </a:pPr>
            <a:r>
              <a:rPr lang="en-US" sz="1400" b="0">
                <a:solidFill>
                  <a:schemeClr val="tx1"/>
                </a:solidFill>
                <a:latin typeface="Arial"/>
                <a:cs typeface="Arial"/>
              </a:rPr>
              <a:t>3 Transportation Infrastructure scenarios</a:t>
            </a:r>
          </a:p>
          <a:p>
            <a:pPr marL="651510" lvl="1" indent="-285750">
              <a:buFont typeface="Arial" panose="020B0604020202020204" pitchFamily="34" charset="0"/>
              <a:buChar char="•"/>
            </a:pPr>
            <a:r>
              <a:rPr lang="en-US" sz="1400">
                <a:solidFill>
                  <a:schemeClr val="tx1"/>
                </a:solidFill>
                <a:latin typeface="Arial"/>
                <a:cs typeface="Arial"/>
              </a:rPr>
              <a:t>1 unique scenario using T3</a:t>
            </a:r>
          </a:p>
          <a:p>
            <a:pPr marL="651510" lvl="1" indent="-285750">
              <a:buFont typeface="Arial" panose="020B0604020202020204" pitchFamily="34" charset="0"/>
              <a:buChar char="•"/>
            </a:pPr>
            <a:r>
              <a:rPr lang="en-US" sz="1400">
                <a:solidFill>
                  <a:schemeClr val="tx1"/>
                </a:solidFill>
                <a:latin typeface="Arial"/>
                <a:cs typeface="Arial"/>
              </a:rPr>
              <a:t>1 reference scenario for the base year (produces only 1 scenario)</a:t>
            </a:r>
          </a:p>
          <a:p>
            <a:pPr marL="651510" lvl="1" indent="-285750">
              <a:buFont typeface="Arial" panose="020B0604020202020204" pitchFamily="34" charset="0"/>
              <a:buChar char="•"/>
            </a:pPr>
            <a:r>
              <a:rPr lang="en-US" sz="1400">
                <a:solidFill>
                  <a:schemeClr val="tx1"/>
                </a:solidFill>
                <a:latin typeface="Arial"/>
                <a:cs typeface="Arial"/>
              </a:rPr>
              <a:t>1 reference scenario for the future (produces only 1 scenario)</a:t>
            </a:r>
          </a:p>
          <a:p>
            <a:pPr marL="285750" indent="-285750">
              <a:buFont typeface="Arial" panose="020B0604020202020204" pitchFamily="34" charset="0"/>
              <a:buChar char="•"/>
            </a:pPr>
            <a:r>
              <a:rPr lang="en-US" sz="1800" b="0">
                <a:solidFill>
                  <a:schemeClr val="tx1"/>
                </a:solidFill>
                <a:latin typeface="Arial"/>
                <a:cs typeface="Arial"/>
              </a:rPr>
              <a:t>Sums to:</a:t>
            </a:r>
          </a:p>
          <a:p>
            <a:pPr marL="651510" lvl="1" indent="-285750">
              <a:buFont typeface="Arial" panose="020B0604020202020204" pitchFamily="34" charset="0"/>
              <a:buChar char="•"/>
            </a:pPr>
            <a:r>
              <a:rPr lang="en-US" sz="1400" b="0">
                <a:solidFill>
                  <a:schemeClr val="tx1"/>
                </a:solidFill>
                <a:latin typeface="Arial"/>
                <a:cs typeface="Arial"/>
              </a:rPr>
              <a:t>(6 * 3 * 2 * 3) + 1 + 1 + 1 = 111 models being run in total</a:t>
            </a:r>
          </a:p>
        </p:txBody>
      </p:sp>
    </p:spTree>
    <p:extLst>
      <p:ext uri="{BB962C8B-B14F-4D97-AF65-F5344CB8AC3E}">
        <p14:creationId xmlns:p14="http://schemas.microsoft.com/office/powerpoint/2010/main" val="10717723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1B607-4C65-B63F-B9D6-528AB76D556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EAE0D7-B4A2-1404-757F-89675930FF97}"/>
              </a:ext>
            </a:extLst>
          </p:cNvPr>
          <p:cNvSpPr>
            <a:spLocks noGrp="1"/>
          </p:cNvSpPr>
          <p:nvPr>
            <p:ph type="sldNum" sz="quarter" idx="10"/>
          </p:nvPr>
        </p:nvSpPr>
        <p:spPr/>
        <p:txBody>
          <a:bodyPr/>
          <a:lstStyle/>
          <a:p>
            <a:fld id="{F4510120-A876-4642-B753-556A5424CAF0}" type="slidenum">
              <a:rPr lang="en-US" smtClean="0"/>
              <a:pPr/>
              <a:t>96</a:t>
            </a:fld>
            <a:endParaRPr lang="en-US"/>
          </a:p>
        </p:txBody>
      </p:sp>
      <p:sp>
        <p:nvSpPr>
          <p:cNvPr id="3" name="Title 2">
            <a:extLst>
              <a:ext uri="{FF2B5EF4-FFF2-40B4-BE49-F238E27FC236}">
                <a16:creationId xmlns:a16="http://schemas.microsoft.com/office/drawing/2014/main" id="{35D11BF7-5BFE-91E1-ACEA-59F12F424940}"/>
              </a:ext>
            </a:extLst>
          </p:cNvPr>
          <p:cNvSpPr>
            <a:spLocks noGrp="1"/>
          </p:cNvSpPr>
          <p:nvPr>
            <p:ph type="title"/>
          </p:nvPr>
        </p:nvSpPr>
        <p:spPr>
          <a:xfrm>
            <a:off x="838201" y="580153"/>
            <a:ext cx="6184899" cy="480131"/>
          </a:xfrm>
        </p:spPr>
        <p:txBody>
          <a:bodyPr/>
          <a:lstStyle/>
          <a:p>
            <a:r>
              <a:rPr lang="en-US">
                <a:latin typeface="Arial"/>
                <a:cs typeface="Arial"/>
              </a:rPr>
              <a:t>The </a:t>
            </a:r>
            <a:r>
              <a:rPr lang="en-US" err="1">
                <a:latin typeface="Arial"/>
                <a:cs typeface="Arial"/>
              </a:rPr>
              <a:t>VERSPM</a:t>
            </a:r>
            <a:r>
              <a:rPr lang="en-US">
                <a:latin typeface="Arial"/>
                <a:cs typeface="Arial"/>
              </a:rPr>
              <a:t>-</a:t>
            </a:r>
            <a:r>
              <a:rPr lang="en-US" err="1">
                <a:latin typeface="Arial"/>
                <a:cs typeface="Arial"/>
              </a:rPr>
              <a:t>SJV</a:t>
            </a:r>
            <a:r>
              <a:rPr lang="en-US">
                <a:latin typeface="Arial"/>
                <a:cs typeface="Arial"/>
              </a:rPr>
              <a:t>-Cat model</a:t>
            </a:r>
          </a:p>
        </p:txBody>
      </p:sp>
      <p:sp>
        <p:nvSpPr>
          <p:cNvPr id="4" name="Text Placeholder 3">
            <a:extLst>
              <a:ext uri="{FF2B5EF4-FFF2-40B4-BE49-F238E27FC236}">
                <a16:creationId xmlns:a16="http://schemas.microsoft.com/office/drawing/2014/main" id="{D794DBD9-49B8-5D95-61E1-D37D152925DB}"/>
              </a:ext>
            </a:extLst>
          </p:cNvPr>
          <p:cNvSpPr>
            <a:spLocks noGrp="1"/>
          </p:cNvSpPr>
          <p:nvPr>
            <p:ph type="body" sz="quarter" idx="12"/>
          </p:nvPr>
        </p:nvSpPr>
        <p:spPr>
          <a:xfrm>
            <a:off x="838201" y="1162600"/>
            <a:ext cx="6080184" cy="5255285"/>
          </a:xfrm>
        </p:spPr>
        <p:txBody>
          <a:bodyPr vert="horz" wrap="square" lIns="0" tIns="45720" rIns="0" bIns="45720" rtlCol="0" anchor="t">
            <a:spAutoFit/>
          </a:bodyPr>
          <a:lstStyle/>
          <a:p>
            <a:pPr marL="285750" indent="-285750">
              <a:buFont typeface="Arial" panose="020B0604020202020204" pitchFamily="34" charset="0"/>
              <a:buChar char="•"/>
            </a:pPr>
            <a:r>
              <a:rPr lang="en-US" sz="1400" b="0">
                <a:solidFill>
                  <a:schemeClr val="tx1"/>
                </a:solidFill>
                <a:latin typeface="Arial"/>
                <a:cs typeface="Arial"/>
              </a:rPr>
              <a:t>This model provides the capability to quickly set up and run hundreds of models that combine unique changes to specific inputs (</a:t>
            </a:r>
            <a:r>
              <a:rPr lang="en-US" sz="1400" b="0" err="1">
                <a:solidFill>
                  <a:schemeClr val="tx1"/>
                </a:solidFill>
                <a:latin typeface="Arial"/>
                <a:cs typeface="Arial"/>
              </a:rPr>
              <a:t>multiscenario</a:t>
            </a:r>
            <a:r>
              <a:rPr lang="en-US" sz="1400" b="0">
                <a:solidFill>
                  <a:schemeClr val="tx1"/>
                </a:solidFill>
                <a:latin typeface="Arial"/>
                <a:cs typeface="Arial"/>
              </a:rPr>
              <a:t> design)</a:t>
            </a:r>
          </a:p>
          <a:p>
            <a:pPr marL="285750" indent="-285750">
              <a:buFont typeface="Arial" panose="020B0604020202020204" pitchFamily="34" charset="0"/>
              <a:buChar char="•"/>
            </a:pPr>
            <a:r>
              <a:rPr lang="en-US" sz="1400" b="0">
                <a:solidFill>
                  <a:schemeClr val="tx1"/>
                </a:solidFill>
                <a:latin typeface="Arial"/>
                <a:cs typeface="Arial"/>
              </a:rPr>
              <a:t>Model scenarios are defined in terms of combinations of individual model inputs. Inputs are defined in the </a:t>
            </a:r>
            <a:r>
              <a:rPr lang="en-US" sz="1400" b="0">
                <a:solidFill>
                  <a:schemeClr val="tx1"/>
                </a:solidFill>
                <a:latin typeface="Consolas" panose="020B0609020204030204" pitchFamily="49" charset="0"/>
                <a:cs typeface="Arial"/>
              </a:rPr>
              <a:t>scenarios</a:t>
            </a:r>
            <a:r>
              <a:rPr lang="en-US" sz="1400" b="0">
                <a:solidFill>
                  <a:schemeClr val="tx1"/>
                </a:solidFill>
                <a:latin typeface="Arial"/>
                <a:cs typeface="Arial"/>
              </a:rPr>
              <a:t> folder.</a:t>
            </a:r>
          </a:p>
          <a:p>
            <a:pPr marL="285750" indent="-285750">
              <a:buFont typeface="Arial" panose="020B0604020202020204" pitchFamily="34" charset="0"/>
              <a:buChar char="•"/>
            </a:pPr>
            <a:r>
              <a:rPr lang="en-US" sz="1400" b="0" err="1">
                <a:solidFill>
                  <a:schemeClr val="tx1"/>
                </a:solidFill>
                <a:latin typeface="Arial"/>
                <a:cs typeface="Arial"/>
              </a:rPr>
              <a:t>SJV</a:t>
            </a:r>
            <a:r>
              <a:rPr lang="en-US" sz="1400" b="0">
                <a:solidFill>
                  <a:schemeClr val="tx1"/>
                </a:solidFill>
                <a:latin typeface="Arial"/>
                <a:cs typeface="Arial"/>
              </a:rPr>
              <a:t> VE scenario inputs consist of 4 folders, each for a particular category of inputs:</a:t>
            </a:r>
          </a:p>
          <a:p>
            <a:pPr marL="651510" lvl="1" indent="-285750">
              <a:buFont typeface="Arial" panose="020B0604020202020204" pitchFamily="34" charset="0"/>
              <a:buChar char="•"/>
            </a:pPr>
            <a:r>
              <a:rPr lang="en-US" sz="1400">
                <a:solidFill>
                  <a:schemeClr val="tx1"/>
                </a:solidFill>
                <a:latin typeface="Arial"/>
                <a:cs typeface="Arial"/>
              </a:rPr>
              <a:t>D: Travel demand management</a:t>
            </a:r>
          </a:p>
          <a:p>
            <a:pPr marL="651510" lvl="1" indent="-285750">
              <a:buFont typeface="Arial" panose="020B0604020202020204" pitchFamily="34" charset="0"/>
              <a:buChar char="•"/>
            </a:pPr>
            <a:r>
              <a:rPr lang="en-US" sz="1400" b="0">
                <a:solidFill>
                  <a:schemeClr val="tx1"/>
                </a:solidFill>
                <a:latin typeface="Arial"/>
                <a:cs typeface="Arial"/>
              </a:rPr>
              <a:t>L: Land use</a:t>
            </a:r>
          </a:p>
          <a:p>
            <a:pPr marL="651510" lvl="1" indent="-285750">
              <a:buFont typeface="Arial" panose="020B0604020202020204" pitchFamily="34" charset="0"/>
              <a:buChar char="•"/>
            </a:pPr>
            <a:r>
              <a:rPr lang="en-US" sz="1400">
                <a:solidFill>
                  <a:schemeClr val="tx1"/>
                </a:solidFill>
                <a:latin typeface="Arial"/>
                <a:cs typeface="Arial"/>
              </a:rPr>
              <a:t>F: Fees</a:t>
            </a:r>
          </a:p>
          <a:p>
            <a:pPr marL="651510" lvl="1" indent="-285750">
              <a:buFont typeface="Arial" panose="020B0604020202020204" pitchFamily="34" charset="0"/>
              <a:buChar char="•"/>
            </a:pPr>
            <a:r>
              <a:rPr lang="en-US" sz="1400" b="0">
                <a:solidFill>
                  <a:schemeClr val="tx1"/>
                </a:solidFill>
                <a:latin typeface="Arial"/>
                <a:cs typeface="Arial"/>
              </a:rPr>
              <a:t>T: Transportatio</a:t>
            </a:r>
            <a:r>
              <a:rPr lang="en-US" sz="1400">
                <a:solidFill>
                  <a:schemeClr val="tx1"/>
                </a:solidFill>
                <a:latin typeface="Arial"/>
                <a:cs typeface="Arial"/>
              </a:rPr>
              <a:t>n infrastructure</a:t>
            </a:r>
          </a:p>
          <a:p>
            <a:pPr marL="651510" lvl="1" indent="-285750">
              <a:buFont typeface="Arial" panose="020B0604020202020204" pitchFamily="34" charset="0"/>
              <a:buChar char="•"/>
            </a:pPr>
            <a:r>
              <a:rPr lang="en-US" sz="1400" b="0">
                <a:solidFill>
                  <a:schemeClr val="tx1"/>
                </a:solidFill>
                <a:latin typeface="Arial"/>
                <a:cs typeface="Arial"/>
              </a:rPr>
              <a:t>Population sim variants are stored in the “i</a:t>
            </a:r>
            <a:r>
              <a:rPr lang="en-US" sz="1400">
                <a:solidFill>
                  <a:schemeClr val="tx1"/>
                </a:solidFill>
                <a:latin typeface="Arial"/>
                <a:cs typeface="Arial"/>
              </a:rPr>
              <a:t>nputs” folder</a:t>
            </a:r>
            <a:endParaRPr lang="en-US" sz="1400" b="0">
              <a:solidFill>
                <a:schemeClr val="tx1"/>
              </a:solidFill>
              <a:latin typeface="Arial"/>
              <a:cs typeface="Arial"/>
            </a:endParaRPr>
          </a:p>
          <a:p>
            <a:pPr marL="285750" indent="-285750">
              <a:buFont typeface="Arial" panose="020B0604020202020204" pitchFamily="34" charset="0"/>
              <a:buChar char="•"/>
            </a:pPr>
            <a:r>
              <a:rPr lang="en-US" sz="1400" b="0">
                <a:solidFill>
                  <a:schemeClr val="tx1"/>
                </a:solidFill>
                <a:latin typeface="Arial"/>
                <a:cs typeface="Arial"/>
              </a:rPr>
              <a:t>Within each category (D, L, F, T), numbered subfolders (1, 2, 3…) represent different levels of change to test for that category. </a:t>
            </a:r>
          </a:p>
          <a:p>
            <a:pPr marL="285750" indent="-285750">
              <a:buFont typeface="Arial" panose="020B0604020202020204" pitchFamily="34" charset="0"/>
              <a:buChar char="•"/>
            </a:pPr>
            <a:r>
              <a:rPr lang="en-US" sz="1400" b="0">
                <a:solidFill>
                  <a:schemeClr val="tx1"/>
                </a:solidFill>
                <a:latin typeface="Arial"/>
                <a:cs typeface="Arial"/>
              </a:rPr>
              <a:t>The “cat” model runs all possible combinations of categories and their levels. For example, with 3 categories each containing 3 levels, 27 unique scenario combinations are produced. </a:t>
            </a:r>
          </a:p>
          <a:p>
            <a:pPr marL="285750" indent="-285750">
              <a:buFont typeface="Arial" panose="020B0604020202020204" pitchFamily="34" charset="0"/>
              <a:buChar char="•"/>
            </a:pPr>
            <a:r>
              <a:rPr lang="en-US" sz="1400" b="0">
                <a:solidFill>
                  <a:schemeClr val="tx1"/>
                </a:solidFill>
                <a:latin typeface="Arial"/>
                <a:cs typeface="Arial"/>
              </a:rPr>
              <a:t>Inputs not specified in a scenario folder default to the reference model values</a:t>
            </a:r>
          </a:p>
        </p:txBody>
      </p:sp>
      <p:pic>
        <p:nvPicPr>
          <p:cNvPr id="15" name="Picture 14">
            <a:extLst>
              <a:ext uri="{FF2B5EF4-FFF2-40B4-BE49-F238E27FC236}">
                <a16:creationId xmlns:a16="http://schemas.microsoft.com/office/drawing/2014/main" id="{18E90810-B06E-62D6-30F0-D27893136A93}"/>
              </a:ext>
            </a:extLst>
          </p:cNvPr>
          <p:cNvPicPr>
            <a:picLocks noChangeAspect="1"/>
          </p:cNvPicPr>
          <p:nvPr/>
        </p:nvPicPr>
        <p:blipFill>
          <a:blip r:embed="rId2"/>
          <a:stretch>
            <a:fillRect/>
          </a:stretch>
        </p:blipFill>
        <p:spPr>
          <a:xfrm>
            <a:off x="7023100" y="670590"/>
            <a:ext cx="2161796" cy="2099437"/>
          </a:xfrm>
          <a:prstGeom prst="rect">
            <a:avLst/>
          </a:prstGeom>
          <a:ln>
            <a:solidFill>
              <a:schemeClr val="tx1"/>
            </a:solidFill>
          </a:ln>
        </p:spPr>
      </p:pic>
      <p:pic>
        <p:nvPicPr>
          <p:cNvPr id="17" name="Picture 16">
            <a:extLst>
              <a:ext uri="{FF2B5EF4-FFF2-40B4-BE49-F238E27FC236}">
                <a16:creationId xmlns:a16="http://schemas.microsoft.com/office/drawing/2014/main" id="{A8A9F64B-E9B8-B015-286B-739BD2D8AAE1}"/>
              </a:ext>
            </a:extLst>
          </p:cNvPr>
          <p:cNvPicPr>
            <a:picLocks noChangeAspect="1"/>
          </p:cNvPicPr>
          <p:nvPr/>
        </p:nvPicPr>
        <p:blipFill>
          <a:blip r:embed="rId3"/>
          <a:stretch>
            <a:fillRect/>
          </a:stretch>
        </p:blipFill>
        <p:spPr>
          <a:xfrm>
            <a:off x="7594678" y="2671733"/>
            <a:ext cx="2226656" cy="2118566"/>
          </a:xfrm>
          <a:prstGeom prst="rect">
            <a:avLst/>
          </a:prstGeom>
          <a:ln>
            <a:solidFill>
              <a:schemeClr val="tx1"/>
            </a:solidFill>
          </a:ln>
        </p:spPr>
      </p:pic>
      <p:pic>
        <p:nvPicPr>
          <p:cNvPr id="19" name="Picture 18">
            <a:extLst>
              <a:ext uri="{FF2B5EF4-FFF2-40B4-BE49-F238E27FC236}">
                <a16:creationId xmlns:a16="http://schemas.microsoft.com/office/drawing/2014/main" id="{1D198F31-DC43-5B5A-81AB-5F075E9EE1F2}"/>
              </a:ext>
            </a:extLst>
          </p:cNvPr>
          <p:cNvPicPr>
            <a:picLocks noChangeAspect="1"/>
          </p:cNvPicPr>
          <p:nvPr/>
        </p:nvPicPr>
        <p:blipFill>
          <a:blip r:embed="rId4"/>
          <a:stretch>
            <a:fillRect/>
          </a:stretch>
        </p:blipFill>
        <p:spPr>
          <a:xfrm>
            <a:off x="8597436" y="4573173"/>
            <a:ext cx="1181265" cy="1257475"/>
          </a:xfrm>
          <a:prstGeom prst="rect">
            <a:avLst/>
          </a:prstGeom>
          <a:ln>
            <a:solidFill>
              <a:schemeClr val="tx1"/>
            </a:solidFill>
          </a:ln>
        </p:spPr>
      </p:pic>
      <p:sp>
        <p:nvSpPr>
          <p:cNvPr id="20" name="TextBox 19">
            <a:extLst>
              <a:ext uri="{FF2B5EF4-FFF2-40B4-BE49-F238E27FC236}">
                <a16:creationId xmlns:a16="http://schemas.microsoft.com/office/drawing/2014/main" id="{64B5C590-1680-87B6-5656-39466AC75C75}"/>
              </a:ext>
            </a:extLst>
          </p:cNvPr>
          <p:cNvSpPr txBox="1"/>
          <p:nvPr/>
        </p:nvSpPr>
        <p:spPr>
          <a:xfrm>
            <a:off x="7439562" y="1990120"/>
            <a:ext cx="910807" cy="270001"/>
          </a:xfrm>
          <a:prstGeom prst="rect">
            <a:avLst/>
          </a:prstGeom>
          <a:solidFill>
            <a:srgbClr val="FFFF00">
              <a:alpha val="40000"/>
            </a:srgbClr>
          </a:solidFill>
        </p:spPr>
        <p:txBody>
          <a:bodyPr wrap="square" rtlCol="0">
            <a:spAutoFit/>
          </a:bodyPr>
          <a:lstStyle/>
          <a:p>
            <a:endParaRPr lang="en-US"/>
          </a:p>
        </p:txBody>
      </p:sp>
      <p:sp>
        <p:nvSpPr>
          <p:cNvPr id="5" name="Rectangle: Rounded Corners 4">
            <a:extLst>
              <a:ext uri="{FF2B5EF4-FFF2-40B4-BE49-F238E27FC236}">
                <a16:creationId xmlns:a16="http://schemas.microsoft.com/office/drawing/2014/main" id="{9CFB53AF-48AE-BE53-3862-1B40F976D1A8}"/>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pic>
        <p:nvPicPr>
          <p:cNvPr id="7" name="Picture 6" descr="A screenshot of a computer&#10;&#10;AI-generated content may be incorrect.">
            <a:extLst>
              <a:ext uri="{FF2B5EF4-FFF2-40B4-BE49-F238E27FC236}">
                <a16:creationId xmlns:a16="http://schemas.microsoft.com/office/drawing/2014/main" id="{F388E327-B870-8654-DB7D-0E55DCD5DA82}"/>
              </a:ext>
            </a:extLst>
          </p:cNvPr>
          <p:cNvPicPr>
            <a:picLocks noChangeAspect="1"/>
          </p:cNvPicPr>
          <p:nvPr/>
        </p:nvPicPr>
        <p:blipFill>
          <a:blip r:embed="rId5"/>
          <a:stretch>
            <a:fillRect/>
          </a:stretch>
        </p:blipFill>
        <p:spPr>
          <a:xfrm>
            <a:off x="9136409" y="5647631"/>
            <a:ext cx="1829352" cy="770254"/>
          </a:xfrm>
          <a:prstGeom prst="rect">
            <a:avLst/>
          </a:prstGeom>
          <a:ln>
            <a:solidFill>
              <a:schemeClr val="tx2"/>
            </a:solidFill>
          </a:ln>
        </p:spPr>
      </p:pic>
      <p:cxnSp>
        <p:nvCxnSpPr>
          <p:cNvPr id="9" name="Straight Arrow Connector 8">
            <a:extLst>
              <a:ext uri="{FF2B5EF4-FFF2-40B4-BE49-F238E27FC236}">
                <a16:creationId xmlns:a16="http://schemas.microsoft.com/office/drawing/2014/main" id="{B4A9DB4C-D616-FD41-04F9-B84BFBC3004C}"/>
              </a:ext>
            </a:extLst>
          </p:cNvPr>
          <p:cNvCxnSpPr/>
          <p:nvPr/>
        </p:nvCxnSpPr>
        <p:spPr>
          <a:xfrm>
            <a:off x="9048750" y="5276850"/>
            <a:ext cx="876300" cy="628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9823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7DA49-9BFA-C9CD-A813-90028CBC27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FD52DB-D43A-CDF5-BEC9-D34E779D6AFC}"/>
              </a:ext>
            </a:extLst>
          </p:cNvPr>
          <p:cNvSpPr>
            <a:spLocks noGrp="1"/>
          </p:cNvSpPr>
          <p:nvPr>
            <p:ph type="title"/>
          </p:nvPr>
        </p:nvSpPr>
        <p:spPr>
          <a:xfrm>
            <a:off x="838201" y="580153"/>
            <a:ext cx="10515600" cy="480131"/>
          </a:xfrm>
        </p:spPr>
        <p:txBody>
          <a:bodyPr/>
          <a:lstStyle/>
          <a:p>
            <a:r>
              <a:rPr lang="en-US"/>
              <a:t>Future Scenario Configuration files – Model root</a:t>
            </a:r>
          </a:p>
        </p:txBody>
      </p:sp>
      <p:sp>
        <p:nvSpPr>
          <p:cNvPr id="3" name="Text Placeholder 2">
            <a:extLst>
              <a:ext uri="{FF2B5EF4-FFF2-40B4-BE49-F238E27FC236}">
                <a16:creationId xmlns:a16="http://schemas.microsoft.com/office/drawing/2014/main" id="{FFD0D256-4B14-2028-162A-C6527559183C}"/>
              </a:ext>
            </a:extLst>
          </p:cNvPr>
          <p:cNvSpPr>
            <a:spLocks noGrp="1"/>
          </p:cNvSpPr>
          <p:nvPr>
            <p:ph type="body" sz="quarter" idx="13"/>
          </p:nvPr>
        </p:nvSpPr>
        <p:spPr>
          <a:xfrm>
            <a:off x="838201" y="1600200"/>
            <a:ext cx="4739639" cy="4370387"/>
          </a:xfrm>
        </p:spPr>
        <p:txBody>
          <a:bodyPr>
            <a:normAutofit/>
          </a:bodyPr>
          <a:lstStyle/>
          <a:p>
            <a:r>
              <a:rPr lang="en-US" sz="1400">
                <a:solidFill>
                  <a:schemeClr val="tx1"/>
                </a:solidFill>
                <a:latin typeface="Arial"/>
                <a:cs typeface="Arial"/>
              </a:rPr>
              <a:t>The </a:t>
            </a:r>
            <a:r>
              <a:rPr lang="en-US" sz="1400" err="1">
                <a:solidFill>
                  <a:schemeClr val="tx1"/>
                </a:solidFill>
                <a:latin typeface="Arial"/>
                <a:cs typeface="Arial"/>
              </a:rPr>
              <a:t>VERSPM</a:t>
            </a:r>
            <a:r>
              <a:rPr lang="en-US" sz="1400">
                <a:solidFill>
                  <a:schemeClr val="tx1"/>
                </a:solidFill>
                <a:latin typeface="Arial"/>
                <a:cs typeface="Arial"/>
              </a:rPr>
              <a:t>-</a:t>
            </a:r>
            <a:r>
              <a:rPr lang="en-US" sz="1400" err="1">
                <a:solidFill>
                  <a:schemeClr val="tx1"/>
                </a:solidFill>
                <a:latin typeface="Arial"/>
                <a:cs typeface="Arial"/>
              </a:rPr>
              <a:t>SJV</a:t>
            </a:r>
            <a:r>
              <a:rPr lang="en-US" sz="1400">
                <a:solidFill>
                  <a:schemeClr val="tx1"/>
                </a:solidFill>
                <a:latin typeface="Arial"/>
                <a:cs typeface="Arial"/>
              </a:rPr>
              <a:t>-Cat  model has two config files:</a:t>
            </a:r>
          </a:p>
          <a:p>
            <a:pPr lvl="1">
              <a:buFontTx/>
              <a:buChar char="-"/>
            </a:pPr>
            <a:r>
              <a:rPr lang="en-US" sz="1400" err="1">
                <a:solidFill>
                  <a:schemeClr val="tx1"/>
                </a:solidFill>
                <a:latin typeface="Consolas" panose="020B0609020204030204" pitchFamily="49" charset="0"/>
                <a:cs typeface="Arial"/>
              </a:rPr>
              <a:t>visioneval.cnf</a:t>
            </a:r>
            <a:r>
              <a:rPr lang="en-US" sz="1400">
                <a:solidFill>
                  <a:schemeClr val="tx1"/>
                </a:solidFill>
                <a:latin typeface="Consolas" panose="020B0609020204030204" pitchFamily="49" charset="0"/>
                <a:cs typeface="Arial"/>
              </a:rPr>
              <a:t> </a:t>
            </a:r>
            <a:r>
              <a:rPr lang="en-US" sz="1400">
                <a:solidFill>
                  <a:schemeClr val="tx1"/>
                </a:solidFill>
                <a:latin typeface="+mn-lt"/>
                <a:cs typeface="Arial"/>
              </a:rPr>
              <a:t>(in the root model directory), and</a:t>
            </a:r>
          </a:p>
          <a:p>
            <a:pPr lvl="1">
              <a:buFontTx/>
              <a:buChar char="-"/>
            </a:pPr>
            <a:r>
              <a:rPr lang="en-US" sz="1400">
                <a:solidFill>
                  <a:schemeClr val="tx1"/>
                </a:solidFill>
                <a:latin typeface="Consolas" panose="020B0609020204030204" pitchFamily="49" charset="0"/>
                <a:cs typeface="Arial"/>
              </a:rPr>
              <a:t>scenarios/</a:t>
            </a:r>
            <a:r>
              <a:rPr lang="en-US" sz="1400" err="1">
                <a:solidFill>
                  <a:schemeClr val="tx1"/>
                </a:solidFill>
                <a:latin typeface="Consolas" panose="020B0609020204030204" pitchFamily="49" charset="0"/>
                <a:cs typeface="Arial"/>
              </a:rPr>
              <a:t>visioneval.cnf</a:t>
            </a:r>
            <a:endParaRPr lang="en-US" sz="1400">
              <a:solidFill>
                <a:schemeClr val="tx1"/>
              </a:solidFill>
              <a:latin typeface="Consolas" panose="020B0609020204030204" pitchFamily="49" charset="0"/>
              <a:cs typeface="Arial"/>
            </a:endParaRPr>
          </a:p>
          <a:p>
            <a:r>
              <a:rPr lang="en-US" sz="1400">
                <a:solidFill>
                  <a:schemeClr val="tx1"/>
                </a:solidFill>
              </a:rPr>
              <a:t>This file is used just to define the model stages</a:t>
            </a:r>
          </a:p>
          <a:p>
            <a:pPr lvl="1"/>
            <a:r>
              <a:rPr lang="en-US" sz="1400">
                <a:solidFill>
                  <a:schemeClr val="tx1"/>
                </a:solidFill>
                <a:latin typeface="+mn-lt"/>
                <a:cs typeface="Arial"/>
              </a:rPr>
              <a:t>“stage-2022” is the reference model for 2022</a:t>
            </a:r>
          </a:p>
          <a:p>
            <a:pPr lvl="1"/>
            <a:r>
              <a:rPr lang="en-US" sz="1400">
                <a:solidFill>
                  <a:schemeClr val="tx1"/>
                </a:solidFill>
                <a:cs typeface="Arial"/>
              </a:rPr>
              <a:t>“stage-2046” is the reference model for 2046</a:t>
            </a:r>
            <a:endParaRPr lang="en-US" sz="1400">
              <a:solidFill>
                <a:schemeClr val="tx1"/>
              </a:solidFill>
              <a:latin typeface="+mn-lt"/>
              <a:cs typeface="Arial"/>
            </a:endParaRPr>
          </a:p>
        </p:txBody>
      </p:sp>
      <p:sp>
        <p:nvSpPr>
          <p:cNvPr id="5" name="Rectangle: Rounded Corners 4">
            <a:extLst>
              <a:ext uri="{FF2B5EF4-FFF2-40B4-BE49-F238E27FC236}">
                <a16:creationId xmlns:a16="http://schemas.microsoft.com/office/drawing/2014/main" id="{A74798DB-188D-4906-0A32-FA69B4F6CA9C}"/>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
        <p:nvSpPr>
          <p:cNvPr id="6" name="Slide Number Placeholder 1">
            <a:extLst>
              <a:ext uri="{FF2B5EF4-FFF2-40B4-BE49-F238E27FC236}">
                <a16:creationId xmlns:a16="http://schemas.microsoft.com/office/drawing/2014/main" id="{F0074340-36B0-ACAC-4C60-CAFDAB546C3D}"/>
              </a:ext>
            </a:extLst>
          </p:cNvPr>
          <p:cNvSpPr>
            <a:spLocks noGrp="1"/>
          </p:cNvSpPr>
          <p:nvPr>
            <p:ph type="sldNum" sz="quarter" idx="10"/>
          </p:nvPr>
        </p:nvSpPr>
        <p:spPr>
          <a:xfrm>
            <a:off x="8667232" y="6363312"/>
            <a:ext cx="2743200" cy="365125"/>
          </a:xfrm>
        </p:spPr>
        <p:txBody>
          <a:bodyPr/>
          <a:lstStyle/>
          <a:p>
            <a:fld id="{F4510120-A876-4642-B753-556A5424CAF0}" type="slidenum">
              <a:rPr lang="en-US" smtClean="0"/>
              <a:pPr/>
              <a:t>97</a:t>
            </a:fld>
            <a:endParaRPr lang="en-US"/>
          </a:p>
        </p:txBody>
      </p:sp>
      <p:pic>
        <p:nvPicPr>
          <p:cNvPr id="7" name="Picture 6" descr="A screenshot of a computer program&#10;&#10;AI-generated content may be incorrect.">
            <a:extLst>
              <a:ext uri="{FF2B5EF4-FFF2-40B4-BE49-F238E27FC236}">
                <a16:creationId xmlns:a16="http://schemas.microsoft.com/office/drawing/2014/main" id="{53B3266E-01ED-FD53-B036-D5521527F89B}"/>
              </a:ext>
            </a:extLst>
          </p:cNvPr>
          <p:cNvPicPr>
            <a:picLocks noChangeAspect="1"/>
          </p:cNvPicPr>
          <p:nvPr/>
        </p:nvPicPr>
        <p:blipFill>
          <a:blip r:embed="rId2"/>
          <a:stretch>
            <a:fillRect/>
          </a:stretch>
        </p:blipFill>
        <p:spPr>
          <a:xfrm>
            <a:off x="6197040" y="1671090"/>
            <a:ext cx="5646267" cy="2439158"/>
          </a:xfrm>
          <a:prstGeom prst="rect">
            <a:avLst/>
          </a:prstGeom>
          <a:ln>
            <a:solidFill>
              <a:schemeClr val="tx2"/>
            </a:solidFill>
          </a:ln>
        </p:spPr>
      </p:pic>
    </p:spTree>
    <p:extLst>
      <p:ext uri="{BB962C8B-B14F-4D97-AF65-F5344CB8AC3E}">
        <p14:creationId xmlns:p14="http://schemas.microsoft.com/office/powerpoint/2010/main" val="15315105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09D82-006F-12A2-F7CF-8186A5B97C1B}"/>
              </a:ext>
            </a:extLst>
          </p:cNvPr>
          <p:cNvSpPr>
            <a:spLocks noGrp="1"/>
          </p:cNvSpPr>
          <p:nvPr>
            <p:ph type="title"/>
          </p:nvPr>
        </p:nvSpPr>
        <p:spPr>
          <a:xfrm>
            <a:off x="838201" y="580153"/>
            <a:ext cx="10515600" cy="480131"/>
          </a:xfrm>
        </p:spPr>
        <p:txBody>
          <a:bodyPr/>
          <a:lstStyle/>
          <a:p>
            <a:r>
              <a:rPr lang="en-US"/>
              <a:t>Future Scenario Configuration files – “scenarios”</a:t>
            </a:r>
          </a:p>
        </p:txBody>
      </p:sp>
      <p:sp>
        <p:nvSpPr>
          <p:cNvPr id="3" name="Text Placeholder 2">
            <a:extLst>
              <a:ext uri="{FF2B5EF4-FFF2-40B4-BE49-F238E27FC236}">
                <a16:creationId xmlns:a16="http://schemas.microsoft.com/office/drawing/2014/main" id="{AC4CA691-1F56-A632-B379-88C79AF14714}"/>
              </a:ext>
            </a:extLst>
          </p:cNvPr>
          <p:cNvSpPr>
            <a:spLocks noGrp="1"/>
          </p:cNvSpPr>
          <p:nvPr>
            <p:ph type="body" sz="quarter" idx="13"/>
          </p:nvPr>
        </p:nvSpPr>
        <p:spPr>
          <a:xfrm>
            <a:off x="838201" y="1600200"/>
            <a:ext cx="4739639" cy="4677647"/>
          </a:xfrm>
        </p:spPr>
        <p:txBody>
          <a:bodyPr>
            <a:normAutofit/>
          </a:bodyPr>
          <a:lstStyle/>
          <a:p>
            <a:r>
              <a:rPr lang="en-US" sz="1400">
                <a:solidFill>
                  <a:schemeClr val="tx1"/>
                </a:solidFill>
                <a:latin typeface="Arial"/>
                <a:cs typeface="Arial"/>
              </a:rPr>
              <a:t>The </a:t>
            </a:r>
            <a:r>
              <a:rPr lang="en-US" sz="1400">
                <a:solidFill>
                  <a:schemeClr val="tx1"/>
                </a:solidFill>
                <a:latin typeface="Consolas" panose="020B0609020204030204" pitchFamily="49" charset="0"/>
                <a:cs typeface="Arial"/>
              </a:rPr>
              <a:t>scenarios/</a:t>
            </a:r>
            <a:r>
              <a:rPr lang="en-US" sz="1400" err="1">
                <a:solidFill>
                  <a:schemeClr val="tx1"/>
                </a:solidFill>
                <a:latin typeface="Consolas" panose="020B0609020204030204" pitchFamily="49" charset="0"/>
                <a:cs typeface="Arial"/>
              </a:rPr>
              <a:t>visioneval.cnf</a:t>
            </a:r>
            <a:r>
              <a:rPr lang="en-US" sz="1400">
                <a:solidFill>
                  <a:schemeClr val="tx1"/>
                </a:solidFill>
                <a:latin typeface="Consolas" panose="020B0609020204030204" pitchFamily="49" charset="0"/>
                <a:cs typeface="Arial"/>
              </a:rPr>
              <a:t> </a:t>
            </a:r>
            <a:r>
              <a:rPr lang="en-US" sz="1400">
                <a:solidFill>
                  <a:schemeClr val="tx1"/>
                </a:solidFill>
                <a:latin typeface="+mj-lt"/>
                <a:cs typeface="Arial"/>
              </a:rPr>
              <a:t>is a configuration file that defines the scenario elements, their levels, and the combinations in which they are run.</a:t>
            </a:r>
          </a:p>
          <a:p>
            <a:pPr lvl="1"/>
            <a:r>
              <a:rPr lang="en-US" sz="1400">
                <a:solidFill>
                  <a:schemeClr val="tx1"/>
                </a:solidFill>
                <a:latin typeface="+mj-lt"/>
                <a:cs typeface="Arial"/>
              </a:rPr>
              <a:t>This file directs the model towards specific inputs for a single model run</a:t>
            </a:r>
          </a:p>
          <a:p>
            <a:r>
              <a:rPr lang="en-US" sz="1400">
                <a:solidFill>
                  <a:schemeClr val="tx1"/>
                </a:solidFill>
              </a:rPr>
              <a:t>The “Scenario Elements” define the inputs that are changing and the magnitude of change – ex. L2 represents Compact Growth inputs.</a:t>
            </a:r>
          </a:p>
          <a:p>
            <a:pPr lvl="1"/>
            <a:r>
              <a:rPr lang="en-US" sz="1400">
                <a:solidFill>
                  <a:schemeClr val="tx1"/>
                </a:solidFill>
                <a:latin typeface="+mn-lt"/>
                <a:cs typeface="Arial"/>
              </a:rPr>
              <a:t>These elements are mirrored in the scenario folder structure</a:t>
            </a:r>
          </a:p>
          <a:p>
            <a:r>
              <a:rPr lang="en-US" sz="1400">
                <a:solidFill>
                  <a:schemeClr val="tx1"/>
                </a:solidFill>
                <a:latin typeface="+mn-lt"/>
                <a:cs typeface="Arial"/>
              </a:rPr>
              <a:t>The scenario categories represent the unique combinations of scenario elements that are used – Ex. PLU 3 uses scenario elements L1 and P4.</a:t>
            </a:r>
          </a:p>
          <a:p>
            <a:pPr lvl="1"/>
            <a:r>
              <a:rPr lang="en-US" sz="1400">
                <a:solidFill>
                  <a:schemeClr val="tx1"/>
                </a:solidFill>
                <a:latin typeface="+mn-lt"/>
                <a:cs typeface="Arial"/>
              </a:rPr>
              <a:t>These categories are combined to create a single unique scenario.</a:t>
            </a:r>
          </a:p>
        </p:txBody>
      </p:sp>
      <p:sp>
        <p:nvSpPr>
          <p:cNvPr id="5" name="Rectangle: Rounded Corners 4">
            <a:extLst>
              <a:ext uri="{FF2B5EF4-FFF2-40B4-BE49-F238E27FC236}">
                <a16:creationId xmlns:a16="http://schemas.microsoft.com/office/drawing/2014/main" id="{C90DEE5C-19AA-2A95-2D7B-BE8446599F09}"/>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
        <p:nvSpPr>
          <p:cNvPr id="6" name="Slide Number Placeholder 1">
            <a:extLst>
              <a:ext uri="{FF2B5EF4-FFF2-40B4-BE49-F238E27FC236}">
                <a16:creationId xmlns:a16="http://schemas.microsoft.com/office/drawing/2014/main" id="{5F202BBA-CF14-55B9-C1D5-A60A55D28FFD}"/>
              </a:ext>
            </a:extLst>
          </p:cNvPr>
          <p:cNvSpPr>
            <a:spLocks noGrp="1"/>
          </p:cNvSpPr>
          <p:nvPr>
            <p:ph type="sldNum" sz="quarter" idx="10"/>
          </p:nvPr>
        </p:nvSpPr>
        <p:spPr>
          <a:xfrm>
            <a:off x="8667232" y="6363312"/>
            <a:ext cx="2743200" cy="365125"/>
          </a:xfrm>
        </p:spPr>
        <p:txBody>
          <a:bodyPr/>
          <a:lstStyle/>
          <a:p>
            <a:fld id="{F4510120-A876-4642-B753-556A5424CAF0}" type="slidenum">
              <a:rPr lang="en-US" smtClean="0"/>
              <a:pPr/>
              <a:t>98</a:t>
            </a:fld>
            <a:endParaRPr lang="en-US"/>
          </a:p>
        </p:txBody>
      </p:sp>
      <p:pic>
        <p:nvPicPr>
          <p:cNvPr id="8" name="Picture 7" descr="A screenshot of a computer&#10;&#10;AI-generated content may be incorrect.">
            <a:extLst>
              <a:ext uri="{FF2B5EF4-FFF2-40B4-BE49-F238E27FC236}">
                <a16:creationId xmlns:a16="http://schemas.microsoft.com/office/drawing/2014/main" id="{985690D1-7235-3AAE-4A9C-373ACB2C6F6D}"/>
              </a:ext>
            </a:extLst>
          </p:cNvPr>
          <p:cNvPicPr>
            <a:picLocks noChangeAspect="1"/>
          </p:cNvPicPr>
          <p:nvPr/>
        </p:nvPicPr>
        <p:blipFill>
          <a:blip r:embed="rId2"/>
          <a:stretch>
            <a:fillRect/>
          </a:stretch>
        </p:blipFill>
        <p:spPr>
          <a:xfrm>
            <a:off x="5755665" y="1220889"/>
            <a:ext cx="5911350" cy="2427567"/>
          </a:xfrm>
          <a:prstGeom prst="rect">
            <a:avLst/>
          </a:prstGeom>
          <a:ln>
            <a:solidFill>
              <a:schemeClr val="tx2"/>
            </a:solidFill>
          </a:ln>
        </p:spPr>
      </p:pic>
      <p:pic>
        <p:nvPicPr>
          <p:cNvPr id="10" name="Picture 9" descr="A screenshot of a computer&#10;&#10;AI-generated content may be incorrect.">
            <a:extLst>
              <a:ext uri="{FF2B5EF4-FFF2-40B4-BE49-F238E27FC236}">
                <a16:creationId xmlns:a16="http://schemas.microsoft.com/office/drawing/2014/main" id="{B08B5FBD-CB5D-6855-242F-19B91D2FCDA1}"/>
              </a:ext>
            </a:extLst>
          </p:cNvPr>
          <p:cNvPicPr>
            <a:picLocks noChangeAspect="1"/>
          </p:cNvPicPr>
          <p:nvPr/>
        </p:nvPicPr>
        <p:blipFill>
          <a:blip r:embed="rId3"/>
          <a:stretch>
            <a:fillRect/>
          </a:stretch>
        </p:blipFill>
        <p:spPr>
          <a:xfrm>
            <a:off x="5755665" y="3817672"/>
            <a:ext cx="5257799" cy="2910765"/>
          </a:xfrm>
          <a:prstGeom prst="rect">
            <a:avLst/>
          </a:prstGeom>
          <a:ln>
            <a:solidFill>
              <a:schemeClr val="tx2"/>
            </a:solidFill>
          </a:ln>
        </p:spPr>
      </p:pic>
    </p:spTree>
    <p:extLst>
      <p:ext uri="{BB962C8B-B14F-4D97-AF65-F5344CB8AC3E}">
        <p14:creationId xmlns:p14="http://schemas.microsoft.com/office/powerpoint/2010/main" val="39767340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79410-29BE-7879-C460-C4F91388D1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D7BEFF-15F1-0655-073B-5D838657E70B}"/>
              </a:ext>
            </a:extLst>
          </p:cNvPr>
          <p:cNvSpPr>
            <a:spLocks noGrp="1"/>
          </p:cNvSpPr>
          <p:nvPr>
            <p:ph type="title"/>
          </p:nvPr>
        </p:nvSpPr>
        <p:spPr/>
        <p:txBody>
          <a:bodyPr/>
          <a:lstStyle/>
          <a:p>
            <a:r>
              <a:rPr lang="en-US"/>
              <a:t>Running multiple future scenarios</a:t>
            </a:r>
          </a:p>
        </p:txBody>
      </p:sp>
      <p:sp>
        <p:nvSpPr>
          <p:cNvPr id="3" name="Text Placeholder 2">
            <a:extLst>
              <a:ext uri="{FF2B5EF4-FFF2-40B4-BE49-F238E27FC236}">
                <a16:creationId xmlns:a16="http://schemas.microsoft.com/office/drawing/2014/main" id="{B6790F4E-7973-6A9A-9B2F-1A7FF0D9E7BE}"/>
              </a:ext>
            </a:extLst>
          </p:cNvPr>
          <p:cNvSpPr>
            <a:spLocks noGrp="1"/>
          </p:cNvSpPr>
          <p:nvPr>
            <p:ph type="body" sz="quarter" idx="13"/>
          </p:nvPr>
        </p:nvSpPr>
        <p:spPr>
          <a:xfrm>
            <a:off x="838201" y="1456508"/>
            <a:ext cx="5257799" cy="4821339"/>
          </a:xfrm>
        </p:spPr>
        <p:txBody>
          <a:bodyPr>
            <a:normAutofit/>
          </a:bodyPr>
          <a:lstStyle/>
          <a:p>
            <a:r>
              <a:rPr lang="en-US" sz="1400" err="1">
                <a:solidFill>
                  <a:schemeClr val="tx1"/>
                </a:solidFill>
              </a:rPr>
              <a:t>VisionEval</a:t>
            </a:r>
            <a:r>
              <a:rPr lang="en-US" sz="1400">
                <a:solidFill>
                  <a:schemeClr val="tx1"/>
                </a:solidFill>
              </a:rPr>
              <a:t> treats each future scenario as a unique model that is a copy of the base model with modified inputs.</a:t>
            </a:r>
          </a:p>
          <a:p>
            <a:r>
              <a:rPr lang="en-US" sz="1400">
                <a:solidFill>
                  <a:schemeClr val="tx1"/>
                </a:solidFill>
              </a:rPr>
              <a:t>When calling </a:t>
            </a:r>
            <a:r>
              <a:rPr lang="en-US" sz="1400" err="1">
                <a:solidFill>
                  <a:schemeClr val="tx1"/>
                </a:solidFill>
              </a:rPr>
              <a:t>model$run</a:t>
            </a:r>
            <a:r>
              <a:rPr lang="en-US" sz="1400">
                <a:solidFill>
                  <a:schemeClr val="tx1"/>
                </a:solidFill>
              </a:rPr>
              <a:t>() on </a:t>
            </a:r>
            <a:r>
              <a:rPr lang="en-US" sz="1400" err="1">
                <a:solidFill>
                  <a:schemeClr val="tx1"/>
                </a:solidFill>
              </a:rPr>
              <a:t>VERSPM</a:t>
            </a:r>
            <a:r>
              <a:rPr lang="en-US" sz="1400">
                <a:solidFill>
                  <a:schemeClr val="tx1"/>
                </a:solidFill>
              </a:rPr>
              <a:t>-</a:t>
            </a:r>
            <a:r>
              <a:rPr lang="en-US" sz="1400" err="1">
                <a:solidFill>
                  <a:schemeClr val="tx1"/>
                </a:solidFill>
              </a:rPr>
              <a:t>SJV</a:t>
            </a:r>
            <a:r>
              <a:rPr lang="en-US" sz="1400">
                <a:solidFill>
                  <a:schemeClr val="tx1"/>
                </a:solidFill>
              </a:rPr>
              <a:t>-cat, </a:t>
            </a:r>
            <a:r>
              <a:rPr lang="en-US" sz="1400" err="1">
                <a:solidFill>
                  <a:schemeClr val="tx1"/>
                </a:solidFill>
              </a:rPr>
              <a:t>VisionEval</a:t>
            </a:r>
            <a:r>
              <a:rPr lang="en-US" sz="1400">
                <a:solidFill>
                  <a:schemeClr val="tx1"/>
                </a:solidFill>
              </a:rPr>
              <a:t> executes scenarios sequentially. This is computationally inefficient. </a:t>
            </a:r>
            <a:r>
              <a:rPr lang="en-US" sz="1400" err="1">
                <a:solidFill>
                  <a:schemeClr val="tx1"/>
                </a:solidFill>
              </a:rPr>
              <a:t>RSG</a:t>
            </a:r>
            <a:r>
              <a:rPr lang="en-US" sz="1400">
                <a:solidFill>
                  <a:schemeClr val="tx1"/>
                </a:solidFill>
              </a:rPr>
              <a:t> has provided a script that splits the models into batches to run models in parallel. </a:t>
            </a:r>
          </a:p>
          <a:p>
            <a:r>
              <a:rPr lang="en-US" sz="1400">
                <a:solidFill>
                  <a:schemeClr val="tx1"/>
                </a:solidFill>
              </a:rPr>
              <a:t>The </a:t>
            </a:r>
            <a:r>
              <a:rPr lang="en-US" sz="1400" err="1">
                <a:latin typeface="Consolas" panose="020B0609020204030204" pitchFamily="49" charset="0"/>
              </a:rPr>
              <a:t>ve_scenario_cat_to_ms_converter.R</a:t>
            </a:r>
            <a:r>
              <a:rPr lang="en-US" sz="1400" b="1">
                <a:solidFill>
                  <a:schemeClr val="tx1"/>
                </a:solidFill>
                <a:latin typeface="Consolas" panose="020B0609020204030204" pitchFamily="49" charset="0"/>
              </a:rPr>
              <a:t> </a:t>
            </a:r>
            <a:r>
              <a:rPr lang="en-US" sz="1400">
                <a:solidFill>
                  <a:schemeClr val="tx1"/>
                </a:solidFill>
              </a:rPr>
              <a:t>script creates new model folders (containing a batch of models) than can be run in parallel. The scenario folders are pictured here</a:t>
            </a:r>
          </a:p>
          <a:p>
            <a:endParaRPr lang="en-US" sz="1400">
              <a:solidFill>
                <a:schemeClr val="tx1"/>
              </a:solidFill>
            </a:endParaRPr>
          </a:p>
          <a:p>
            <a:endParaRPr lang="en-US" sz="1400">
              <a:solidFill>
                <a:schemeClr val="tx1"/>
              </a:solidFill>
            </a:endParaRPr>
          </a:p>
        </p:txBody>
      </p:sp>
      <p:sp>
        <p:nvSpPr>
          <p:cNvPr id="4" name="Rectangle: Rounded Corners 3">
            <a:extLst>
              <a:ext uri="{FF2B5EF4-FFF2-40B4-BE49-F238E27FC236}">
                <a16:creationId xmlns:a16="http://schemas.microsoft.com/office/drawing/2014/main" id="{46B1C4F3-FDAD-746F-43A3-ECDBF60EF732}"/>
              </a:ext>
            </a:extLst>
          </p:cNvPr>
          <p:cNvSpPr/>
          <p:nvPr/>
        </p:nvSpPr>
        <p:spPr>
          <a:xfrm>
            <a:off x="9778701" y="204395"/>
            <a:ext cx="2237591" cy="215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Presented by: Nick Fisher</a:t>
            </a:r>
          </a:p>
        </p:txBody>
      </p:sp>
      <p:sp>
        <p:nvSpPr>
          <p:cNvPr id="6" name="Slide Number Placeholder 1">
            <a:extLst>
              <a:ext uri="{FF2B5EF4-FFF2-40B4-BE49-F238E27FC236}">
                <a16:creationId xmlns:a16="http://schemas.microsoft.com/office/drawing/2014/main" id="{A40BE268-9C2C-8A8B-544E-5B9D1A1158C9}"/>
              </a:ext>
            </a:extLst>
          </p:cNvPr>
          <p:cNvSpPr>
            <a:spLocks noGrp="1"/>
          </p:cNvSpPr>
          <p:nvPr>
            <p:ph type="sldNum" sz="quarter" idx="10"/>
          </p:nvPr>
        </p:nvSpPr>
        <p:spPr>
          <a:xfrm>
            <a:off x="8667232" y="6350249"/>
            <a:ext cx="2743200" cy="365125"/>
          </a:xfrm>
        </p:spPr>
        <p:txBody>
          <a:bodyPr/>
          <a:lstStyle/>
          <a:p>
            <a:fld id="{F4510120-A876-4642-B753-556A5424CAF0}" type="slidenum">
              <a:rPr lang="en-US" smtClean="0"/>
              <a:pPr/>
              <a:t>99</a:t>
            </a:fld>
            <a:endParaRPr lang="en-US"/>
          </a:p>
        </p:txBody>
      </p:sp>
      <p:pic>
        <p:nvPicPr>
          <p:cNvPr id="9" name="Picture 8" descr="A yellow box with black text&#10;&#10;AI-generated content may be incorrect.">
            <a:extLst>
              <a:ext uri="{FF2B5EF4-FFF2-40B4-BE49-F238E27FC236}">
                <a16:creationId xmlns:a16="http://schemas.microsoft.com/office/drawing/2014/main" id="{A09026A6-AA17-58E4-15C3-004EEC3F0E2B}"/>
              </a:ext>
            </a:extLst>
          </p:cNvPr>
          <p:cNvPicPr>
            <a:picLocks noChangeAspect="1"/>
          </p:cNvPicPr>
          <p:nvPr/>
        </p:nvPicPr>
        <p:blipFill>
          <a:blip r:embed="rId2"/>
          <a:stretch>
            <a:fillRect/>
          </a:stretch>
        </p:blipFill>
        <p:spPr>
          <a:xfrm>
            <a:off x="7976923" y="898669"/>
            <a:ext cx="3048769" cy="3896922"/>
          </a:xfrm>
          <a:prstGeom prst="rect">
            <a:avLst/>
          </a:prstGeom>
          <a:ln>
            <a:solidFill>
              <a:schemeClr val="tx2"/>
            </a:solidFill>
          </a:ln>
        </p:spPr>
      </p:pic>
    </p:spTree>
    <p:extLst>
      <p:ext uri="{BB962C8B-B14F-4D97-AF65-F5344CB8AC3E}">
        <p14:creationId xmlns:p14="http://schemas.microsoft.com/office/powerpoint/2010/main" val="2382676117"/>
      </p:ext>
    </p:extLst>
  </p:cSld>
  <p:clrMapOvr>
    <a:masterClrMapping/>
  </p:clrMapOvr>
</p:sld>
</file>

<file path=ppt/theme/theme1.xml><?xml version="1.0" encoding="utf-8"?>
<a:theme xmlns:a="http://schemas.openxmlformats.org/drawingml/2006/main" name="Bullet Pages">
  <a:themeElements>
    <a:clrScheme name="RSG">
      <a:dk1>
        <a:srgbClr val="48484A"/>
      </a:dk1>
      <a:lt1>
        <a:srgbClr val="FFFFFF"/>
      </a:lt1>
      <a:dk2>
        <a:srgbClr val="262626"/>
      </a:dk2>
      <a:lt2>
        <a:srgbClr val="F68B1F"/>
      </a:lt2>
      <a:accent1>
        <a:srgbClr val="006FA1"/>
      </a:accent1>
      <a:accent2>
        <a:srgbClr val="75BEE9"/>
      </a:accent2>
      <a:accent3>
        <a:srgbClr val="63AF5E"/>
      </a:accent3>
      <a:accent4>
        <a:srgbClr val="FFC20E"/>
      </a:accent4>
      <a:accent5>
        <a:srgbClr val="524D85"/>
      </a:accent5>
      <a:accent6>
        <a:srgbClr val="BA1222"/>
      </a:accent6>
      <a:hlink>
        <a:srgbClr val="48484A"/>
      </a:hlink>
      <a:folHlink>
        <a:srgbClr val="524D8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SG PPT Template - Light Mode" id="{798C8988-9AEC-40FC-B9A5-03CEB88C3CCF}" vid="{8B8CB860-80B2-4C24-B384-9485113F0B07}"/>
    </a:ext>
  </a:extLst>
</a:theme>
</file>

<file path=ppt/theme/theme2.xml><?xml version="1.0" encoding="utf-8"?>
<a:theme xmlns:a="http://schemas.openxmlformats.org/drawingml/2006/main" name="Bold Bullets">
  <a:themeElements>
    <a:clrScheme name="RSG">
      <a:dk1>
        <a:srgbClr val="48484A"/>
      </a:dk1>
      <a:lt1>
        <a:srgbClr val="FFFFFF"/>
      </a:lt1>
      <a:dk2>
        <a:srgbClr val="262626"/>
      </a:dk2>
      <a:lt2>
        <a:srgbClr val="F68B1F"/>
      </a:lt2>
      <a:accent1>
        <a:srgbClr val="006FA1"/>
      </a:accent1>
      <a:accent2>
        <a:srgbClr val="75BEE9"/>
      </a:accent2>
      <a:accent3>
        <a:srgbClr val="63AF5E"/>
      </a:accent3>
      <a:accent4>
        <a:srgbClr val="FFC20E"/>
      </a:accent4>
      <a:accent5>
        <a:srgbClr val="524D85"/>
      </a:accent5>
      <a:accent6>
        <a:srgbClr val="BA1222"/>
      </a:accent6>
      <a:hlink>
        <a:srgbClr val="48484A"/>
      </a:hlink>
      <a:folHlink>
        <a:srgbClr val="524D8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SG PPT Template - Light Mode" id="{798C8988-9AEC-40FC-B9A5-03CEB88C3CCF}" vid="{E9934521-3DB5-4C5C-B157-CEB913FBD331}"/>
    </a:ext>
  </a:extLst>
</a:theme>
</file>

<file path=ppt/theme/theme3.xml><?xml version="1.0" encoding="utf-8"?>
<a:theme xmlns:a="http://schemas.openxmlformats.org/drawingml/2006/main" name="Title, Divider, &amp; End Pages">
  <a:themeElements>
    <a:clrScheme name="RSG">
      <a:dk1>
        <a:srgbClr val="48484A"/>
      </a:dk1>
      <a:lt1>
        <a:srgbClr val="FFFFFF"/>
      </a:lt1>
      <a:dk2>
        <a:srgbClr val="262626"/>
      </a:dk2>
      <a:lt2>
        <a:srgbClr val="F68B1F"/>
      </a:lt2>
      <a:accent1>
        <a:srgbClr val="006FA1"/>
      </a:accent1>
      <a:accent2>
        <a:srgbClr val="75BEE9"/>
      </a:accent2>
      <a:accent3>
        <a:srgbClr val="63AF5E"/>
      </a:accent3>
      <a:accent4>
        <a:srgbClr val="FFC20E"/>
      </a:accent4>
      <a:accent5>
        <a:srgbClr val="524D85"/>
      </a:accent5>
      <a:accent6>
        <a:srgbClr val="BA1222"/>
      </a:accent6>
      <a:hlink>
        <a:srgbClr val="48484A"/>
      </a:hlink>
      <a:folHlink>
        <a:srgbClr val="524D8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SG PPT Template - Light Mode" id="{798C8988-9AEC-40FC-B9A5-03CEB88C3CCF}" vid="{EE4EC1A0-29A6-451A-AD4B-7830A77A69EC}"/>
    </a:ext>
  </a:extLst>
</a:theme>
</file>

<file path=ppt/theme/theme4.xml><?xml version="1.0" encoding="utf-8"?>
<a:theme xmlns:a="http://schemas.openxmlformats.org/drawingml/2006/main" name="1_Title, Divider, &amp; End Pages">
  <a:themeElements>
    <a:clrScheme name="RSG">
      <a:dk1>
        <a:srgbClr val="48484A"/>
      </a:dk1>
      <a:lt1>
        <a:srgbClr val="FFFFFF"/>
      </a:lt1>
      <a:dk2>
        <a:srgbClr val="262626"/>
      </a:dk2>
      <a:lt2>
        <a:srgbClr val="F68B1F"/>
      </a:lt2>
      <a:accent1>
        <a:srgbClr val="006FA1"/>
      </a:accent1>
      <a:accent2>
        <a:srgbClr val="75BEE9"/>
      </a:accent2>
      <a:accent3>
        <a:srgbClr val="63AF5E"/>
      </a:accent3>
      <a:accent4>
        <a:srgbClr val="FFC20E"/>
      </a:accent4>
      <a:accent5>
        <a:srgbClr val="524D85"/>
      </a:accent5>
      <a:accent6>
        <a:srgbClr val="BA1222"/>
      </a:accent6>
      <a:hlink>
        <a:srgbClr val="48484A"/>
      </a:hlink>
      <a:folHlink>
        <a:srgbClr val="524D8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SG PPT Template - Light Mode" id="{798C8988-9AEC-40FC-B9A5-03CEB88C3CCF}" vid="{AD75CA53-6D6A-414E-ACE5-01AED4F1242C}"/>
    </a:ext>
  </a:extLst>
</a:theme>
</file>

<file path=ppt/theme/theme5.xml><?xml version="1.0" encoding="utf-8"?>
<a:theme xmlns:a="http://schemas.openxmlformats.org/drawingml/2006/main" name="2_Title, Divider, &amp; End Pages">
  <a:themeElements>
    <a:clrScheme name="RSG">
      <a:dk1>
        <a:srgbClr val="48484A"/>
      </a:dk1>
      <a:lt1>
        <a:srgbClr val="FFFFFF"/>
      </a:lt1>
      <a:dk2>
        <a:srgbClr val="262626"/>
      </a:dk2>
      <a:lt2>
        <a:srgbClr val="F68B1F"/>
      </a:lt2>
      <a:accent1>
        <a:srgbClr val="006FA1"/>
      </a:accent1>
      <a:accent2>
        <a:srgbClr val="75BEE9"/>
      </a:accent2>
      <a:accent3>
        <a:srgbClr val="63AF5E"/>
      </a:accent3>
      <a:accent4>
        <a:srgbClr val="FFC20E"/>
      </a:accent4>
      <a:accent5>
        <a:srgbClr val="524D85"/>
      </a:accent5>
      <a:accent6>
        <a:srgbClr val="BA1222"/>
      </a:accent6>
      <a:hlink>
        <a:srgbClr val="48484A"/>
      </a:hlink>
      <a:folHlink>
        <a:srgbClr val="524D8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SG PPT Template - Light Mode" id="{798C8988-9AEC-40FC-B9A5-03CEB88C3CCF}" vid="{0AFF78E5-D3EC-47FE-907B-B2119CEDDDE8}"/>
    </a:ext>
  </a:extLst>
</a:theme>
</file>

<file path=ppt/theme/theme6.xml><?xml version="1.0" encoding="utf-8"?>
<a:theme xmlns:a="http://schemas.openxmlformats.org/drawingml/2006/main" name="3_Title, Divider, &amp; End Pages">
  <a:themeElements>
    <a:clrScheme name="RSG">
      <a:dk1>
        <a:srgbClr val="48484A"/>
      </a:dk1>
      <a:lt1>
        <a:srgbClr val="FFFFFF"/>
      </a:lt1>
      <a:dk2>
        <a:srgbClr val="262626"/>
      </a:dk2>
      <a:lt2>
        <a:srgbClr val="F68B1F"/>
      </a:lt2>
      <a:accent1>
        <a:srgbClr val="006FA1"/>
      </a:accent1>
      <a:accent2>
        <a:srgbClr val="75BEE9"/>
      </a:accent2>
      <a:accent3>
        <a:srgbClr val="63AF5E"/>
      </a:accent3>
      <a:accent4>
        <a:srgbClr val="FFC20E"/>
      </a:accent4>
      <a:accent5>
        <a:srgbClr val="524D85"/>
      </a:accent5>
      <a:accent6>
        <a:srgbClr val="BA1222"/>
      </a:accent6>
      <a:hlink>
        <a:srgbClr val="48484A"/>
      </a:hlink>
      <a:folHlink>
        <a:srgbClr val="524D8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SG PPT Template - Light Mode" id="{798C8988-9AEC-40FC-B9A5-03CEB88C3CCF}" vid="{355DFA3D-B2D6-48CE-8808-EF139289E11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f39614a-c9a1-44e5-9858-31499fb88fe7" xsi:nil="true"/>
    <lcf76f155ced4ddcb4097134ff3c332f xmlns="deb7a58f-9816-4428-a352-ae489ea8499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1A211315EA3D744B34497D356342E9C" ma:contentTypeVersion="11" ma:contentTypeDescription="Create a new document." ma:contentTypeScope="" ma:versionID="f93ab200622061d05a696df4f398a1c7">
  <xsd:schema xmlns:xsd="http://www.w3.org/2001/XMLSchema" xmlns:xs="http://www.w3.org/2001/XMLSchema" xmlns:p="http://schemas.microsoft.com/office/2006/metadata/properties" xmlns:ns2="deb7a58f-9816-4428-a352-ae489ea84994" xmlns:ns3="3f39614a-c9a1-44e5-9858-31499fb88fe7" targetNamespace="http://schemas.microsoft.com/office/2006/metadata/properties" ma:root="true" ma:fieldsID="fb370377c65fd18cbc43b2d175af202c" ns2:_="" ns3:_="">
    <xsd:import namespace="deb7a58f-9816-4428-a352-ae489ea84994"/>
    <xsd:import namespace="3f39614a-c9a1-44e5-9858-31499fb88fe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b7a58f-9816-4428-a352-ae489ea849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1770257-8aa5-473d-8b97-0f0439c117c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f39614a-c9a1-44e5-9858-31499fb88fe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a530b1c-57df-4972-ab71-6944420906a9}" ma:internalName="TaxCatchAll" ma:showField="CatchAllData" ma:web="3f39614a-c9a1-44e5-9858-31499fb88f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B548D2-16E5-4D59-9228-B99A31CAF826}">
  <ds:schemaRefs>
    <ds:schemaRef ds:uri="3f39614a-c9a1-44e5-9858-31499fb88fe7"/>
    <ds:schemaRef ds:uri="deb7a58f-9816-4428-a352-ae489ea849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D17FFAC-E6F5-492C-9EE2-3509970A1B25}">
  <ds:schemaRefs>
    <ds:schemaRef ds:uri="3f39614a-c9a1-44e5-9858-31499fb88fe7"/>
    <ds:schemaRef ds:uri="deb7a58f-9816-4428-a352-ae489ea849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23E702B-A4A8-49D1-8100-74D24C5D8E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RSG PPT Template - Light Mode</Template>
  <Application>Microsoft Office PowerPoint</Application>
  <PresentationFormat>Widescreen</PresentationFormat>
  <Slides>116</Slides>
  <Notes>36</Notes>
  <HiddenSlides>0</HiddenSlides>
  <ScaleCrop>false</ScaleCrop>
  <HeadingPairs>
    <vt:vector size="4" baseType="variant">
      <vt:variant>
        <vt:lpstr>Theme</vt:lpstr>
      </vt:variant>
      <vt:variant>
        <vt:i4>6</vt:i4>
      </vt:variant>
      <vt:variant>
        <vt:lpstr>Slide Titles</vt:lpstr>
      </vt:variant>
      <vt:variant>
        <vt:i4>116</vt:i4>
      </vt:variant>
    </vt:vector>
  </HeadingPairs>
  <TitlesOfParts>
    <vt:vector size="122" baseType="lpstr">
      <vt:lpstr>Bullet Pages</vt:lpstr>
      <vt:lpstr>Bold Bullets</vt:lpstr>
      <vt:lpstr>Title, Divider, &amp; End Pages</vt:lpstr>
      <vt:lpstr>1_Title, Divider, &amp; End Pages</vt:lpstr>
      <vt:lpstr>2_Title, Divider, &amp; End Pages</vt:lpstr>
      <vt:lpstr>3_Title, Divider, &amp; End Pages</vt:lpstr>
      <vt:lpstr>San Joaquin Valley VisionEval Training</vt:lpstr>
      <vt:lpstr>Introductions</vt:lpstr>
      <vt:lpstr>Training Overview</vt:lpstr>
      <vt:lpstr>Getting Setup</vt:lpstr>
      <vt:lpstr>Part 1</vt:lpstr>
      <vt:lpstr>1. Introduction to VisionEval</vt:lpstr>
      <vt:lpstr>What is VisionEval? </vt:lpstr>
      <vt:lpstr>Answering the Important Questions First How Does VisionEval Fit in the Process?</vt:lpstr>
      <vt:lpstr>Connecting to Performance Measures How is VisionEval Used?</vt:lpstr>
      <vt:lpstr>Open Source Tools Need Support</vt:lpstr>
      <vt:lpstr>Quantitative Exploratory modeling</vt:lpstr>
      <vt:lpstr>Documentation and Resources</vt:lpstr>
      <vt:lpstr>Relevant Repos &amp; VisionEval Versions</vt:lpstr>
      <vt:lpstr>Relevant Repos &amp; VisionEval Versions</vt:lpstr>
      <vt:lpstr>2. VisionEval Basics</vt:lpstr>
      <vt:lpstr>2.1 Overall “Big Picture” Workflow</vt:lpstr>
      <vt:lpstr>2.2 VE Geography  Structure</vt:lpstr>
      <vt:lpstr>SJV Geography Structure</vt:lpstr>
      <vt:lpstr>PowerPoint Presentation</vt:lpstr>
      <vt:lpstr>External Zones</vt:lpstr>
      <vt:lpstr>2.3 Inputs</vt:lpstr>
      <vt:lpstr>Inputs</vt:lpstr>
      <vt:lpstr>Types of Inputs</vt:lpstr>
      <vt:lpstr>Input Sources &amp; Methodologies</vt:lpstr>
      <vt:lpstr>Example input: marea_transit_service.csv</vt:lpstr>
      <vt:lpstr>2.4 Packages &amp; Modules</vt:lpstr>
      <vt:lpstr>Elements Considered in the Strategic Model</vt:lpstr>
      <vt:lpstr>PowerPoint Presentation</vt:lpstr>
      <vt:lpstr>Packages and Modules</vt:lpstr>
      <vt:lpstr>SJV VE Packages</vt:lpstr>
      <vt:lpstr>Custom Package: VESimHouseholdsSJV</vt:lpstr>
      <vt:lpstr>Custom Package: VEPopulationSim</vt:lpstr>
      <vt:lpstr>Custom Packages: VELandUseSJV</vt:lpstr>
      <vt:lpstr>Custom Packages: VELandUseSJV</vt:lpstr>
      <vt:lpstr>Custom Package: VEPowertrainsAndFuelsSJV</vt:lpstr>
      <vt:lpstr>2.5 VisionEval Model Framework</vt:lpstr>
      <vt:lpstr>Model Steps</vt:lpstr>
      <vt:lpstr>Step 1: Define Households</vt:lpstr>
      <vt:lpstr>VE Concept #1:  Household Synthesis &amp; Land Use</vt:lpstr>
      <vt:lpstr>EPA Smart Location Database</vt:lpstr>
      <vt:lpstr>Step 2: Assign Land Use &amp; Other Policies</vt:lpstr>
      <vt:lpstr>Step 3: Assign Transportation System</vt:lpstr>
      <vt:lpstr>Step 4: Assign Vehicle Characteristics</vt:lpstr>
      <vt:lpstr>PowerPoint Presentation</vt:lpstr>
      <vt:lpstr>Driverless Vehicles</vt:lpstr>
      <vt:lpstr>HH Vehicle Attribute Models Light Truck &amp; Vehicle Age relationships (NHTS2001)</vt:lpstr>
      <vt:lpstr>Fuel Mix-Carbon Intensity </vt:lpstr>
      <vt:lpstr>Step 5: Estimate VMT</vt:lpstr>
      <vt:lpstr>Household Travel </vt:lpstr>
      <vt:lpstr>Vehicle Demand: VETravelDemand MM (VETravelDemand MM) </vt:lpstr>
      <vt:lpstr>Alternative Modes: Travel Demand (VETravelDemand MM) </vt:lpstr>
      <vt:lpstr>Teleworking Alternative: (VETravelDemandWFH) </vt:lpstr>
      <vt:lpstr>Step 6: Teleworking Alternative: (VETravelDemandWFH) </vt:lpstr>
      <vt:lpstr>Teleworking Alternative: (VETravelDemandWFH) </vt:lpstr>
      <vt:lpstr>PowerPoint Presentation</vt:lpstr>
      <vt:lpstr>Household Vehicles</vt:lpstr>
      <vt:lpstr>Step 7: Iterate to Balance VMT with Costs</vt:lpstr>
      <vt:lpstr>Adjust for Congestion</vt:lpstr>
      <vt:lpstr>Adjust for HH Costs &amp; Budgets</vt:lpstr>
      <vt:lpstr>Adjust Auto Ownership for Car Service  </vt:lpstr>
      <vt:lpstr>Adjust VMT for Household budget limit</vt:lpstr>
      <vt:lpstr>Resume at 11am  See you soon!</vt:lpstr>
      <vt:lpstr>Part 2</vt:lpstr>
      <vt:lpstr>1. Overview of Provided Models</vt:lpstr>
      <vt:lpstr>Installer Structure</vt:lpstr>
      <vt:lpstr>2. Model Folder Structure</vt:lpstr>
      <vt:lpstr>Folder Structure</vt:lpstr>
      <vt:lpstr>Folder Structure</vt:lpstr>
      <vt:lpstr>Folder Structure</vt:lpstr>
      <vt:lpstr>Folder Structure</vt:lpstr>
      <vt:lpstr>3. How to run a base model</vt:lpstr>
      <vt:lpstr>Prerequisites</vt:lpstr>
      <vt:lpstr>Install a VE Model</vt:lpstr>
      <vt:lpstr>Run a VE Model</vt:lpstr>
      <vt:lpstr>Run a VE Model</vt:lpstr>
      <vt:lpstr>Model Outputs</vt:lpstr>
      <vt:lpstr>4. How to test a future scenario</vt:lpstr>
      <vt:lpstr>DIY: Test future scenarios</vt:lpstr>
      <vt:lpstr>DIY: Test future scenarios</vt:lpstr>
      <vt:lpstr>Part 3</vt:lpstr>
      <vt:lpstr>1. Querying Outputs</vt:lpstr>
      <vt:lpstr>Background</vt:lpstr>
      <vt:lpstr>Anatomy of a Query</vt:lpstr>
      <vt:lpstr>Defining a .VEqry file</vt:lpstr>
      <vt:lpstr>How to Run a Query</vt:lpstr>
      <vt:lpstr>Query Results</vt:lpstr>
      <vt:lpstr>Example query </vt:lpstr>
      <vt:lpstr>DIY: Test future scenarios</vt:lpstr>
      <vt:lpstr>2. Visualizer Guide</vt:lpstr>
      <vt:lpstr>Input/Output Visualizer</vt:lpstr>
      <vt:lpstr>Inputs Viewer</vt:lpstr>
      <vt:lpstr>Outputs Viewer</vt:lpstr>
      <vt:lpstr>3. How to run multiple future scenarios</vt:lpstr>
      <vt:lpstr>SJV VE Scenarios</vt:lpstr>
      <vt:lpstr>SJV VE Scenarios – Combinations Matrix</vt:lpstr>
      <vt:lpstr>The VERSPM-SJV-Cat model</vt:lpstr>
      <vt:lpstr>Future Scenario Configuration files – Model root</vt:lpstr>
      <vt:lpstr>Future Scenario Configuration files – “scenarios”</vt:lpstr>
      <vt:lpstr>Running multiple future scenarios</vt:lpstr>
      <vt:lpstr>Converting the “cat” model to multiscenario</vt:lpstr>
      <vt:lpstr>Running multiple future scenarios</vt:lpstr>
      <vt:lpstr>4. Multiscenario viewer</vt:lpstr>
      <vt:lpstr>Wrapping Up</vt:lpstr>
      <vt:lpstr>What Have We Covered?</vt:lpstr>
      <vt:lpstr>Tools and Resources</vt:lpstr>
      <vt:lpstr>Tools and Resources</vt:lpstr>
      <vt:lpstr>Outputs and Analysis</vt:lpstr>
      <vt:lpstr>Where do you go from here</vt:lpstr>
      <vt:lpstr>PowerPoint Presentation</vt:lpstr>
      <vt:lpstr>PowerPoint Presentation</vt:lpstr>
      <vt:lpstr>Advanced Topics</vt:lpstr>
      <vt:lpstr>Step 1: Clone the SJV-VE-Extras repository</vt:lpstr>
      <vt:lpstr>Step 2: Modify the package</vt:lpstr>
      <vt:lpstr>Step 3: Document the package</vt:lpstr>
      <vt:lpstr>Step 4: Install Packages to the VE Library</vt:lpstr>
      <vt:lpstr>Step 5: Update run_model.R, necessary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Metro VE Extras Installation Guide</dc:title>
  <dc:creator>Nicholas Fisher</dc:creator>
  <cp:revision>2</cp:revision>
  <cp:lastPrinted>2022-11-01T17:15:33Z</cp:lastPrinted>
  <dcterms:created xsi:type="dcterms:W3CDTF">2023-12-27T17:26:17Z</dcterms:created>
  <dcterms:modified xsi:type="dcterms:W3CDTF">2026-01-23T21:33:45Z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0x010100F1A211315EA3D744B34497D356342E9C</vt:lpwstr>
  </property>
  <property fmtid="{D5CDD505-2E9C-101B-9397-08002B2CF9AE}" pid="3" name="MediaServiceImageTags">
    <vt:lpwstr/>
  </property>
</Properties>
</file>