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handoutMasterIdLst>
    <p:handoutMasterId r:id="rId14"/>
  </p:handoutMasterIdLst>
  <p:sldIdLst>
    <p:sldId id="256" r:id="rId2"/>
    <p:sldId id="288" r:id="rId3"/>
    <p:sldId id="293" r:id="rId4"/>
    <p:sldId id="283" r:id="rId5"/>
    <p:sldId id="289" r:id="rId6"/>
    <p:sldId id="290" r:id="rId7"/>
    <p:sldId id="294" r:id="rId8"/>
    <p:sldId id="287" r:id="rId9"/>
    <p:sldId id="291" r:id="rId10"/>
    <p:sldId id="285" r:id="rId11"/>
    <p:sldId id="292" r:id="rId1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F80F45-888C-5307-82EB-B476D99F898A}" name="Suriya Vallamsundar" initials="SV" userId="S::Suriya.Vallamsundar@trinityconsultants.com::d60b8fb7-1ce7-4b53-9992-90a2b08134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6E8"/>
    <a:srgbClr val="2BA0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3557" autoAdjust="0"/>
  </p:normalViewPr>
  <p:slideViewPr>
    <p:cSldViewPr snapToGrid="0">
      <p:cViewPr varScale="1">
        <p:scale>
          <a:sx n="74" d="100"/>
          <a:sy n="74" d="100"/>
        </p:scale>
        <p:origin x="412" y="5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B38E7C-696A-610D-AB59-25F38B99A296}"/>
              </a:ext>
            </a:extLst>
          </p:cNvPr>
          <p:cNvSpPr>
            <a:spLocks noGrp="1"/>
          </p:cNvSpPr>
          <p:nvPr>
            <p:ph type="hdr" sz="quarter"/>
          </p:nvPr>
        </p:nvSpPr>
        <p:spPr>
          <a:xfrm>
            <a:off x="0" y="0"/>
            <a:ext cx="3012001" cy="462721"/>
          </a:xfrm>
          <a:prstGeom prst="rect">
            <a:avLst/>
          </a:prstGeom>
        </p:spPr>
        <p:txBody>
          <a:bodyPr vert="horz" lIns="87490" tIns="43745" rIns="87490" bIns="43745" rtlCol="0"/>
          <a:lstStyle>
            <a:lvl1pPr algn="l">
              <a:defRPr sz="1100"/>
            </a:lvl1pPr>
          </a:lstStyle>
          <a:p>
            <a:endParaRPr lang="en-US"/>
          </a:p>
        </p:txBody>
      </p:sp>
      <p:sp>
        <p:nvSpPr>
          <p:cNvPr id="3" name="Date Placeholder 2">
            <a:extLst>
              <a:ext uri="{FF2B5EF4-FFF2-40B4-BE49-F238E27FC236}">
                <a16:creationId xmlns:a16="http://schemas.microsoft.com/office/drawing/2014/main" id="{C6980BC3-B450-560B-9FED-E11743BD9380}"/>
              </a:ext>
            </a:extLst>
          </p:cNvPr>
          <p:cNvSpPr>
            <a:spLocks noGrp="1"/>
          </p:cNvSpPr>
          <p:nvPr>
            <p:ph type="dt" sz="quarter" idx="1"/>
          </p:nvPr>
        </p:nvSpPr>
        <p:spPr>
          <a:xfrm>
            <a:off x="3936566" y="0"/>
            <a:ext cx="3012001" cy="462721"/>
          </a:xfrm>
          <a:prstGeom prst="rect">
            <a:avLst/>
          </a:prstGeom>
        </p:spPr>
        <p:txBody>
          <a:bodyPr vert="horz" lIns="87490" tIns="43745" rIns="87490" bIns="43745" rtlCol="0"/>
          <a:lstStyle>
            <a:lvl1pPr algn="r">
              <a:defRPr sz="1100"/>
            </a:lvl1pPr>
          </a:lstStyle>
          <a:p>
            <a:endParaRPr lang="en-US"/>
          </a:p>
        </p:txBody>
      </p:sp>
      <p:sp>
        <p:nvSpPr>
          <p:cNvPr id="4" name="Footer Placeholder 3">
            <a:extLst>
              <a:ext uri="{FF2B5EF4-FFF2-40B4-BE49-F238E27FC236}">
                <a16:creationId xmlns:a16="http://schemas.microsoft.com/office/drawing/2014/main" id="{835BF761-FEFC-A185-6C50-B39C112772DA}"/>
              </a:ext>
            </a:extLst>
          </p:cNvPr>
          <p:cNvSpPr>
            <a:spLocks noGrp="1"/>
          </p:cNvSpPr>
          <p:nvPr>
            <p:ph type="ftr" sz="quarter" idx="2"/>
          </p:nvPr>
        </p:nvSpPr>
        <p:spPr>
          <a:xfrm>
            <a:off x="0" y="8773355"/>
            <a:ext cx="3012001" cy="462720"/>
          </a:xfrm>
          <a:prstGeom prst="rect">
            <a:avLst/>
          </a:prstGeom>
        </p:spPr>
        <p:txBody>
          <a:bodyPr vert="horz" lIns="87490" tIns="43745" rIns="87490" bIns="43745" rtlCol="0" anchor="b"/>
          <a:lstStyle>
            <a:lvl1pPr algn="l">
              <a:defRPr sz="1100"/>
            </a:lvl1pPr>
          </a:lstStyle>
          <a:p>
            <a:endParaRPr lang="en-US"/>
          </a:p>
        </p:txBody>
      </p:sp>
      <p:sp>
        <p:nvSpPr>
          <p:cNvPr id="5" name="Slide Number Placeholder 4">
            <a:extLst>
              <a:ext uri="{FF2B5EF4-FFF2-40B4-BE49-F238E27FC236}">
                <a16:creationId xmlns:a16="http://schemas.microsoft.com/office/drawing/2014/main" id="{DAACB1DF-54C5-0B42-A857-98C1F06F1E1F}"/>
              </a:ext>
            </a:extLst>
          </p:cNvPr>
          <p:cNvSpPr>
            <a:spLocks noGrp="1"/>
          </p:cNvSpPr>
          <p:nvPr>
            <p:ph type="sldNum" sz="quarter" idx="3"/>
          </p:nvPr>
        </p:nvSpPr>
        <p:spPr>
          <a:xfrm>
            <a:off x="3936566" y="8773355"/>
            <a:ext cx="3012001" cy="462720"/>
          </a:xfrm>
          <a:prstGeom prst="rect">
            <a:avLst/>
          </a:prstGeom>
        </p:spPr>
        <p:txBody>
          <a:bodyPr vert="horz" lIns="87490" tIns="43745" rIns="87490" bIns="43745" rtlCol="0" anchor="b"/>
          <a:lstStyle>
            <a:lvl1pPr algn="r">
              <a:defRPr sz="1100"/>
            </a:lvl1pPr>
          </a:lstStyle>
          <a:p>
            <a:fld id="{A16A7879-B4F1-4141-9CBA-FD49BA27556D}" type="slidenum">
              <a:rPr lang="en-US" smtClean="0"/>
              <a:t>‹#›</a:t>
            </a:fld>
            <a:endParaRPr lang="en-US"/>
          </a:p>
        </p:txBody>
      </p:sp>
    </p:spTree>
    <p:extLst>
      <p:ext uri="{BB962C8B-B14F-4D97-AF65-F5344CB8AC3E}">
        <p14:creationId xmlns:p14="http://schemas.microsoft.com/office/powerpoint/2010/main" val="1635344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7" tIns="46244" rIns="92487" bIns="46244" rtlCol="0"/>
          <a:lstStyle>
            <a:lvl1pPr algn="r">
              <a:defRPr sz="1200"/>
            </a:lvl1pPr>
          </a:lstStyle>
          <a:p>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487" tIns="46244" rIns="92487" bIns="46244" rtlCol="0" anchor="b"/>
          <a:lstStyle>
            <a:lvl1pPr algn="r">
              <a:defRPr sz="1200"/>
            </a:lvl1pPr>
          </a:lstStyle>
          <a:p>
            <a:fld id="{761EE732-F0E2-4F83-A2A1-044A47FD2182}" type="slidenum">
              <a:rPr lang="en-US" smtClean="0"/>
              <a:t>‹#›</a:t>
            </a:fld>
            <a:endParaRPr lang="en-US"/>
          </a:p>
        </p:txBody>
      </p:sp>
    </p:spTree>
    <p:extLst>
      <p:ext uri="{BB962C8B-B14F-4D97-AF65-F5344CB8AC3E}">
        <p14:creationId xmlns:p14="http://schemas.microsoft.com/office/powerpoint/2010/main" val="161148416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EE732-F0E2-4F83-A2A1-044A47FD2182}" type="slidenum">
              <a:rPr lang="en-US" smtClean="0"/>
              <a:t>1</a:t>
            </a:fld>
            <a:endParaRPr lang="en-US"/>
          </a:p>
        </p:txBody>
      </p:sp>
      <p:sp>
        <p:nvSpPr>
          <p:cNvPr id="6" name="Date Placeholder 5">
            <a:extLst>
              <a:ext uri="{FF2B5EF4-FFF2-40B4-BE49-F238E27FC236}">
                <a16:creationId xmlns:a16="http://schemas.microsoft.com/office/drawing/2014/main" id="{644DA55B-D832-B853-D661-860E9392E38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6024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5</a:t>
            </a:fld>
            <a:endParaRPr lang="en-US"/>
          </a:p>
        </p:txBody>
      </p:sp>
    </p:spTree>
    <p:extLst>
      <p:ext uri="{BB962C8B-B14F-4D97-AF65-F5344CB8AC3E}">
        <p14:creationId xmlns:p14="http://schemas.microsoft.com/office/powerpoint/2010/main" val="382153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6</a:t>
            </a:fld>
            <a:endParaRPr lang="en-US"/>
          </a:p>
        </p:txBody>
      </p:sp>
    </p:spTree>
    <p:extLst>
      <p:ext uri="{BB962C8B-B14F-4D97-AF65-F5344CB8AC3E}">
        <p14:creationId xmlns:p14="http://schemas.microsoft.com/office/powerpoint/2010/main" val="363054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A3BFD-1EC3-7165-C555-6D95C3082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B179F-A863-4726-C41D-677EA66C89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FC6C1-E20F-B3D5-0961-A1ABEA1A8812}"/>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480D57C-E843-F9D3-4A0F-798B088C50A4}"/>
              </a:ext>
            </a:extLst>
          </p:cNvPr>
          <p:cNvSpPr>
            <a:spLocks noGrp="1"/>
          </p:cNvSpPr>
          <p:nvPr>
            <p:ph type="dt" idx="1"/>
          </p:nvPr>
        </p:nvSpPr>
        <p:spPr/>
        <p:txBody>
          <a:bodyPr/>
          <a:lstStyle/>
          <a:p>
            <a:endParaRPr lang="en-US"/>
          </a:p>
        </p:txBody>
      </p:sp>
      <p:sp>
        <p:nvSpPr>
          <p:cNvPr id="5" name="Slide Number Placeholder 4">
            <a:extLst>
              <a:ext uri="{FF2B5EF4-FFF2-40B4-BE49-F238E27FC236}">
                <a16:creationId xmlns:a16="http://schemas.microsoft.com/office/drawing/2014/main" id="{F367E009-C213-9658-6F4E-F68BD95CCA8E}"/>
              </a:ext>
            </a:extLst>
          </p:cNvPr>
          <p:cNvSpPr>
            <a:spLocks noGrp="1"/>
          </p:cNvSpPr>
          <p:nvPr>
            <p:ph type="sldNum" sz="quarter" idx="5"/>
          </p:nvPr>
        </p:nvSpPr>
        <p:spPr/>
        <p:txBody>
          <a:bodyPr/>
          <a:lstStyle/>
          <a:p>
            <a:fld id="{761EE732-F0E2-4F83-A2A1-044A47FD2182}" type="slidenum">
              <a:rPr lang="en-US" smtClean="0"/>
              <a:t>7</a:t>
            </a:fld>
            <a:endParaRPr lang="en-US"/>
          </a:p>
        </p:txBody>
      </p:sp>
    </p:spTree>
    <p:extLst>
      <p:ext uri="{BB962C8B-B14F-4D97-AF65-F5344CB8AC3E}">
        <p14:creationId xmlns:p14="http://schemas.microsoft.com/office/powerpoint/2010/main" val="323111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9</a:t>
            </a:fld>
            <a:endParaRPr lang="en-US"/>
          </a:p>
        </p:txBody>
      </p:sp>
    </p:spTree>
    <p:extLst>
      <p:ext uri="{BB962C8B-B14F-4D97-AF65-F5344CB8AC3E}">
        <p14:creationId xmlns:p14="http://schemas.microsoft.com/office/powerpoint/2010/main" val="27016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10</a:t>
            </a:fld>
            <a:endParaRPr lang="en-US"/>
          </a:p>
        </p:txBody>
      </p:sp>
    </p:spTree>
    <p:extLst>
      <p:ext uri="{BB962C8B-B14F-4D97-AF65-F5344CB8AC3E}">
        <p14:creationId xmlns:p14="http://schemas.microsoft.com/office/powerpoint/2010/main" val="246938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11</a:t>
            </a:fld>
            <a:endParaRPr lang="en-US"/>
          </a:p>
        </p:txBody>
      </p:sp>
    </p:spTree>
    <p:extLst>
      <p:ext uri="{BB962C8B-B14F-4D97-AF65-F5344CB8AC3E}">
        <p14:creationId xmlns:p14="http://schemas.microsoft.com/office/powerpoint/2010/main" val="2059189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52C0E962-AE04-7929-DBEF-C3CE86A29811}"/>
              </a:ext>
            </a:extLst>
          </p:cNvPr>
          <p:cNvPicPr>
            <a:picLocks noChangeAspect="1"/>
          </p:cNvPicPr>
          <p:nvPr userDrawn="1"/>
        </p:nvPicPr>
        <p:blipFill>
          <a:blip r:embed="rId5"/>
          <a:stretch>
            <a:fillRect/>
          </a:stretch>
        </p:blipFill>
        <p:spPr>
          <a:xfrm>
            <a:off x="9151073" y="1158240"/>
            <a:ext cx="3010447" cy="3828054"/>
          </a:xfrm>
          <a:prstGeom prst="rect">
            <a:avLst/>
          </a:prstGeom>
        </p:spPr>
      </p:pic>
    </p:spTree>
    <p:extLst>
      <p:ext uri="{BB962C8B-B14F-4D97-AF65-F5344CB8AC3E}">
        <p14:creationId xmlns:p14="http://schemas.microsoft.com/office/powerpoint/2010/main" val="168605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54668F86-0CDD-C92A-375C-4BC646AC09E5}"/>
              </a:ext>
            </a:extLst>
          </p:cNvPr>
          <p:cNvPicPr>
            <a:picLocks noChangeAspect="1"/>
          </p:cNvPicPr>
          <p:nvPr userDrawn="1"/>
        </p:nvPicPr>
        <p:blipFill>
          <a:blip r:embed="rId4"/>
          <a:stretch>
            <a:fillRect/>
          </a:stretch>
        </p:blipFill>
        <p:spPr>
          <a:xfrm>
            <a:off x="10633015" y="4292915"/>
            <a:ext cx="1508617" cy="1918343"/>
          </a:xfrm>
          <a:prstGeom prst="rect">
            <a:avLst/>
          </a:prstGeom>
        </p:spPr>
      </p:pic>
      <p:sp>
        <p:nvSpPr>
          <p:cNvPr id="5" name="Footer Placeholder 19">
            <a:extLst>
              <a:ext uri="{FF2B5EF4-FFF2-40B4-BE49-F238E27FC236}">
                <a16:creationId xmlns:a16="http://schemas.microsoft.com/office/drawing/2014/main" id="{4C755BCB-100C-4F0D-FD34-E5E2839E3870}"/>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91D10624-44F0-E571-0110-B85D27B37ADC}"/>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487B3160-5F5A-46A5-BBEA-BD5B7B613B5B}" type="datetime1">
              <a:rPr lang="en-US" smtClean="0"/>
              <a:t>4/30/2026</a:t>
            </a:fld>
            <a:endParaRPr lang="en-US" dirty="0"/>
          </a:p>
        </p:txBody>
      </p:sp>
      <p:sp>
        <p:nvSpPr>
          <p:cNvPr id="7" name="Slide Number Placeholder 15">
            <a:extLst>
              <a:ext uri="{FF2B5EF4-FFF2-40B4-BE49-F238E27FC236}">
                <a16:creationId xmlns:a16="http://schemas.microsoft.com/office/drawing/2014/main" id="{C4E44EAD-515D-3B4D-5E53-64B3038E3D7B}"/>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24956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3" name="Picture 2">
            <a:extLst>
              <a:ext uri="{FF2B5EF4-FFF2-40B4-BE49-F238E27FC236}">
                <a16:creationId xmlns:a16="http://schemas.microsoft.com/office/drawing/2014/main" id="{8C1CB35E-F572-01C1-0158-67CFE35D3F4E}"/>
              </a:ext>
            </a:extLst>
          </p:cNvPr>
          <p:cNvPicPr>
            <a:picLocks noChangeAspect="1"/>
          </p:cNvPicPr>
          <p:nvPr userDrawn="1"/>
        </p:nvPicPr>
        <p:blipFill>
          <a:blip r:embed="rId4"/>
          <a:stretch>
            <a:fillRect/>
          </a:stretch>
        </p:blipFill>
        <p:spPr>
          <a:xfrm>
            <a:off x="10633015" y="4292915"/>
            <a:ext cx="1508617" cy="1918343"/>
          </a:xfrm>
          <a:prstGeom prst="rect">
            <a:avLst/>
          </a:prstGeom>
        </p:spPr>
      </p:pic>
      <p:sp>
        <p:nvSpPr>
          <p:cNvPr id="5" name="Footer Placeholder 19">
            <a:extLst>
              <a:ext uri="{FF2B5EF4-FFF2-40B4-BE49-F238E27FC236}">
                <a16:creationId xmlns:a16="http://schemas.microsoft.com/office/drawing/2014/main" id="{5BE2A1DE-B9E8-D15B-D982-67DF20EDCA0C}"/>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126C3056-F3D0-BF70-0C8F-E9BC611610AB}"/>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ACF735AD-16FD-444F-8CD6-A36DAFF13082}" type="datetime1">
              <a:rPr lang="en-US" smtClean="0"/>
              <a:t>4/30/2026</a:t>
            </a:fld>
            <a:endParaRPr lang="en-US" dirty="0"/>
          </a:p>
        </p:txBody>
      </p:sp>
      <p:sp>
        <p:nvSpPr>
          <p:cNvPr id="7" name="Slide Number Placeholder 15">
            <a:extLst>
              <a:ext uri="{FF2B5EF4-FFF2-40B4-BE49-F238E27FC236}">
                <a16:creationId xmlns:a16="http://schemas.microsoft.com/office/drawing/2014/main" id="{0739A2A9-EFF0-47F5-D736-A493F6538A6F}"/>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38722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pic>
        <p:nvPicPr>
          <p:cNvPr id="3" name="Picture 2">
            <a:extLst>
              <a:ext uri="{FF2B5EF4-FFF2-40B4-BE49-F238E27FC236}">
                <a16:creationId xmlns:a16="http://schemas.microsoft.com/office/drawing/2014/main" id="{704F6F24-A0D2-D5A9-71DD-912C62385D49}"/>
              </a:ext>
            </a:extLst>
          </p:cNvPr>
          <p:cNvPicPr>
            <a:picLocks noChangeAspect="1"/>
          </p:cNvPicPr>
          <p:nvPr userDrawn="1"/>
        </p:nvPicPr>
        <p:blipFill>
          <a:blip r:embed="rId4"/>
          <a:stretch>
            <a:fillRect/>
          </a:stretch>
        </p:blipFill>
        <p:spPr>
          <a:xfrm>
            <a:off x="10633015" y="4292915"/>
            <a:ext cx="1508617" cy="1918343"/>
          </a:xfrm>
          <a:prstGeom prst="rect">
            <a:avLst/>
          </a:prstGeom>
        </p:spPr>
      </p:pic>
      <p:sp>
        <p:nvSpPr>
          <p:cNvPr id="5" name="Footer Placeholder 19">
            <a:extLst>
              <a:ext uri="{FF2B5EF4-FFF2-40B4-BE49-F238E27FC236}">
                <a16:creationId xmlns:a16="http://schemas.microsoft.com/office/drawing/2014/main" id="{E5FEAEA5-EA65-59ED-8C8A-46EC92AD4C00}"/>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E0612797-9E0B-81C0-B787-75222B70C887}"/>
              </a:ext>
            </a:extLst>
          </p:cNvPr>
          <p:cNvSpPr>
            <a:spLocks noGrp="1"/>
          </p:cNvSpPr>
          <p:nvPr>
            <p:ph type="dt" sz="half" idx="14"/>
          </p:nvPr>
        </p:nvSpPr>
        <p:spPr>
          <a:xfrm>
            <a:off x="9357855" y="6416357"/>
            <a:ext cx="2743200" cy="365125"/>
          </a:xfrm>
          <a:prstGeom prst="rect">
            <a:avLst/>
          </a:prstGeom>
        </p:spPr>
        <p:txBody>
          <a:bodyPr anchor="ctr"/>
          <a:lstStyle>
            <a:lvl1pPr algn="r">
              <a:defRPr sz="1100" i="1"/>
            </a:lvl1pPr>
          </a:lstStyle>
          <a:p>
            <a:fld id="{C279A983-26F5-475D-80BB-573088D3A8E0}" type="datetime1">
              <a:rPr lang="en-US" smtClean="0"/>
              <a:t>4/30/2026</a:t>
            </a:fld>
            <a:endParaRPr lang="en-US" dirty="0"/>
          </a:p>
        </p:txBody>
      </p:sp>
      <p:sp>
        <p:nvSpPr>
          <p:cNvPr id="7" name="Slide Number Placeholder 15">
            <a:extLst>
              <a:ext uri="{FF2B5EF4-FFF2-40B4-BE49-F238E27FC236}">
                <a16:creationId xmlns:a16="http://schemas.microsoft.com/office/drawing/2014/main" id="{3EA87F3F-0BAE-89EF-10E0-68414DE14ACE}"/>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323970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3" name="Picture 2">
            <a:extLst>
              <a:ext uri="{FF2B5EF4-FFF2-40B4-BE49-F238E27FC236}">
                <a16:creationId xmlns:a16="http://schemas.microsoft.com/office/drawing/2014/main" id="{A25654B8-E4A0-30B9-DFE2-B47E48A74FC3}"/>
              </a:ext>
            </a:extLst>
          </p:cNvPr>
          <p:cNvPicPr>
            <a:picLocks noChangeAspect="1"/>
          </p:cNvPicPr>
          <p:nvPr userDrawn="1"/>
        </p:nvPicPr>
        <p:blipFill>
          <a:blip r:embed="rId4"/>
          <a:stretch>
            <a:fillRect/>
          </a:stretch>
        </p:blipFill>
        <p:spPr>
          <a:xfrm>
            <a:off x="10633015" y="4292915"/>
            <a:ext cx="1508617" cy="1918343"/>
          </a:xfrm>
          <a:prstGeom prst="rect">
            <a:avLst/>
          </a:prstGeom>
        </p:spPr>
      </p:pic>
      <p:sp>
        <p:nvSpPr>
          <p:cNvPr id="5" name="Footer Placeholder 19">
            <a:extLst>
              <a:ext uri="{FF2B5EF4-FFF2-40B4-BE49-F238E27FC236}">
                <a16:creationId xmlns:a16="http://schemas.microsoft.com/office/drawing/2014/main" id="{2FAB5181-D101-AB69-F0B1-217267B1E79E}"/>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F3E87EBF-ED9C-C53B-E8B3-C3705324A4F9}"/>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A8E528D1-8A1A-4324-8064-A21322915039}" type="datetime1">
              <a:rPr lang="en-US" smtClean="0"/>
              <a:t>4/30/2026</a:t>
            </a:fld>
            <a:endParaRPr lang="en-US" dirty="0"/>
          </a:p>
        </p:txBody>
      </p:sp>
      <p:sp>
        <p:nvSpPr>
          <p:cNvPr id="7" name="Slide Number Placeholder 15">
            <a:extLst>
              <a:ext uri="{FF2B5EF4-FFF2-40B4-BE49-F238E27FC236}">
                <a16:creationId xmlns:a16="http://schemas.microsoft.com/office/drawing/2014/main" id="{D12A80C7-C092-270E-1D1D-777B70FD69AA}"/>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26121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lvl1pPr>
              <a:defRPr>
                <a:solidFill>
                  <a:schemeClr val="tx1"/>
                </a:solidFill>
              </a:defRPr>
            </a:lvl1p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2" name="Picture 1">
            <a:extLst>
              <a:ext uri="{FF2B5EF4-FFF2-40B4-BE49-F238E27FC236}">
                <a16:creationId xmlns:a16="http://schemas.microsoft.com/office/drawing/2014/main" id="{E91FBB02-9562-5776-BDE0-2CE73C3617CC}"/>
              </a:ext>
            </a:extLst>
          </p:cNvPr>
          <p:cNvPicPr>
            <a:picLocks noChangeAspect="1"/>
          </p:cNvPicPr>
          <p:nvPr userDrawn="1"/>
        </p:nvPicPr>
        <p:blipFill>
          <a:blip r:embed="rId4"/>
          <a:stretch>
            <a:fillRect/>
          </a:stretch>
        </p:blipFill>
        <p:spPr>
          <a:xfrm>
            <a:off x="10633015" y="334525"/>
            <a:ext cx="1508617" cy="1918343"/>
          </a:xfrm>
          <a:prstGeom prst="rect">
            <a:avLst/>
          </a:prstGeom>
        </p:spPr>
      </p:pic>
      <p:sp>
        <p:nvSpPr>
          <p:cNvPr id="3" name="Footer Placeholder 19">
            <a:extLst>
              <a:ext uri="{FF2B5EF4-FFF2-40B4-BE49-F238E27FC236}">
                <a16:creationId xmlns:a16="http://schemas.microsoft.com/office/drawing/2014/main" id="{FAB1BA84-9DAD-07EC-30AC-8055347BA29C}"/>
              </a:ext>
            </a:extLst>
          </p:cNvPr>
          <p:cNvSpPr>
            <a:spLocks noGrp="1"/>
          </p:cNvSpPr>
          <p:nvPr>
            <p:ph type="ftr" sz="quarter" idx="18"/>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4" name="Date Placeholder 18">
            <a:extLst>
              <a:ext uri="{FF2B5EF4-FFF2-40B4-BE49-F238E27FC236}">
                <a16:creationId xmlns:a16="http://schemas.microsoft.com/office/drawing/2014/main" id="{3A47D6E7-DD36-917D-3F09-8B0F94342292}"/>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4B758E55-D36B-4DD4-BC04-455EAA8E3640}" type="datetime1">
              <a:rPr lang="en-US" smtClean="0"/>
              <a:t>4/30/2026</a:t>
            </a:fld>
            <a:endParaRPr lang="en-US" dirty="0"/>
          </a:p>
        </p:txBody>
      </p:sp>
      <p:sp>
        <p:nvSpPr>
          <p:cNvPr id="5" name="Slide Number Placeholder 15">
            <a:extLst>
              <a:ext uri="{FF2B5EF4-FFF2-40B4-BE49-F238E27FC236}">
                <a16:creationId xmlns:a16="http://schemas.microsoft.com/office/drawing/2014/main" id="{81ECCE2D-B9F4-FB8F-0904-0750BB3D4839}"/>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6540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lvl1pPr>
              <a:defRPr>
                <a:solidFill>
                  <a:schemeClr val="tx1"/>
                </a:solidFill>
              </a:defRPr>
            </a:lvl1p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2" name="Picture 1">
            <a:extLst>
              <a:ext uri="{FF2B5EF4-FFF2-40B4-BE49-F238E27FC236}">
                <a16:creationId xmlns:a16="http://schemas.microsoft.com/office/drawing/2014/main" id="{4B81FE30-5638-5FFF-4D06-E74AE6F81E0C}"/>
              </a:ext>
            </a:extLst>
          </p:cNvPr>
          <p:cNvPicPr>
            <a:picLocks noChangeAspect="1"/>
          </p:cNvPicPr>
          <p:nvPr userDrawn="1"/>
        </p:nvPicPr>
        <p:blipFill>
          <a:blip r:embed="rId4"/>
          <a:stretch>
            <a:fillRect/>
          </a:stretch>
        </p:blipFill>
        <p:spPr>
          <a:xfrm>
            <a:off x="10633015" y="334525"/>
            <a:ext cx="1508617" cy="1918343"/>
          </a:xfrm>
          <a:prstGeom prst="rect">
            <a:avLst/>
          </a:prstGeom>
        </p:spPr>
      </p:pic>
      <p:sp>
        <p:nvSpPr>
          <p:cNvPr id="3" name="Footer Placeholder 19">
            <a:extLst>
              <a:ext uri="{FF2B5EF4-FFF2-40B4-BE49-F238E27FC236}">
                <a16:creationId xmlns:a16="http://schemas.microsoft.com/office/drawing/2014/main" id="{F2328F4D-F92D-48FF-004E-2F31410BDD3C}"/>
              </a:ext>
            </a:extLst>
          </p:cNvPr>
          <p:cNvSpPr>
            <a:spLocks noGrp="1"/>
          </p:cNvSpPr>
          <p:nvPr>
            <p:ph type="ftr" sz="quarter" idx="2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4" name="Date Placeholder 18">
            <a:extLst>
              <a:ext uri="{FF2B5EF4-FFF2-40B4-BE49-F238E27FC236}">
                <a16:creationId xmlns:a16="http://schemas.microsoft.com/office/drawing/2014/main" id="{F4159BFA-8260-3343-E008-EB2975056804}"/>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9B971E3E-710B-44EF-8095-D87852D5DA8F}" type="datetime1">
              <a:rPr lang="en-US" smtClean="0"/>
              <a:t>4/30/2026</a:t>
            </a:fld>
            <a:endParaRPr lang="en-US" dirty="0"/>
          </a:p>
        </p:txBody>
      </p:sp>
      <p:sp>
        <p:nvSpPr>
          <p:cNvPr id="5" name="Slide Number Placeholder 15">
            <a:extLst>
              <a:ext uri="{FF2B5EF4-FFF2-40B4-BE49-F238E27FC236}">
                <a16:creationId xmlns:a16="http://schemas.microsoft.com/office/drawing/2014/main" id="{C5288F49-D8A0-AED3-A0E9-ED32B939D865}"/>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24941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mall Title">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4571999" cy="321164"/>
          </a:xfrm>
          <a:prstGeom prst="rect">
            <a:avLst/>
          </a:prstGeom>
        </p:spPr>
      </p:pic>
      <p:sp>
        <p:nvSpPr>
          <p:cNvPr id="8" name="Rectangle 7"/>
          <p:cNvSpPr/>
          <p:nvPr/>
        </p:nvSpPr>
        <p:spPr bwMode="ltGray">
          <a:xfrm>
            <a:off x="0" y="609600"/>
            <a:ext cx="45720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3711204" cy="1080938"/>
          </a:xfrm>
        </p:spPr>
        <p:txBody>
          <a:bodyPr/>
          <a:lstStyle>
            <a:lvl1pPr>
              <a:defRPr>
                <a:solidFill>
                  <a:schemeClr val="tx1"/>
                </a:solidFill>
              </a:defRPr>
            </a:lvl1pPr>
          </a:lstStyle>
          <a:p>
            <a:r>
              <a:rPr lang="en-US"/>
              <a:t>Click to edit Master title style</a:t>
            </a:r>
            <a:endParaRPr lang="en-US" dirty="0"/>
          </a:p>
        </p:txBody>
      </p:sp>
      <p:sp>
        <p:nvSpPr>
          <p:cNvPr id="5" name="Footer Placeholder 28">
            <a:extLst>
              <a:ext uri="{FF2B5EF4-FFF2-40B4-BE49-F238E27FC236}">
                <a16:creationId xmlns:a16="http://schemas.microsoft.com/office/drawing/2014/main" id="{AD5EEBC6-EF1A-67DB-34BB-9AAAEA51AC51}"/>
              </a:ext>
            </a:extLst>
          </p:cNvPr>
          <p:cNvSpPr>
            <a:spLocks noGrp="1"/>
          </p:cNvSpPr>
          <p:nvPr>
            <p:ph type="ftr" sz="quarter" idx="11"/>
          </p:nvPr>
        </p:nvSpPr>
        <p:spPr>
          <a:xfrm>
            <a:off x="0" y="6339840"/>
            <a:ext cx="12192000" cy="518160"/>
          </a:xfrm>
          <a:noFill/>
        </p:spPr>
        <p:txBody>
          <a:bodyPr/>
          <a:lstStyle>
            <a:lvl1pPr>
              <a:defRPr>
                <a:solidFill>
                  <a:schemeClr val="bg1"/>
                </a:solidFill>
              </a:defRPr>
            </a:lvl1pPr>
          </a:lstStyle>
          <a:p>
            <a:r>
              <a:rPr lang="en-US"/>
              <a:t>City Of Sanger - Presentation Title - Department</a:t>
            </a:r>
            <a:endParaRPr lang="en-US" dirty="0"/>
          </a:p>
        </p:txBody>
      </p:sp>
      <p:sp>
        <p:nvSpPr>
          <p:cNvPr id="14" name="Date Placeholder 27">
            <a:extLst>
              <a:ext uri="{FF2B5EF4-FFF2-40B4-BE49-F238E27FC236}">
                <a16:creationId xmlns:a16="http://schemas.microsoft.com/office/drawing/2014/main" id="{CBDE8AA6-3A55-BFCE-9ADD-1752A108C875}"/>
              </a:ext>
            </a:extLst>
          </p:cNvPr>
          <p:cNvSpPr>
            <a:spLocks noGrp="1"/>
          </p:cNvSpPr>
          <p:nvPr>
            <p:ph type="dt" sz="half" idx="10"/>
          </p:nvPr>
        </p:nvSpPr>
        <p:spPr>
          <a:xfrm>
            <a:off x="9357855" y="6416357"/>
            <a:ext cx="2743200" cy="365125"/>
          </a:xfrm>
          <a:noFill/>
        </p:spPr>
        <p:txBody>
          <a:bodyPr/>
          <a:lstStyle>
            <a:lvl1pPr>
              <a:defRPr>
                <a:solidFill>
                  <a:schemeClr val="bg1"/>
                </a:solidFill>
              </a:defRPr>
            </a:lvl1pPr>
          </a:lstStyle>
          <a:p>
            <a:fld id="{3A73E242-2490-400C-BF87-D6D3DA8153CE}" type="datetime1">
              <a:rPr lang="en-US" smtClean="0"/>
              <a:t>4/30/2026</a:t>
            </a:fld>
            <a:endParaRPr lang="en-US" dirty="0"/>
          </a:p>
        </p:txBody>
      </p:sp>
      <p:sp>
        <p:nvSpPr>
          <p:cNvPr id="15" name="Slide Number Placeholder 15">
            <a:extLst>
              <a:ext uri="{FF2B5EF4-FFF2-40B4-BE49-F238E27FC236}">
                <a16:creationId xmlns:a16="http://schemas.microsoft.com/office/drawing/2014/main" id="{FE5EA9B6-E489-65B9-8D83-EF49F969CBF4}"/>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
        <p:nvSpPr>
          <p:cNvPr id="3" name="Rectangle 2">
            <a:extLst>
              <a:ext uri="{FF2B5EF4-FFF2-40B4-BE49-F238E27FC236}">
                <a16:creationId xmlns:a16="http://schemas.microsoft.com/office/drawing/2014/main" id="{D884C157-C2D6-BA35-BADA-4F1265C3140B}"/>
              </a:ext>
            </a:extLst>
          </p:cNvPr>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8E4D0E82-8A6A-0006-7741-CC1A8CA13857}"/>
              </a:ext>
            </a:extLst>
          </p:cNvPr>
          <p:cNvPicPr>
            <a:picLocks noChangeAspect="1"/>
          </p:cNvPicPr>
          <p:nvPr userDrawn="1"/>
        </p:nvPicPr>
        <p:blipFill>
          <a:blip r:embed="rId3"/>
          <a:stretch>
            <a:fillRect/>
          </a:stretch>
        </p:blipFill>
        <p:spPr>
          <a:xfrm>
            <a:off x="10645283" y="268597"/>
            <a:ext cx="1508617" cy="1918343"/>
          </a:xfrm>
          <a:prstGeom prst="rect">
            <a:avLst/>
          </a:prstGeom>
        </p:spPr>
      </p:pic>
    </p:spTree>
    <p:extLst>
      <p:ext uri="{BB962C8B-B14F-4D97-AF65-F5344CB8AC3E}">
        <p14:creationId xmlns:p14="http://schemas.microsoft.com/office/powerpoint/2010/main" val="215319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mall 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4571999" cy="321164"/>
          </a:xfrm>
          <a:prstGeom prst="rect">
            <a:avLst/>
          </a:prstGeom>
        </p:spPr>
      </p:pic>
      <p:sp>
        <p:nvSpPr>
          <p:cNvPr id="8" name="Rectangle 7"/>
          <p:cNvSpPr/>
          <p:nvPr/>
        </p:nvSpPr>
        <p:spPr bwMode="ltGray">
          <a:xfrm>
            <a:off x="0" y="609600"/>
            <a:ext cx="45720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3711204" cy="1080938"/>
          </a:xfrm>
        </p:spPr>
        <p:txBody>
          <a:bodyPr/>
          <a:lstStyle>
            <a:lvl1pPr>
              <a:defRPr>
                <a:solidFill>
                  <a:schemeClr val="tx1"/>
                </a:solidFill>
              </a:defRPr>
            </a:lvl1pPr>
          </a:lstStyle>
          <a:p>
            <a:r>
              <a:rPr lang="en-US"/>
              <a:t>Click to edit Master title style</a:t>
            </a:r>
            <a:endParaRPr lang="en-US" dirty="0"/>
          </a:p>
        </p:txBody>
      </p:sp>
      <p:sp>
        <p:nvSpPr>
          <p:cNvPr id="5" name="Footer Placeholder 28">
            <a:extLst>
              <a:ext uri="{FF2B5EF4-FFF2-40B4-BE49-F238E27FC236}">
                <a16:creationId xmlns:a16="http://schemas.microsoft.com/office/drawing/2014/main" id="{AD5EEBC6-EF1A-67DB-34BB-9AAAEA51AC51}"/>
              </a:ext>
            </a:extLst>
          </p:cNvPr>
          <p:cNvSpPr>
            <a:spLocks noGrp="1"/>
          </p:cNvSpPr>
          <p:nvPr>
            <p:ph type="ftr" sz="quarter" idx="11"/>
          </p:nvPr>
        </p:nvSpPr>
        <p:spPr>
          <a:xfrm>
            <a:off x="0" y="6339840"/>
            <a:ext cx="12192000" cy="518160"/>
          </a:xfrm>
          <a:noFill/>
        </p:spPr>
        <p:txBody>
          <a:bodyPr/>
          <a:lstStyle>
            <a:lvl1pPr>
              <a:defRPr>
                <a:solidFill>
                  <a:schemeClr val="bg1"/>
                </a:solidFill>
              </a:defRPr>
            </a:lvl1pPr>
          </a:lstStyle>
          <a:p>
            <a:r>
              <a:rPr lang="en-US"/>
              <a:t>City Of Sanger - Presentation Title - Department</a:t>
            </a:r>
            <a:endParaRPr lang="en-US" dirty="0"/>
          </a:p>
        </p:txBody>
      </p:sp>
      <p:sp>
        <p:nvSpPr>
          <p:cNvPr id="14" name="Date Placeholder 27">
            <a:extLst>
              <a:ext uri="{FF2B5EF4-FFF2-40B4-BE49-F238E27FC236}">
                <a16:creationId xmlns:a16="http://schemas.microsoft.com/office/drawing/2014/main" id="{CBDE8AA6-3A55-BFCE-9ADD-1752A108C875}"/>
              </a:ext>
            </a:extLst>
          </p:cNvPr>
          <p:cNvSpPr>
            <a:spLocks noGrp="1"/>
          </p:cNvSpPr>
          <p:nvPr>
            <p:ph type="dt" sz="half" idx="10"/>
          </p:nvPr>
        </p:nvSpPr>
        <p:spPr>
          <a:xfrm>
            <a:off x="9357855" y="6416357"/>
            <a:ext cx="2743200" cy="365125"/>
          </a:xfrm>
          <a:noFill/>
        </p:spPr>
        <p:txBody>
          <a:bodyPr/>
          <a:lstStyle>
            <a:lvl1pPr>
              <a:defRPr>
                <a:solidFill>
                  <a:schemeClr val="bg1"/>
                </a:solidFill>
              </a:defRPr>
            </a:lvl1pPr>
          </a:lstStyle>
          <a:p>
            <a:fld id="{477BD168-9553-4445-B154-A3091D6309B0}" type="datetime1">
              <a:rPr lang="en-US" smtClean="0"/>
              <a:t>4/30/2026</a:t>
            </a:fld>
            <a:endParaRPr lang="en-US" dirty="0"/>
          </a:p>
        </p:txBody>
      </p:sp>
      <p:sp>
        <p:nvSpPr>
          <p:cNvPr id="15" name="Slide Number Placeholder 15">
            <a:extLst>
              <a:ext uri="{FF2B5EF4-FFF2-40B4-BE49-F238E27FC236}">
                <a16:creationId xmlns:a16="http://schemas.microsoft.com/office/drawing/2014/main" id="{FE5EA9B6-E489-65B9-8D83-EF49F969CBF4}"/>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519615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E64BFCEA-2E3C-380B-DB0D-795A0BB7A8A9}"/>
              </a:ext>
            </a:extLst>
          </p:cNvPr>
          <p:cNvPicPr>
            <a:picLocks noChangeAspect="1"/>
          </p:cNvPicPr>
          <p:nvPr userDrawn="1"/>
        </p:nvPicPr>
        <p:blipFill>
          <a:blip r:embed="rId3"/>
          <a:stretch>
            <a:fillRect/>
          </a:stretch>
        </p:blipFill>
        <p:spPr>
          <a:xfrm>
            <a:off x="10645283" y="268597"/>
            <a:ext cx="1508617" cy="1918343"/>
          </a:xfrm>
          <a:prstGeom prst="rect">
            <a:avLst/>
          </a:prstGeom>
        </p:spPr>
      </p:pic>
      <p:sp>
        <p:nvSpPr>
          <p:cNvPr id="11" name="Footer Placeholder 28">
            <a:extLst>
              <a:ext uri="{FF2B5EF4-FFF2-40B4-BE49-F238E27FC236}">
                <a16:creationId xmlns:a16="http://schemas.microsoft.com/office/drawing/2014/main" id="{415AC417-DD30-9F4D-3113-3F8F63A69CD2}"/>
              </a:ext>
            </a:extLst>
          </p:cNvPr>
          <p:cNvSpPr>
            <a:spLocks noGrp="1"/>
          </p:cNvSpPr>
          <p:nvPr>
            <p:ph type="ftr" sz="quarter" idx="11"/>
          </p:nvPr>
        </p:nvSpPr>
        <p:spPr>
          <a:xfrm>
            <a:off x="0" y="6339840"/>
            <a:ext cx="12192000" cy="518160"/>
          </a:xfrm>
          <a:noFill/>
        </p:spPr>
        <p:txBody>
          <a:bodyPr/>
          <a:lstStyle>
            <a:lvl1pPr>
              <a:defRPr>
                <a:solidFill>
                  <a:schemeClr val="bg1"/>
                </a:solidFill>
              </a:defRPr>
            </a:lvl1pPr>
          </a:lstStyle>
          <a:p>
            <a:r>
              <a:rPr lang="en-US"/>
              <a:t>City Of Sanger - Presentation Title - Department</a:t>
            </a:r>
            <a:endParaRPr lang="en-US" dirty="0"/>
          </a:p>
        </p:txBody>
      </p:sp>
      <p:sp>
        <p:nvSpPr>
          <p:cNvPr id="12" name="Date Placeholder 27">
            <a:extLst>
              <a:ext uri="{FF2B5EF4-FFF2-40B4-BE49-F238E27FC236}">
                <a16:creationId xmlns:a16="http://schemas.microsoft.com/office/drawing/2014/main" id="{8199FCE2-B85D-6154-0511-744FFB6EF68D}"/>
              </a:ext>
            </a:extLst>
          </p:cNvPr>
          <p:cNvSpPr>
            <a:spLocks noGrp="1"/>
          </p:cNvSpPr>
          <p:nvPr>
            <p:ph type="dt" sz="half" idx="10"/>
          </p:nvPr>
        </p:nvSpPr>
        <p:spPr>
          <a:xfrm>
            <a:off x="9357855" y="6416357"/>
            <a:ext cx="2743200" cy="365125"/>
          </a:xfrm>
          <a:noFill/>
        </p:spPr>
        <p:txBody>
          <a:bodyPr/>
          <a:lstStyle>
            <a:lvl1pPr>
              <a:defRPr>
                <a:solidFill>
                  <a:schemeClr val="bg1"/>
                </a:solidFill>
              </a:defRPr>
            </a:lvl1pPr>
          </a:lstStyle>
          <a:p>
            <a:fld id="{F513F7F1-E095-41A3-A76C-6C074996A2D0}" type="datetime1">
              <a:rPr lang="en-US" smtClean="0"/>
              <a:t>4/30/2026</a:t>
            </a:fld>
            <a:endParaRPr lang="en-US" dirty="0"/>
          </a:p>
        </p:txBody>
      </p:sp>
      <p:sp>
        <p:nvSpPr>
          <p:cNvPr id="13" name="Slide Number Placeholder 15">
            <a:extLst>
              <a:ext uri="{FF2B5EF4-FFF2-40B4-BE49-F238E27FC236}">
                <a16:creationId xmlns:a16="http://schemas.microsoft.com/office/drawing/2014/main" id="{3F0BE3C8-8F4F-DAA6-B9D9-951C60DD2EB3}"/>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74037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11" name="Footer Placeholder 28">
            <a:extLst>
              <a:ext uri="{FF2B5EF4-FFF2-40B4-BE49-F238E27FC236}">
                <a16:creationId xmlns:a16="http://schemas.microsoft.com/office/drawing/2014/main" id="{415AC417-DD30-9F4D-3113-3F8F63A69CD2}"/>
              </a:ext>
            </a:extLst>
          </p:cNvPr>
          <p:cNvSpPr>
            <a:spLocks noGrp="1"/>
          </p:cNvSpPr>
          <p:nvPr>
            <p:ph type="ftr" sz="quarter" idx="11"/>
          </p:nvPr>
        </p:nvSpPr>
        <p:spPr>
          <a:xfrm>
            <a:off x="0" y="6339840"/>
            <a:ext cx="12192000" cy="518160"/>
          </a:xfrm>
          <a:noFill/>
        </p:spPr>
        <p:txBody>
          <a:bodyPr/>
          <a:lstStyle>
            <a:lvl1pPr>
              <a:defRPr>
                <a:solidFill>
                  <a:schemeClr val="bg1"/>
                </a:solidFill>
              </a:defRPr>
            </a:lvl1pPr>
          </a:lstStyle>
          <a:p>
            <a:r>
              <a:rPr lang="en-US"/>
              <a:t>City Of Sanger - Presentation Title - Department</a:t>
            </a:r>
            <a:endParaRPr lang="en-US" dirty="0"/>
          </a:p>
        </p:txBody>
      </p:sp>
      <p:sp>
        <p:nvSpPr>
          <p:cNvPr id="12" name="Date Placeholder 27">
            <a:extLst>
              <a:ext uri="{FF2B5EF4-FFF2-40B4-BE49-F238E27FC236}">
                <a16:creationId xmlns:a16="http://schemas.microsoft.com/office/drawing/2014/main" id="{8199FCE2-B85D-6154-0511-744FFB6EF68D}"/>
              </a:ext>
            </a:extLst>
          </p:cNvPr>
          <p:cNvSpPr>
            <a:spLocks noGrp="1"/>
          </p:cNvSpPr>
          <p:nvPr>
            <p:ph type="dt" sz="half" idx="10"/>
          </p:nvPr>
        </p:nvSpPr>
        <p:spPr>
          <a:xfrm>
            <a:off x="9357855" y="6416357"/>
            <a:ext cx="2743200" cy="365125"/>
          </a:xfrm>
          <a:noFill/>
        </p:spPr>
        <p:txBody>
          <a:bodyPr/>
          <a:lstStyle>
            <a:lvl1pPr>
              <a:defRPr>
                <a:solidFill>
                  <a:schemeClr val="bg1"/>
                </a:solidFill>
              </a:defRPr>
            </a:lvl1pPr>
          </a:lstStyle>
          <a:p>
            <a:fld id="{60EF75BB-BBE6-4EBD-93DD-23C2B19D028D}" type="datetime1">
              <a:rPr lang="en-US" smtClean="0"/>
              <a:t>4/30/2026</a:t>
            </a:fld>
            <a:endParaRPr lang="en-US" dirty="0"/>
          </a:p>
        </p:txBody>
      </p:sp>
      <p:sp>
        <p:nvSpPr>
          <p:cNvPr id="13" name="Slide Number Placeholder 15">
            <a:extLst>
              <a:ext uri="{FF2B5EF4-FFF2-40B4-BE49-F238E27FC236}">
                <a16:creationId xmlns:a16="http://schemas.microsoft.com/office/drawing/2014/main" id="{3F0BE3C8-8F4F-DAA6-B9D9-951C60DD2EB3}"/>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372563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DF298451-3D77-1778-363D-6E8D2067D1B2}"/>
              </a:ext>
            </a:extLst>
          </p:cNvPr>
          <p:cNvPicPr>
            <a:picLocks noChangeAspect="1"/>
          </p:cNvPicPr>
          <p:nvPr userDrawn="1"/>
        </p:nvPicPr>
        <p:blipFill>
          <a:blip r:embed="rId4"/>
          <a:stretch>
            <a:fillRect/>
          </a:stretch>
        </p:blipFill>
        <p:spPr>
          <a:xfrm>
            <a:off x="9151073" y="1158240"/>
            <a:ext cx="3010447" cy="3828054"/>
          </a:xfrm>
          <a:prstGeom prst="rect">
            <a:avLst/>
          </a:prstGeom>
        </p:spPr>
      </p:pic>
      <p:sp>
        <p:nvSpPr>
          <p:cNvPr id="14" name="Footer Placeholder 19">
            <a:extLst>
              <a:ext uri="{FF2B5EF4-FFF2-40B4-BE49-F238E27FC236}">
                <a16:creationId xmlns:a16="http://schemas.microsoft.com/office/drawing/2014/main" id="{084226A3-D6F5-90E2-FD00-08DD7FE45C4D}"/>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15" name="Date Placeholder 18">
            <a:extLst>
              <a:ext uri="{FF2B5EF4-FFF2-40B4-BE49-F238E27FC236}">
                <a16:creationId xmlns:a16="http://schemas.microsoft.com/office/drawing/2014/main" id="{B6F851CE-1A78-3FBE-5232-D2BBE90FC523}"/>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BDAFB280-9B36-4244-AEB7-D3638FAD67B8}" type="datetime1">
              <a:rPr lang="en-US" smtClean="0"/>
              <a:t>4/30/2026</a:t>
            </a:fld>
            <a:endParaRPr lang="en-US" dirty="0"/>
          </a:p>
        </p:txBody>
      </p:sp>
      <p:sp>
        <p:nvSpPr>
          <p:cNvPr id="19" name="Slide Number Placeholder 15">
            <a:extLst>
              <a:ext uri="{FF2B5EF4-FFF2-40B4-BE49-F238E27FC236}">
                <a16:creationId xmlns:a16="http://schemas.microsoft.com/office/drawing/2014/main" id="{005A98EC-ABDD-4F92-E017-A6278B543F63}"/>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326634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7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DC683671-FAAA-4B27-3CB1-A55EBBB97DE7}"/>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4" name="Footer Placeholder 19">
            <a:extLst>
              <a:ext uri="{FF2B5EF4-FFF2-40B4-BE49-F238E27FC236}">
                <a16:creationId xmlns:a16="http://schemas.microsoft.com/office/drawing/2014/main" id="{6A4431C4-9542-0DCE-FAF7-B6C803A87B94}"/>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5" name="Date Placeholder 18">
            <a:extLst>
              <a:ext uri="{FF2B5EF4-FFF2-40B4-BE49-F238E27FC236}">
                <a16:creationId xmlns:a16="http://schemas.microsoft.com/office/drawing/2014/main" id="{8F1F3577-4A55-A7C1-20C5-815D3F238856}"/>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E7641F75-9760-47DC-A4C5-050E277CC62E}" type="datetime1">
              <a:rPr lang="en-US" smtClean="0"/>
              <a:t>4/30/2026</a:t>
            </a:fld>
            <a:endParaRPr lang="en-US" dirty="0"/>
          </a:p>
        </p:txBody>
      </p:sp>
      <p:sp>
        <p:nvSpPr>
          <p:cNvPr id="6" name="Slide Number Placeholder 15">
            <a:extLst>
              <a:ext uri="{FF2B5EF4-FFF2-40B4-BE49-F238E27FC236}">
                <a16:creationId xmlns:a16="http://schemas.microsoft.com/office/drawing/2014/main" id="{2E692CE9-B2DD-A167-ECEF-A3038AB91180}"/>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71598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a:extLst>
              <a:ext uri="{FF2B5EF4-FFF2-40B4-BE49-F238E27FC236}">
                <a16:creationId xmlns:a16="http://schemas.microsoft.com/office/drawing/2014/main" id="{D5CB3DAB-3806-CFFF-A4E3-69444793252C}"/>
              </a:ext>
            </a:extLst>
          </p:cNvPr>
          <p:cNvPicPr>
            <a:picLocks noChangeAspect="1"/>
          </p:cNvPicPr>
          <p:nvPr userDrawn="1"/>
        </p:nvPicPr>
        <p:blipFill>
          <a:blip r:embed="rId4"/>
          <a:stretch>
            <a:fillRect/>
          </a:stretch>
        </p:blipFill>
        <p:spPr>
          <a:xfrm>
            <a:off x="10633013" y="2451194"/>
            <a:ext cx="1508617" cy="1918343"/>
          </a:xfrm>
          <a:prstGeom prst="rect">
            <a:avLst/>
          </a:prstGeom>
        </p:spPr>
      </p:pic>
      <p:sp>
        <p:nvSpPr>
          <p:cNvPr id="11" name="Footer Placeholder 19">
            <a:extLst>
              <a:ext uri="{FF2B5EF4-FFF2-40B4-BE49-F238E27FC236}">
                <a16:creationId xmlns:a16="http://schemas.microsoft.com/office/drawing/2014/main" id="{AE4ACE95-DAFD-AB10-ACD1-47E55D242967}"/>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13" name="Date Placeholder 18">
            <a:extLst>
              <a:ext uri="{FF2B5EF4-FFF2-40B4-BE49-F238E27FC236}">
                <a16:creationId xmlns:a16="http://schemas.microsoft.com/office/drawing/2014/main" id="{CF9AA1F8-CED8-4568-B811-F5AF2676805B}"/>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FD3EEE7A-2826-488A-9F36-C22675C74644}" type="datetime1">
              <a:rPr lang="en-US" smtClean="0"/>
              <a:t>4/30/2026</a:t>
            </a:fld>
            <a:endParaRPr lang="en-US" dirty="0"/>
          </a:p>
        </p:txBody>
      </p:sp>
      <p:sp>
        <p:nvSpPr>
          <p:cNvPr id="14" name="Slide Number Placeholder 15">
            <a:extLst>
              <a:ext uri="{FF2B5EF4-FFF2-40B4-BE49-F238E27FC236}">
                <a16:creationId xmlns:a16="http://schemas.microsoft.com/office/drawing/2014/main" id="{55E909F4-D2E9-6A99-EE75-DA143F45B931}"/>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398402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2722F75-0173-36B1-3031-7BA7B57A66A4}"/>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5" name="Footer Placeholder 19">
            <a:extLst>
              <a:ext uri="{FF2B5EF4-FFF2-40B4-BE49-F238E27FC236}">
                <a16:creationId xmlns:a16="http://schemas.microsoft.com/office/drawing/2014/main" id="{D31E152E-0493-B867-BCE7-5DB521F29E7A}"/>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46BBC843-8565-B6BE-8A3C-AD905805AFB0}"/>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2E0AE161-3C68-4113-A2DB-087CA1E27B31}" type="datetime1">
              <a:rPr lang="en-US" smtClean="0"/>
              <a:t>4/30/2026</a:t>
            </a:fld>
            <a:endParaRPr lang="en-US" dirty="0"/>
          </a:p>
        </p:txBody>
      </p:sp>
      <p:sp>
        <p:nvSpPr>
          <p:cNvPr id="7" name="Slide Number Placeholder 15">
            <a:extLst>
              <a:ext uri="{FF2B5EF4-FFF2-40B4-BE49-F238E27FC236}">
                <a16:creationId xmlns:a16="http://schemas.microsoft.com/office/drawing/2014/main" id="{CD1A6019-F735-E98E-7795-B777F8880B52}"/>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34697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3C3EDB05-4C3C-A9B1-6F8A-6438050AF877}"/>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7" name="Footer Placeholder 19">
            <a:extLst>
              <a:ext uri="{FF2B5EF4-FFF2-40B4-BE49-F238E27FC236}">
                <a16:creationId xmlns:a16="http://schemas.microsoft.com/office/drawing/2014/main" id="{F346CB6F-3A3E-6FEB-6474-2EBF8F887A8F}"/>
              </a:ext>
            </a:extLst>
          </p:cNvPr>
          <p:cNvSpPr>
            <a:spLocks noGrp="1"/>
          </p:cNvSpPr>
          <p:nvPr>
            <p:ph type="ftr" sz="quarter" idx="10"/>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8" name="Date Placeholder 18">
            <a:extLst>
              <a:ext uri="{FF2B5EF4-FFF2-40B4-BE49-F238E27FC236}">
                <a16:creationId xmlns:a16="http://schemas.microsoft.com/office/drawing/2014/main" id="{B37CA589-0320-8B46-9379-AB52CEE0F060}"/>
              </a:ext>
            </a:extLst>
          </p:cNvPr>
          <p:cNvSpPr>
            <a:spLocks noGrp="1"/>
          </p:cNvSpPr>
          <p:nvPr>
            <p:ph type="dt" sz="half" idx="11"/>
          </p:nvPr>
        </p:nvSpPr>
        <p:spPr>
          <a:xfrm>
            <a:off x="9357855" y="6416357"/>
            <a:ext cx="2743200" cy="365125"/>
          </a:xfrm>
          <a:prstGeom prst="rect">
            <a:avLst/>
          </a:prstGeom>
        </p:spPr>
        <p:txBody>
          <a:bodyPr anchor="ctr"/>
          <a:lstStyle>
            <a:lvl1pPr algn="r">
              <a:defRPr sz="1100" i="1"/>
            </a:lvl1pPr>
          </a:lstStyle>
          <a:p>
            <a:fld id="{C09E88AA-7A11-4F16-8050-66D90C3F59F0}" type="datetime1">
              <a:rPr lang="en-US" smtClean="0"/>
              <a:t>4/30/2026</a:t>
            </a:fld>
            <a:endParaRPr lang="en-US" dirty="0"/>
          </a:p>
        </p:txBody>
      </p:sp>
      <p:sp>
        <p:nvSpPr>
          <p:cNvPr id="9" name="Slide Number Placeholder 15">
            <a:extLst>
              <a:ext uri="{FF2B5EF4-FFF2-40B4-BE49-F238E27FC236}">
                <a16:creationId xmlns:a16="http://schemas.microsoft.com/office/drawing/2014/main" id="{FAF83F8E-ACB6-BE68-4185-7730BFFDE08C}"/>
              </a:ext>
            </a:extLst>
          </p:cNvPr>
          <p:cNvSpPr>
            <a:spLocks noGrp="1"/>
          </p:cNvSpPr>
          <p:nvPr>
            <p:ph type="sldNum" sz="quarter" idx="12"/>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38507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056178EE-35C7-7A0B-8E15-6E6D5BC2B4BA}"/>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3" name="Footer Placeholder 19">
            <a:extLst>
              <a:ext uri="{FF2B5EF4-FFF2-40B4-BE49-F238E27FC236}">
                <a16:creationId xmlns:a16="http://schemas.microsoft.com/office/drawing/2014/main" id="{1644BC59-9285-A861-2BF3-4C70E005A64F}"/>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4" name="Date Placeholder 18">
            <a:extLst>
              <a:ext uri="{FF2B5EF4-FFF2-40B4-BE49-F238E27FC236}">
                <a16:creationId xmlns:a16="http://schemas.microsoft.com/office/drawing/2014/main" id="{A11A2A9A-29FE-7723-97B6-A058AF361272}"/>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DCD10972-6264-4B2E-A00E-4897D31661B9}" type="datetime1">
              <a:rPr lang="en-US" smtClean="0"/>
              <a:t>4/30/2026</a:t>
            </a:fld>
            <a:endParaRPr lang="en-US" dirty="0"/>
          </a:p>
        </p:txBody>
      </p:sp>
      <p:sp>
        <p:nvSpPr>
          <p:cNvPr id="5" name="Slide Number Placeholder 15">
            <a:extLst>
              <a:ext uri="{FF2B5EF4-FFF2-40B4-BE49-F238E27FC236}">
                <a16:creationId xmlns:a16="http://schemas.microsoft.com/office/drawing/2014/main" id="{122D26D9-09AD-3C7B-F445-42AD497CF1D2}"/>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8589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BF001A66-4C33-CEA2-2319-B4D755FF6EF0}"/>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5" name="Footer Placeholder 19">
            <a:extLst>
              <a:ext uri="{FF2B5EF4-FFF2-40B4-BE49-F238E27FC236}">
                <a16:creationId xmlns:a16="http://schemas.microsoft.com/office/drawing/2014/main" id="{DE8D1ECE-5323-EA71-73F4-941CD7361BAF}"/>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241D18EB-2D2F-162F-DE58-B1DA9F319B69}"/>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273E97A5-8671-4BD3-BCB8-CAFAFDD53D6A}" type="datetime1">
              <a:rPr lang="en-US" smtClean="0"/>
              <a:t>4/30/2026</a:t>
            </a:fld>
            <a:endParaRPr lang="en-US" dirty="0"/>
          </a:p>
        </p:txBody>
      </p:sp>
      <p:sp>
        <p:nvSpPr>
          <p:cNvPr id="7" name="Slide Number Placeholder 15">
            <a:extLst>
              <a:ext uri="{FF2B5EF4-FFF2-40B4-BE49-F238E27FC236}">
                <a16:creationId xmlns:a16="http://schemas.microsoft.com/office/drawing/2014/main" id="{DFBD9D8E-E133-F340-E92F-95E03394AE88}"/>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69100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1F0BBB6F-1E58-20B5-F10B-16E2762FAE3B}"/>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5" name="Footer Placeholder 19">
            <a:extLst>
              <a:ext uri="{FF2B5EF4-FFF2-40B4-BE49-F238E27FC236}">
                <a16:creationId xmlns:a16="http://schemas.microsoft.com/office/drawing/2014/main" id="{159387F5-9301-F6ED-BB70-9351449A3016}"/>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6251F7B0-CCC8-D22B-A7DA-D2860CC104EF}"/>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766C2E95-1149-4A1C-BC05-2FD4D17D6B5B}" type="datetime1">
              <a:rPr lang="en-US" smtClean="0"/>
              <a:t>4/30/2026</a:t>
            </a:fld>
            <a:endParaRPr lang="en-US" dirty="0"/>
          </a:p>
        </p:txBody>
      </p:sp>
      <p:sp>
        <p:nvSpPr>
          <p:cNvPr id="7" name="Slide Number Placeholder 15">
            <a:extLst>
              <a:ext uri="{FF2B5EF4-FFF2-40B4-BE49-F238E27FC236}">
                <a16:creationId xmlns:a16="http://schemas.microsoft.com/office/drawing/2014/main" id="{63222437-65AF-5142-4956-F1AAA457CB55}"/>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43585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alphaModFix amt="30000"/>
            <a:lum/>
          </a:blip>
          <a:srcRect/>
          <a:stretch>
            <a:fillRect t="-11000" b="-11000"/>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userDrawn="1"/>
        </p:nvPicPr>
        <p:blipFill>
          <a:blip r:embed="rId2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ooter Placeholder 19">
            <a:extLst>
              <a:ext uri="{FF2B5EF4-FFF2-40B4-BE49-F238E27FC236}">
                <a16:creationId xmlns:a16="http://schemas.microsoft.com/office/drawing/2014/main" id="{71346319-8841-C955-F87C-FE9C447BAF8A}"/>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8">
            <a:extLst>
              <a:ext uri="{FF2B5EF4-FFF2-40B4-BE49-F238E27FC236}">
                <a16:creationId xmlns:a16="http://schemas.microsoft.com/office/drawing/2014/main" id="{179D3A27-4048-42D6-E198-4500C08C1243}"/>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B2BF7701-E02B-4A46-AB8A-CDA08D4BB23F}" type="datetime1">
              <a:rPr lang="en-US" smtClean="0"/>
              <a:t>4/30/2026</a:t>
            </a:fld>
            <a:endParaRPr lang="en-US" dirty="0"/>
          </a:p>
        </p:txBody>
      </p:sp>
      <p:sp>
        <p:nvSpPr>
          <p:cNvPr id="16" name="Slide Number Placeholder 15">
            <a:extLst>
              <a:ext uri="{FF2B5EF4-FFF2-40B4-BE49-F238E27FC236}">
                <a16:creationId xmlns:a16="http://schemas.microsoft.com/office/drawing/2014/main" id="{B5EC7302-B0D8-CB59-B2A8-2B83AB570DF1}"/>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93648776"/>
      </p:ext>
    </p:extLst>
  </p:cSld>
  <p:clrMap bg1="dk1" tx1="lt1" bg2="dk2" tx2="lt2" accent1="accent1" accent2="accent2" accent3="accent3" accent4="accent4" accent5="accent5" accent6="accent6" hlink="hlink" folHlink="folHlink"/>
  <p:sldLayoutIdLst>
    <p:sldLayoutId id="2147483661" r:id="rId1"/>
    <p:sldLayoutId id="2147483678" r:id="rId2"/>
    <p:sldLayoutId id="2147483662"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2" r:id="rId16"/>
    <p:sldLayoutId id="2147483679" r:id="rId17"/>
    <p:sldLayoutId id="2147483667" r:id="rId18"/>
    <p:sldLayoutId id="2147483680" r:id="rId19"/>
    <p:sldLayoutId id="2147483681" r:id="rId20"/>
  </p:sldLayoutIdLst>
  <p:hf hdr="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BADBE5-7477-07A0-7C12-0F17E398775A}"/>
              </a:ext>
            </a:extLst>
          </p:cNvPr>
          <p:cNvSpPr>
            <a:spLocks noGrp="1"/>
          </p:cNvSpPr>
          <p:nvPr>
            <p:ph type="ctrTitle"/>
          </p:nvPr>
        </p:nvSpPr>
        <p:spPr>
          <a:xfrm>
            <a:off x="680322" y="2868327"/>
            <a:ext cx="8144134" cy="1117687"/>
          </a:xfrm>
        </p:spPr>
        <p:txBody>
          <a:bodyPr/>
          <a:lstStyle/>
          <a:p>
            <a:r>
              <a:rPr lang="en-US" sz="4000" dirty="0"/>
              <a:t>Jensen Avenue and Greenwood Avenue Intersection Improvements</a:t>
            </a:r>
          </a:p>
        </p:txBody>
      </p:sp>
      <p:sp>
        <p:nvSpPr>
          <p:cNvPr id="4" name="Subtitle 3">
            <a:extLst>
              <a:ext uri="{FF2B5EF4-FFF2-40B4-BE49-F238E27FC236}">
                <a16:creationId xmlns:a16="http://schemas.microsoft.com/office/drawing/2014/main" id="{8B408016-E723-76A9-E73D-8B717372BBBC}"/>
              </a:ext>
            </a:extLst>
          </p:cNvPr>
          <p:cNvSpPr>
            <a:spLocks noGrp="1"/>
          </p:cNvSpPr>
          <p:nvPr>
            <p:ph type="subTitle" idx="1"/>
          </p:nvPr>
        </p:nvSpPr>
        <p:spPr/>
        <p:txBody>
          <a:bodyPr>
            <a:normAutofit lnSpcReduction="10000"/>
          </a:bodyPr>
          <a:lstStyle/>
          <a:p>
            <a:r>
              <a:rPr lang="en-US" dirty="0"/>
              <a:t>San Joaquin Valley </a:t>
            </a:r>
          </a:p>
          <a:p>
            <a:r>
              <a:rPr lang="en-US" dirty="0"/>
              <a:t>Project Level Conformity Group Presentation</a:t>
            </a:r>
          </a:p>
          <a:p>
            <a:r>
              <a:rPr lang="en-US"/>
              <a:t>May 19, </a:t>
            </a:r>
            <a:r>
              <a:rPr lang="en-US" dirty="0"/>
              <a:t>2026</a:t>
            </a:r>
          </a:p>
          <a:p>
            <a:endParaRPr lang="en-US" dirty="0"/>
          </a:p>
        </p:txBody>
      </p:sp>
    </p:spTree>
    <p:extLst>
      <p:ext uri="{BB962C8B-B14F-4D97-AF65-F5344CB8AC3E}">
        <p14:creationId xmlns:p14="http://schemas.microsoft.com/office/powerpoint/2010/main" val="409710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ED6350-3630-FA96-B09D-0D0530E0B191}"/>
              </a:ext>
            </a:extLst>
          </p:cNvPr>
          <p:cNvSpPr>
            <a:spLocks noGrp="1"/>
          </p:cNvSpPr>
          <p:nvPr>
            <p:ph type="ftr" sz="quarter" idx="3"/>
          </p:nvPr>
        </p:nvSpPr>
        <p:spPr>
          <a:xfrm>
            <a:off x="0" y="6339840"/>
            <a:ext cx="12192000" cy="518160"/>
          </a:xfrm>
        </p:spPr>
        <p:txBody>
          <a:bodyPr/>
          <a:lstStyle/>
          <a:p>
            <a:r>
              <a:rPr lang="en-US" dirty="0"/>
              <a:t>City Of Sanger</a:t>
            </a:r>
          </a:p>
        </p:txBody>
      </p:sp>
      <p:sp>
        <p:nvSpPr>
          <p:cNvPr id="3" name="Title 2">
            <a:extLst>
              <a:ext uri="{FF2B5EF4-FFF2-40B4-BE49-F238E27FC236}">
                <a16:creationId xmlns:a16="http://schemas.microsoft.com/office/drawing/2014/main" id="{8FD86867-FAFB-E5BA-C7F3-816237699082}"/>
              </a:ext>
            </a:extLst>
          </p:cNvPr>
          <p:cNvSpPr>
            <a:spLocks noGrp="1"/>
          </p:cNvSpPr>
          <p:nvPr>
            <p:ph type="title"/>
          </p:nvPr>
        </p:nvSpPr>
        <p:spPr/>
        <p:txBody>
          <a:bodyPr/>
          <a:lstStyle/>
          <a:p>
            <a:r>
              <a:rPr lang="en-US" dirty="0"/>
              <a:t>Project-level Conformity Conclusion</a:t>
            </a:r>
          </a:p>
        </p:txBody>
      </p:sp>
      <p:sp>
        <p:nvSpPr>
          <p:cNvPr id="4" name="Content Placeholder 3">
            <a:extLst>
              <a:ext uri="{FF2B5EF4-FFF2-40B4-BE49-F238E27FC236}">
                <a16:creationId xmlns:a16="http://schemas.microsoft.com/office/drawing/2014/main" id="{8589599C-5923-47D4-AE7D-C9C6AC10676E}"/>
              </a:ext>
            </a:extLst>
          </p:cNvPr>
          <p:cNvSpPr>
            <a:spLocks noGrp="1"/>
          </p:cNvSpPr>
          <p:nvPr>
            <p:ph idx="1"/>
          </p:nvPr>
        </p:nvSpPr>
        <p:spPr>
          <a:xfrm>
            <a:off x="308610" y="2343149"/>
            <a:ext cx="11395709" cy="3761623"/>
          </a:xfrm>
        </p:spPr>
        <p:txBody>
          <a:bodyPr>
            <a:normAutofit fontScale="92500" lnSpcReduction="10000"/>
          </a:bodyPr>
          <a:lstStyle/>
          <a:p>
            <a:r>
              <a:rPr lang="en-US" sz="2200" dirty="0"/>
              <a:t>Project does not meet the criteria for a POAQC as defined in the final rule by 40 CFR 93.123(b)(1). The project is listed as one of the non-exempt project examples that are not a local air quality concern under 40 CFR 93.123(b)(1)(</a:t>
            </a:r>
            <a:r>
              <a:rPr lang="en-US" sz="2200" dirty="0" err="1"/>
              <a:t>i</a:t>
            </a:r>
            <a:r>
              <a:rPr lang="en-US" sz="2200" dirty="0"/>
              <a:t>) and (ii) stated as </a:t>
            </a:r>
          </a:p>
          <a:p>
            <a:pPr lvl="1">
              <a:buFont typeface="Wingdings" panose="05000000000000000000" pitchFamily="2" charset="2"/>
              <a:buChar char="Ø"/>
            </a:pPr>
            <a:r>
              <a:rPr lang="en-US" b="1" dirty="0"/>
              <a:t>“</a:t>
            </a:r>
            <a:r>
              <a:rPr lang="en-US" b="1" u="sng" dirty="0"/>
              <a:t>An intersection channelization project or interchange configuration project that involves either turn lanes or slots, or lanes or movements that are physically separated. </a:t>
            </a:r>
            <a:r>
              <a:rPr lang="en-US" b="1" dirty="0"/>
              <a:t>These kinds of projects improve freeway operations by smoothing traffic flow and vehicle speeds by improving weave and merge operations, which would not be expected to create or worsen PM2.5 or PM10 violations”</a:t>
            </a:r>
          </a:p>
          <a:p>
            <a:r>
              <a:rPr lang="en-US" sz="2200" dirty="0"/>
              <a:t>Additional reasons why the project is not a POAQC are:</a:t>
            </a:r>
            <a:endParaRPr lang="en-US" dirty="0"/>
          </a:p>
          <a:p>
            <a:pPr lvl="1">
              <a:buFont typeface="Wingdings" panose="05000000000000000000" pitchFamily="2" charset="2"/>
              <a:buChar char="Ø"/>
            </a:pPr>
            <a:r>
              <a:rPr lang="en-US" dirty="0"/>
              <a:t>The project is not developer driven and will not generate any additional trips. The traffic volumes between the build and no-build scenarios is the same for both 2026 and 2046. The additional traffic in 2046 is due to natural growth of the area and there is no correlation between additional traffic and this project.  </a:t>
            </a:r>
          </a:p>
          <a:p>
            <a:endParaRPr lang="en-US" dirty="0">
              <a:solidFill>
                <a:schemeClr val="bg1"/>
              </a:solidFill>
            </a:endParaRPr>
          </a:p>
        </p:txBody>
      </p:sp>
      <p:sp>
        <p:nvSpPr>
          <p:cNvPr id="5" name="Date Placeholder 4">
            <a:extLst>
              <a:ext uri="{FF2B5EF4-FFF2-40B4-BE49-F238E27FC236}">
                <a16:creationId xmlns:a16="http://schemas.microsoft.com/office/drawing/2014/main" id="{6EDAF165-EB60-DE35-6164-B17877AA037A}"/>
              </a:ext>
            </a:extLst>
          </p:cNvPr>
          <p:cNvSpPr>
            <a:spLocks noGrp="1"/>
          </p:cNvSpPr>
          <p:nvPr>
            <p:ph type="dt" sz="half" idx="2"/>
          </p:nvPr>
        </p:nvSpPr>
        <p:spPr>
          <a:xfrm>
            <a:off x="9357855" y="6416357"/>
            <a:ext cx="2743200" cy="365125"/>
          </a:xfrm>
        </p:spPr>
        <p:txBody>
          <a:bodyPr/>
          <a:lstStyle/>
          <a:p>
            <a:fld id="{97C7452E-1C8E-4654-BCDC-AB0985DB69F5}" type="datetime1">
              <a:rPr lang="en-US" smtClean="0"/>
              <a:t>4/30/2026</a:t>
            </a:fld>
            <a:endParaRPr lang="en-US" dirty="0"/>
          </a:p>
        </p:txBody>
      </p:sp>
      <p:sp>
        <p:nvSpPr>
          <p:cNvPr id="6" name="Slide Number Placeholder 5">
            <a:extLst>
              <a:ext uri="{FF2B5EF4-FFF2-40B4-BE49-F238E27FC236}">
                <a16:creationId xmlns:a16="http://schemas.microsoft.com/office/drawing/2014/main" id="{2FE2A129-30CC-3229-68ED-5A33AC6C93A0}"/>
              </a:ext>
            </a:extLst>
          </p:cNvPr>
          <p:cNvSpPr>
            <a:spLocks noGrp="1"/>
          </p:cNvSpPr>
          <p:nvPr>
            <p:ph type="sldNum" sz="quarter" idx="4"/>
          </p:nvPr>
        </p:nvSpPr>
        <p:spPr>
          <a:xfrm>
            <a:off x="48128" y="6219009"/>
            <a:ext cx="638991" cy="638991"/>
          </a:xfrm>
        </p:spPr>
        <p:txBody>
          <a:bodyPr/>
          <a:lstStyle/>
          <a:p>
            <a:fld id="{1750B119-75A9-42B1-BC99-2F5D413EDCD4}" type="slidenum">
              <a:rPr lang="en-US" smtClean="0"/>
              <a:pPr/>
              <a:t>10</a:t>
            </a:fld>
            <a:endParaRPr lang="en-US" dirty="0"/>
          </a:p>
        </p:txBody>
      </p:sp>
    </p:spTree>
    <p:extLst>
      <p:ext uri="{BB962C8B-B14F-4D97-AF65-F5344CB8AC3E}">
        <p14:creationId xmlns:p14="http://schemas.microsoft.com/office/powerpoint/2010/main" val="4104765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5002-03C0-E51A-AF64-A7166C61476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990F818-F038-901D-D891-A79FCD843745}"/>
              </a:ext>
            </a:extLst>
          </p:cNvPr>
          <p:cNvSpPr>
            <a:spLocks noGrp="1"/>
          </p:cNvSpPr>
          <p:nvPr>
            <p:ph idx="1"/>
          </p:nvPr>
        </p:nvSpPr>
        <p:spPr>
          <a:xfrm>
            <a:off x="687119" y="3148162"/>
            <a:ext cx="9613861" cy="1892227"/>
          </a:xfrm>
        </p:spPr>
        <p:txBody>
          <a:bodyPr/>
          <a:lstStyle/>
          <a:p>
            <a:pPr marL="0" indent="0" algn="ctr">
              <a:buNone/>
            </a:pPr>
            <a:r>
              <a:rPr lang="en-US" u="sng" dirty="0"/>
              <a:t>Contact Information</a:t>
            </a:r>
          </a:p>
          <a:p>
            <a:pPr marL="0" indent="0" algn="ctr">
              <a:buNone/>
            </a:pPr>
            <a:r>
              <a:rPr lang="en-US" dirty="0"/>
              <a:t>Josh Rogers</a:t>
            </a:r>
          </a:p>
          <a:p>
            <a:pPr marL="0" indent="0" algn="ctr">
              <a:buNone/>
            </a:pPr>
            <a:r>
              <a:rPr lang="en-US" dirty="0"/>
              <a:t>City of Sanger </a:t>
            </a:r>
          </a:p>
          <a:p>
            <a:pPr marL="0" indent="0" algn="ctr">
              <a:buNone/>
            </a:pPr>
            <a:r>
              <a:rPr lang="en-US" dirty="0"/>
              <a:t>559-244-3123</a:t>
            </a:r>
          </a:p>
        </p:txBody>
      </p:sp>
      <p:sp>
        <p:nvSpPr>
          <p:cNvPr id="4" name="Footer Placeholder 3">
            <a:extLst>
              <a:ext uri="{FF2B5EF4-FFF2-40B4-BE49-F238E27FC236}">
                <a16:creationId xmlns:a16="http://schemas.microsoft.com/office/drawing/2014/main" id="{E15181A8-E213-21AF-AA7C-A6B56B886603}"/>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AC34AC4C-E852-B03F-FC94-FE832B2CCEFB}"/>
              </a:ext>
            </a:extLst>
          </p:cNvPr>
          <p:cNvSpPr>
            <a:spLocks noGrp="1"/>
          </p:cNvSpPr>
          <p:nvPr>
            <p:ph type="dt" sz="half" idx="2"/>
          </p:nvPr>
        </p:nvSpPr>
        <p:spPr/>
        <p:txBody>
          <a:bodyPr/>
          <a:lstStyle/>
          <a:p>
            <a:fld id="{E7641F75-9760-47DC-A4C5-050E277CC62E}" type="datetime1">
              <a:rPr lang="en-US" smtClean="0"/>
              <a:t>4/30/2026</a:t>
            </a:fld>
            <a:endParaRPr lang="en-US" dirty="0"/>
          </a:p>
        </p:txBody>
      </p:sp>
      <p:sp>
        <p:nvSpPr>
          <p:cNvPr id="6" name="Slide Number Placeholder 5">
            <a:extLst>
              <a:ext uri="{FF2B5EF4-FFF2-40B4-BE49-F238E27FC236}">
                <a16:creationId xmlns:a16="http://schemas.microsoft.com/office/drawing/2014/main" id="{A4E6E455-0BA3-67E7-B956-6537C15E8822}"/>
              </a:ext>
            </a:extLst>
          </p:cNvPr>
          <p:cNvSpPr>
            <a:spLocks noGrp="1"/>
          </p:cNvSpPr>
          <p:nvPr>
            <p:ph type="sldNum" sz="quarter" idx="4"/>
          </p:nvPr>
        </p:nvSpPr>
        <p:spPr/>
        <p:txBody>
          <a:bodyPr/>
          <a:lstStyle/>
          <a:p>
            <a:fld id="{1750B119-75A9-42B1-BC99-2F5D413EDCD4}" type="slidenum">
              <a:rPr lang="en-US" smtClean="0"/>
              <a:pPr/>
              <a:t>11</a:t>
            </a:fld>
            <a:endParaRPr lang="en-US" dirty="0"/>
          </a:p>
        </p:txBody>
      </p:sp>
    </p:spTree>
    <p:extLst>
      <p:ext uri="{BB962C8B-B14F-4D97-AF65-F5344CB8AC3E}">
        <p14:creationId xmlns:p14="http://schemas.microsoft.com/office/powerpoint/2010/main" val="109771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6868-5BE0-CBE2-8F64-A289CD7CDFF5}"/>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05F2F4DC-B120-4698-E361-DB214CA7D0DA}"/>
              </a:ext>
            </a:extLst>
          </p:cNvPr>
          <p:cNvSpPr>
            <a:spLocks noGrp="1"/>
          </p:cNvSpPr>
          <p:nvPr>
            <p:ph idx="1"/>
          </p:nvPr>
        </p:nvSpPr>
        <p:spPr/>
        <p:txBody>
          <a:bodyPr/>
          <a:lstStyle/>
          <a:p>
            <a:r>
              <a:rPr lang="en-US" dirty="0"/>
              <a:t>Project Description </a:t>
            </a:r>
          </a:p>
          <a:p>
            <a:r>
              <a:rPr lang="en-US" dirty="0"/>
              <a:t>Project Location </a:t>
            </a:r>
          </a:p>
          <a:p>
            <a:r>
              <a:rPr lang="en-US" dirty="0"/>
              <a:t>Purpose and Need</a:t>
            </a:r>
          </a:p>
          <a:p>
            <a:r>
              <a:rPr lang="en-US" dirty="0"/>
              <a:t>Project Listing in the FTIP/CTIPS</a:t>
            </a:r>
            <a:r>
              <a:rPr lang="en-US" baseline="30000" dirty="0"/>
              <a:t>1</a:t>
            </a:r>
            <a:endParaRPr lang="en-US" dirty="0"/>
          </a:p>
          <a:p>
            <a:r>
              <a:rPr lang="en-US" dirty="0"/>
              <a:t>Traffic Data</a:t>
            </a:r>
          </a:p>
          <a:p>
            <a:r>
              <a:rPr lang="en-US" dirty="0"/>
              <a:t>Project Schedule </a:t>
            </a:r>
          </a:p>
          <a:p>
            <a:r>
              <a:rPr lang="en-US" dirty="0"/>
              <a:t>Project-level Conformity Summary</a:t>
            </a:r>
          </a:p>
          <a:p>
            <a:endParaRPr lang="en-US" dirty="0"/>
          </a:p>
        </p:txBody>
      </p:sp>
      <p:sp>
        <p:nvSpPr>
          <p:cNvPr id="4" name="Footer Placeholder 3">
            <a:extLst>
              <a:ext uri="{FF2B5EF4-FFF2-40B4-BE49-F238E27FC236}">
                <a16:creationId xmlns:a16="http://schemas.microsoft.com/office/drawing/2014/main" id="{B7D9A43A-06C5-A56D-39F1-BE44E996EAF5}"/>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87C8AF3C-AD07-312D-B1CD-890BF06B2667}"/>
              </a:ext>
            </a:extLst>
          </p:cNvPr>
          <p:cNvSpPr>
            <a:spLocks noGrp="1"/>
          </p:cNvSpPr>
          <p:nvPr>
            <p:ph type="dt" sz="half" idx="2"/>
          </p:nvPr>
        </p:nvSpPr>
        <p:spPr/>
        <p:txBody>
          <a:bodyPr/>
          <a:lstStyle/>
          <a:p>
            <a:fld id="{E7641F75-9760-47DC-A4C5-050E277CC62E}" type="datetime1">
              <a:rPr lang="en-US" smtClean="0"/>
              <a:t>4/30/2026</a:t>
            </a:fld>
            <a:endParaRPr lang="en-US" dirty="0"/>
          </a:p>
        </p:txBody>
      </p:sp>
      <p:sp>
        <p:nvSpPr>
          <p:cNvPr id="6" name="Slide Number Placeholder 5">
            <a:extLst>
              <a:ext uri="{FF2B5EF4-FFF2-40B4-BE49-F238E27FC236}">
                <a16:creationId xmlns:a16="http://schemas.microsoft.com/office/drawing/2014/main" id="{1CDF947E-F3AC-E3E6-014D-BAD1D12704F8}"/>
              </a:ext>
            </a:extLst>
          </p:cNvPr>
          <p:cNvSpPr>
            <a:spLocks noGrp="1"/>
          </p:cNvSpPr>
          <p:nvPr>
            <p:ph type="sldNum" sz="quarter" idx="4"/>
          </p:nvPr>
        </p:nvSpPr>
        <p:spPr/>
        <p:txBody>
          <a:bodyPr/>
          <a:lstStyle/>
          <a:p>
            <a:fld id="{1750B119-75A9-42B1-BC99-2F5D413EDCD4}" type="slidenum">
              <a:rPr lang="en-US" smtClean="0"/>
              <a:pPr/>
              <a:t>2</a:t>
            </a:fld>
            <a:endParaRPr lang="en-US" dirty="0"/>
          </a:p>
        </p:txBody>
      </p:sp>
      <p:sp>
        <p:nvSpPr>
          <p:cNvPr id="7" name="TextBox 6">
            <a:extLst>
              <a:ext uri="{FF2B5EF4-FFF2-40B4-BE49-F238E27FC236}">
                <a16:creationId xmlns:a16="http://schemas.microsoft.com/office/drawing/2014/main" id="{8E334ABC-C008-FAD9-A759-8EA33443C6A6}"/>
              </a:ext>
            </a:extLst>
          </p:cNvPr>
          <p:cNvSpPr txBox="1"/>
          <p:nvPr/>
        </p:nvSpPr>
        <p:spPr>
          <a:xfrm>
            <a:off x="3811491" y="5942010"/>
            <a:ext cx="8332381" cy="276999"/>
          </a:xfrm>
          <a:prstGeom prst="rect">
            <a:avLst/>
          </a:prstGeom>
          <a:noFill/>
        </p:spPr>
        <p:txBody>
          <a:bodyPr wrap="square">
            <a:spAutoFit/>
          </a:bodyPr>
          <a:lstStyle/>
          <a:p>
            <a:r>
              <a:rPr lang="en-US" sz="1200" kern="0" baseline="300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1</a:t>
            </a:r>
            <a:r>
              <a:rPr lang="en-US" sz="1200" kern="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FTIP: Federal Transportation Improvement Program; </a:t>
            </a:r>
            <a:r>
              <a:rPr lang="en-US" sz="1200" kern="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CTIPS</a:t>
            </a:r>
            <a:r>
              <a:rPr lang="en-US" sz="1200" kern="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California Transportation Improvement Program System.</a:t>
            </a:r>
            <a:endParaRPr lang="en-US" sz="1200" dirty="0">
              <a:solidFill>
                <a:schemeClr val="bg1"/>
              </a:solidFill>
            </a:endParaRPr>
          </a:p>
        </p:txBody>
      </p:sp>
    </p:spTree>
    <p:extLst>
      <p:ext uri="{BB962C8B-B14F-4D97-AF65-F5344CB8AC3E}">
        <p14:creationId xmlns:p14="http://schemas.microsoft.com/office/powerpoint/2010/main" val="246489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5622-ECD0-D9FA-06E4-32F391FBA5EE}"/>
              </a:ext>
            </a:extLst>
          </p:cNvPr>
          <p:cNvSpPr>
            <a:spLocks noGrp="1"/>
          </p:cNvSpPr>
          <p:nvPr>
            <p:ph type="title"/>
          </p:nvPr>
        </p:nvSpPr>
        <p:spPr/>
        <p:txBody>
          <a:bodyPr/>
          <a:lstStyle/>
          <a:p>
            <a:r>
              <a:rPr lang="en-US" dirty="0"/>
              <a:t>Project Description</a:t>
            </a:r>
          </a:p>
        </p:txBody>
      </p:sp>
      <p:sp>
        <p:nvSpPr>
          <p:cNvPr id="3" name="Content Placeholder 2">
            <a:extLst>
              <a:ext uri="{FF2B5EF4-FFF2-40B4-BE49-F238E27FC236}">
                <a16:creationId xmlns:a16="http://schemas.microsoft.com/office/drawing/2014/main" id="{D82DE51A-8447-303C-FD42-AFA573BDF6C5}"/>
              </a:ext>
            </a:extLst>
          </p:cNvPr>
          <p:cNvSpPr>
            <a:spLocks noGrp="1"/>
          </p:cNvSpPr>
          <p:nvPr>
            <p:ph idx="1"/>
          </p:nvPr>
        </p:nvSpPr>
        <p:spPr>
          <a:xfrm>
            <a:off x="680322" y="2336873"/>
            <a:ext cx="10949704" cy="3599316"/>
          </a:xfrm>
        </p:spPr>
        <p:txBody>
          <a:bodyPr>
            <a:normAutofit fontScale="70000" lnSpcReduction="20000"/>
          </a:bodyPr>
          <a:lstStyle/>
          <a:p>
            <a:pPr>
              <a:lnSpc>
                <a:spcPct val="100000"/>
              </a:lnSpc>
              <a:spcAft>
                <a:spcPts val="600"/>
              </a:spcAft>
              <a:buSzPct val="80000"/>
            </a:pPr>
            <a:r>
              <a:rPr lang="en-US" sz="2400" dirty="0"/>
              <a:t>Jensen Avenue and Greenwood </a:t>
            </a:r>
            <a:r>
              <a:rPr lang="en-US" dirty="0"/>
              <a:t>Avenue </a:t>
            </a:r>
            <a:r>
              <a:rPr lang="en-US" sz="2400" dirty="0"/>
              <a:t>is located at </a:t>
            </a:r>
            <a:r>
              <a:rPr lang="en-US" dirty="0"/>
              <a:t>a </a:t>
            </a:r>
            <a:r>
              <a:rPr lang="en-US" sz="2400" dirty="0"/>
              <a:t>reverse curve controlled by an existing traffic signal with permissive/unprotected left turns in all directions.</a:t>
            </a:r>
          </a:p>
          <a:p>
            <a:pPr>
              <a:lnSpc>
                <a:spcPct val="100000"/>
              </a:lnSpc>
              <a:spcAft>
                <a:spcPts val="600"/>
              </a:spcAft>
              <a:buSzPct val="80000"/>
            </a:pPr>
            <a:r>
              <a:rPr lang="en-US" dirty="0"/>
              <a:t>The intersection experiences the second highest number of reported accidents along the Jensen Avenue Corridor within City limits. The majority of accidents are broadside and head-on accidents due to are left-turn right of way conflicts from Jensen Avenue onto Greenwood Avenue.</a:t>
            </a:r>
          </a:p>
          <a:p>
            <a:pPr>
              <a:lnSpc>
                <a:spcPct val="100000"/>
              </a:lnSpc>
              <a:spcAft>
                <a:spcPts val="600"/>
              </a:spcAft>
              <a:buSzPct val="80000"/>
            </a:pPr>
            <a:r>
              <a:rPr lang="en-US" sz="2400" dirty="0"/>
              <a:t>Roadway pavement within the Project limits will be rehabilitated </a:t>
            </a:r>
            <a:r>
              <a:rPr lang="en-US" dirty="0"/>
              <a:t>to address block cracking, weathering and </a:t>
            </a:r>
            <a:r>
              <a:rPr lang="en-US" sz="2400" dirty="0"/>
              <a:t>medium to high severity alligator cracking.</a:t>
            </a:r>
          </a:p>
          <a:p>
            <a:pPr>
              <a:lnSpc>
                <a:spcPct val="100000"/>
              </a:lnSpc>
              <a:spcAft>
                <a:spcPts val="600"/>
              </a:spcAft>
              <a:buSzPct val="80000"/>
            </a:pPr>
            <a:r>
              <a:rPr lang="en-US" sz="2400" dirty="0"/>
              <a:t>The Project will construct dedicated left turn lanes and modify the existing traffic signal system from permissive to protected left turn phasing for EB/WB Jensen Avenue approaches.</a:t>
            </a:r>
          </a:p>
          <a:p>
            <a:pPr marR="0">
              <a:lnSpc>
                <a:spcPct val="100000"/>
              </a:lnSpc>
              <a:spcAft>
                <a:spcPts val="600"/>
              </a:spcAft>
              <a:buSzPct val="80000"/>
            </a:pPr>
            <a:r>
              <a:rPr lang="en-US" sz="2400" dirty="0"/>
              <a:t>Project consists of a No-Build (no signal modifications) and One Build Scenario (with signal modifications).</a:t>
            </a:r>
          </a:p>
          <a:p>
            <a:pPr>
              <a:lnSpc>
                <a:spcPct val="100000"/>
              </a:lnSpc>
              <a:spcAft>
                <a:spcPts val="600"/>
              </a:spcAft>
              <a:buSzPct val="80000"/>
            </a:pPr>
            <a:r>
              <a:rPr lang="en-US" sz="2400" dirty="0"/>
              <a:t>Project does not meet the criteria for an exempt project under 40 CFR 93.126 or 93.128. </a:t>
            </a:r>
          </a:p>
          <a:p>
            <a:endParaRPr lang="en-US" dirty="0"/>
          </a:p>
        </p:txBody>
      </p:sp>
      <p:sp>
        <p:nvSpPr>
          <p:cNvPr id="4" name="Footer Placeholder 3">
            <a:extLst>
              <a:ext uri="{FF2B5EF4-FFF2-40B4-BE49-F238E27FC236}">
                <a16:creationId xmlns:a16="http://schemas.microsoft.com/office/drawing/2014/main" id="{2CF772AF-7806-FD4B-B0B7-FFBABBFF2DCB}"/>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204A48A1-9777-C2E8-B6E5-74C8832FFF10}"/>
              </a:ext>
            </a:extLst>
          </p:cNvPr>
          <p:cNvSpPr>
            <a:spLocks noGrp="1"/>
          </p:cNvSpPr>
          <p:nvPr>
            <p:ph type="dt" sz="half" idx="2"/>
          </p:nvPr>
        </p:nvSpPr>
        <p:spPr/>
        <p:txBody>
          <a:bodyPr/>
          <a:lstStyle/>
          <a:p>
            <a:fld id="{E7641F75-9760-47DC-A4C5-050E277CC62E}" type="datetime1">
              <a:rPr lang="en-US" smtClean="0"/>
              <a:t>4/30/2026</a:t>
            </a:fld>
            <a:endParaRPr lang="en-US" dirty="0"/>
          </a:p>
        </p:txBody>
      </p:sp>
      <p:sp>
        <p:nvSpPr>
          <p:cNvPr id="6" name="Slide Number Placeholder 5">
            <a:extLst>
              <a:ext uri="{FF2B5EF4-FFF2-40B4-BE49-F238E27FC236}">
                <a16:creationId xmlns:a16="http://schemas.microsoft.com/office/drawing/2014/main" id="{0888B43E-5A67-BE60-AAD5-2F436641E7D7}"/>
              </a:ext>
            </a:extLst>
          </p:cNvPr>
          <p:cNvSpPr>
            <a:spLocks noGrp="1"/>
          </p:cNvSpPr>
          <p:nvPr>
            <p:ph type="sldNum" sz="quarter" idx="4"/>
          </p:nvPr>
        </p:nvSpPr>
        <p:spPr/>
        <p:txBody>
          <a:bodyPr/>
          <a:lstStyle/>
          <a:p>
            <a:fld id="{1750B119-75A9-42B1-BC99-2F5D413EDCD4}" type="slidenum">
              <a:rPr lang="en-US" smtClean="0"/>
              <a:pPr/>
              <a:t>3</a:t>
            </a:fld>
            <a:endParaRPr lang="en-US" dirty="0"/>
          </a:p>
        </p:txBody>
      </p:sp>
    </p:spTree>
    <p:extLst>
      <p:ext uri="{BB962C8B-B14F-4D97-AF65-F5344CB8AC3E}">
        <p14:creationId xmlns:p14="http://schemas.microsoft.com/office/powerpoint/2010/main" val="177237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ED6350-3630-FA96-B09D-0D0530E0B191}"/>
              </a:ext>
            </a:extLst>
          </p:cNvPr>
          <p:cNvSpPr>
            <a:spLocks noGrp="1"/>
          </p:cNvSpPr>
          <p:nvPr>
            <p:ph type="ftr" sz="quarter" idx="3"/>
          </p:nvPr>
        </p:nvSpPr>
        <p:spPr>
          <a:xfrm>
            <a:off x="0" y="6339840"/>
            <a:ext cx="12192000" cy="518160"/>
          </a:xfrm>
        </p:spPr>
        <p:txBody>
          <a:bodyPr/>
          <a:lstStyle/>
          <a:p>
            <a:r>
              <a:rPr lang="en-US" dirty="0"/>
              <a:t>City Of Sanger</a:t>
            </a:r>
          </a:p>
        </p:txBody>
      </p:sp>
      <p:sp>
        <p:nvSpPr>
          <p:cNvPr id="3" name="Title 2">
            <a:extLst>
              <a:ext uri="{FF2B5EF4-FFF2-40B4-BE49-F238E27FC236}">
                <a16:creationId xmlns:a16="http://schemas.microsoft.com/office/drawing/2014/main" id="{8FD86867-FAFB-E5BA-C7F3-816237699082}"/>
              </a:ext>
            </a:extLst>
          </p:cNvPr>
          <p:cNvSpPr>
            <a:spLocks noGrp="1"/>
          </p:cNvSpPr>
          <p:nvPr>
            <p:ph type="title"/>
          </p:nvPr>
        </p:nvSpPr>
        <p:spPr/>
        <p:txBody>
          <a:bodyPr/>
          <a:lstStyle/>
          <a:p>
            <a:r>
              <a:rPr lang="en-US" dirty="0"/>
              <a:t>Location</a:t>
            </a:r>
          </a:p>
        </p:txBody>
      </p:sp>
      <p:sp>
        <p:nvSpPr>
          <p:cNvPr id="5" name="Date Placeholder 4">
            <a:extLst>
              <a:ext uri="{FF2B5EF4-FFF2-40B4-BE49-F238E27FC236}">
                <a16:creationId xmlns:a16="http://schemas.microsoft.com/office/drawing/2014/main" id="{6EDAF165-EB60-DE35-6164-B17877AA037A}"/>
              </a:ext>
            </a:extLst>
          </p:cNvPr>
          <p:cNvSpPr>
            <a:spLocks noGrp="1"/>
          </p:cNvSpPr>
          <p:nvPr>
            <p:ph type="dt" sz="half" idx="2"/>
          </p:nvPr>
        </p:nvSpPr>
        <p:spPr>
          <a:xfrm>
            <a:off x="9357855" y="6416357"/>
            <a:ext cx="2743200" cy="365125"/>
          </a:xfrm>
        </p:spPr>
        <p:txBody>
          <a:bodyPr/>
          <a:lstStyle/>
          <a:p>
            <a:fld id="{F7F526E9-AB4E-4B78-ADF6-9521C2FA7898}" type="datetime1">
              <a:rPr lang="en-US" smtClean="0"/>
              <a:t>4/30/2026</a:t>
            </a:fld>
            <a:endParaRPr lang="en-US" dirty="0"/>
          </a:p>
        </p:txBody>
      </p:sp>
      <p:sp>
        <p:nvSpPr>
          <p:cNvPr id="6" name="Slide Number Placeholder 5">
            <a:extLst>
              <a:ext uri="{FF2B5EF4-FFF2-40B4-BE49-F238E27FC236}">
                <a16:creationId xmlns:a16="http://schemas.microsoft.com/office/drawing/2014/main" id="{2FE2A129-30CC-3229-68ED-5A33AC6C93A0}"/>
              </a:ext>
            </a:extLst>
          </p:cNvPr>
          <p:cNvSpPr>
            <a:spLocks noGrp="1"/>
          </p:cNvSpPr>
          <p:nvPr>
            <p:ph type="sldNum" sz="quarter" idx="4"/>
          </p:nvPr>
        </p:nvSpPr>
        <p:spPr>
          <a:xfrm>
            <a:off x="48128" y="6219009"/>
            <a:ext cx="638991" cy="638991"/>
          </a:xfrm>
        </p:spPr>
        <p:txBody>
          <a:bodyPr/>
          <a:lstStyle/>
          <a:p>
            <a:fld id="{1750B119-75A9-42B1-BC99-2F5D413EDCD4}" type="slidenum">
              <a:rPr lang="en-US" smtClean="0"/>
              <a:pPr/>
              <a:t>4</a:t>
            </a:fld>
            <a:endParaRPr lang="en-US" dirty="0"/>
          </a:p>
        </p:txBody>
      </p:sp>
      <p:pic>
        <p:nvPicPr>
          <p:cNvPr id="11" name="Picture 10">
            <a:extLst>
              <a:ext uri="{FF2B5EF4-FFF2-40B4-BE49-F238E27FC236}">
                <a16:creationId xmlns:a16="http://schemas.microsoft.com/office/drawing/2014/main" id="{156BD354-DC5E-1CB9-05D6-18FDA72CD8B0}"/>
              </a:ext>
            </a:extLst>
          </p:cNvPr>
          <p:cNvPicPr>
            <a:picLocks noChangeAspect="1"/>
          </p:cNvPicPr>
          <p:nvPr/>
        </p:nvPicPr>
        <p:blipFill>
          <a:blip r:embed="rId2"/>
          <a:stretch>
            <a:fillRect/>
          </a:stretch>
        </p:blipFill>
        <p:spPr>
          <a:xfrm>
            <a:off x="816515" y="2292143"/>
            <a:ext cx="4088081" cy="3623917"/>
          </a:xfrm>
          <a:prstGeom prst="rect">
            <a:avLst/>
          </a:prstGeom>
          <a:ln>
            <a:solidFill>
              <a:schemeClr val="bg1"/>
            </a:solidFill>
          </a:ln>
        </p:spPr>
      </p:pic>
      <p:pic>
        <p:nvPicPr>
          <p:cNvPr id="16" name="Picture 15">
            <a:extLst>
              <a:ext uri="{FF2B5EF4-FFF2-40B4-BE49-F238E27FC236}">
                <a16:creationId xmlns:a16="http://schemas.microsoft.com/office/drawing/2014/main" id="{80210B88-1AC8-A318-01B2-52FDA08E3B3A}"/>
              </a:ext>
            </a:extLst>
          </p:cNvPr>
          <p:cNvPicPr>
            <a:picLocks noChangeAspect="1"/>
          </p:cNvPicPr>
          <p:nvPr/>
        </p:nvPicPr>
        <p:blipFill>
          <a:blip r:embed="rId3"/>
          <a:stretch>
            <a:fillRect/>
          </a:stretch>
        </p:blipFill>
        <p:spPr>
          <a:xfrm>
            <a:off x="6096000" y="2159912"/>
            <a:ext cx="4060698" cy="3968038"/>
          </a:xfrm>
          <a:prstGeom prst="rect">
            <a:avLst/>
          </a:prstGeom>
        </p:spPr>
      </p:pic>
    </p:spTree>
    <p:extLst>
      <p:ext uri="{BB962C8B-B14F-4D97-AF65-F5344CB8AC3E}">
        <p14:creationId xmlns:p14="http://schemas.microsoft.com/office/powerpoint/2010/main" val="372401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639C-ABED-A5F8-8078-AEEBA4C40D87}"/>
              </a:ext>
            </a:extLst>
          </p:cNvPr>
          <p:cNvSpPr>
            <a:spLocks noGrp="1"/>
          </p:cNvSpPr>
          <p:nvPr>
            <p:ph type="title"/>
          </p:nvPr>
        </p:nvSpPr>
        <p:spPr/>
        <p:txBody>
          <a:bodyPr/>
          <a:lstStyle/>
          <a:p>
            <a:r>
              <a:rPr lang="en-US" dirty="0"/>
              <a:t>Purpose and Need</a:t>
            </a:r>
          </a:p>
        </p:txBody>
      </p:sp>
      <p:sp>
        <p:nvSpPr>
          <p:cNvPr id="3" name="Content Placeholder 2">
            <a:extLst>
              <a:ext uri="{FF2B5EF4-FFF2-40B4-BE49-F238E27FC236}">
                <a16:creationId xmlns:a16="http://schemas.microsoft.com/office/drawing/2014/main" id="{A037B092-D429-9565-3DC5-EC6742444641}"/>
              </a:ext>
            </a:extLst>
          </p:cNvPr>
          <p:cNvSpPr>
            <a:spLocks noGrp="1"/>
          </p:cNvSpPr>
          <p:nvPr>
            <p:ph idx="1"/>
          </p:nvPr>
        </p:nvSpPr>
        <p:spPr>
          <a:xfrm>
            <a:off x="285751" y="2343149"/>
            <a:ext cx="11555730" cy="3875859"/>
          </a:xfrm>
        </p:spPr>
        <p:txBody>
          <a:bodyPr>
            <a:normAutofit fontScale="85000" lnSpcReduction="20000"/>
          </a:bodyPr>
          <a:lstStyle/>
          <a:p>
            <a:pPr marL="0" indent="0">
              <a:buNone/>
            </a:pPr>
            <a:r>
              <a:rPr lang="en-US" sz="2800" dirty="0"/>
              <a:t>Need</a:t>
            </a:r>
          </a:p>
          <a:p>
            <a:r>
              <a:rPr lang="en-US" dirty="0"/>
              <a:t>Permissive left turn lanes and phasing currently controls all approaches at Jensen Avenue and Greenwood Avenue.</a:t>
            </a:r>
          </a:p>
          <a:p>
            <a:r>
              <a:rPr lang="en-US" dirty="0"/>
              <a:t>High rate of head-on and broadside collisions due to right of way left turn conflicts from Jensen Avenue onto Greenwood Avenue.</a:t>
            </a:r>
          </a:p>
          <a:p>
            <a:r>
              <a:rPr lang="en-US" dirty="0"/>
              <a:t>Existing roadway pavement within the Project limits exhibits low to medium block cracking and areas of medium to high alligator cracking for an overall PCI of 45.</a:t>
            </a:r>
          </a:p>
          <a:p>
            <a:pPr marL="0" indent="0">
              <a:buNone/>
            </a:pPr>
            <a:r>
              <a:rPr lang="en-US" b="1" dirty="0"/>
              <a:t>Purpose</a:t>
            </a:r>
          </a:p>
          <a:p>
            <a:r>
              <a:rPr lang="en-US" dirty="0"/>
              <a:t>Address right of way left turn conflicts by:</a:t>
            </a:r>
          </a:p>
          <a:p>
            <a:pPr lvl="1"/>
            <a:r>
              <a:rPr lang="en-US" dirty="0"/>
              <a:t>Constructing dedicated left turn lanes for EB and WB Jensen Avenue.</a:t>
            </a:r>
          </a:p>
          <a:p>
            <a:pPr lvl="1"/>
            <a:r>
              <a:rPr lang="en-US" dirty="0"/>
              <a:t>Modify existing traffic signal system to provide protected left turn phasing for EB and WB Jensen Avenue.</a:t>
            </a:r>
          </a:p>
          <a:p>
            <a:r>
              <a:rPr lang="en-US" dirty="0"/>
              <a:t>Rehabilitate the roadway: perform dig outs of alligator cracking, asphalt grind and overlay.</a:t>
            </a:r>
          </a:p>
          <a:p>
            <a:pPr lvl="1"/>
            <a:endParaRPr lang="en-US" dirty="0"/>
          </a:p>
          <a:p>
            <a:endParaRPr lang="en-US" dirty="0"/>
          </a:p>
          <a:p>
            <a:endParaRPr lang="en-US" sz="2400" dirty="0"/>
          </a:p>
          <a:p>
            <a:endParaRPr lang="en-US" dirty="0"/>
          </a:p>
        </p:txBody>
      </p:sp>
      <p:sp>
        <p:nvSpPr>
          <p:cNvPr id="4" name="Footer Placeholder 3">
            <a:extLst>
              <a:ext uri="{FF2B5EF4-FFF2-40B4-BE49-F238E27FC236}">
                <a16:creationId xmlns:a16="http://schemas.microsoft.com/office/drawing/2014/main" id="{253E596C-25C2-81BB-9221-39F96857E9FB}"/>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6BE6349F-62B7-0259-1487-302F68180382}"/>
              </a:ext>
            </a:extLst>
          </p:cNvPr>
          <p:cNvSpPr>
            <a:spLocks noGrp="1"/>
          </p:cNvSpPr>
          <p:nvPr>
            <p:ph type="dt" sz="half" idx="2"/>
          </p:nvPr>
        </p:nvSpPr>
        <p:spPr/>
        <p:txBody>
          <a:bodyPr/>
          <a:lstStyle/>
          <a:p>
            <a:fld id="{E7641F75-9760-47DC-A4C5-050E277CC62E}" type="datetime1">
              <a:rPr lang="en-US" smtClean="0"/>
              <a:t>4/30/2026</a:t>
            </a:fld>
            <a:endParaRPr lang="en-US" dirty="0"/>
          </a:p>
        </p:txBody>
      </p:sp>
      <p:sp>
        <p:nvSpPr>
          <p:cNvPr id="6" name="Slide Number Placeholder 5">
            <a:extLst>
              <a:ext uri="{FF2B5EF4-FFF2-40B4-BE49-F238E27FC236}">
                <a16:creationId xmlns:a16="http://schemas.microsoft.com/office/drawing/2014/main" id="{29437222-F5A4-424D-A174-76BED4C73E40}"/>
              </a:ext>
            </a:extLst>
          </p:cNvPr>
          <p:cNvSpPr>
            <a:spLocks noGrp="1"/>
          </p:cNvSpPr>
          <p:nvPr>
            <p:ph type="sldNum" sz="quarter" idx="4"/>
          </p:nvPr>
        </p:nvSpPr>
        <p:spPr/>
        <p:txBody>
          <a:bodyPr/>
          <a:lstStyle/>
          <a:p>
            <a:fld id="{1750B119-75A9-42B1-BC99-2F5D413EDCD4}" type="slidenum">
              <a:rPr lang="en-US" smtClean="0"/>
              <a:pPr/>
              <a:t>5</a:t>
            </a:fld>
            <a:endParaRPr lang="en-US" dirty="0"/>
          </a:p>
        </p:txBody>
      </p:sp>
    </p:spTree>
    <p:extLst>
      <p:ext uri="{BB962C8B-B14F-4D97-AF65-F5344CB8AC3E}">
        <p14:creationId xmlns:p14="http://schemas.microsoft.com/office/powerpoint/2010/main" val="58119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9325-4CD0-C130-482A-32818C1570D5}"/>
              </a:ext>
            </a:extLst>
          </p:cNvPr>
          <p:cNvSpPr>
            <a:spLocks noGrp="1"/>
          </p:cNvSpPr>
          <p:nvPr>
            <p:ph type="title"/>
          </p:nvPr>
        </p:nvSpPr>
        <p:spPr/>
        <p:txBody>
          <a:bodyPr/>
          <a:lstStyle/>
          <a:p>
            <a:r>
              <a:rPr lang="en-US" dirty="0"/>
              <a:t>Project Listing in the TIP</a:t>
            </a:r>
          </a:p>
        </p:txBody>
      </p:sp>
      <p:sp>
        <p:nvSpPr>
          <p:cNvPr id="3" name="Content Placeholder 2">
            <a:extLst>
              <a:ext uri="{FF2B5EF4-FFF2-40B4-BE49-F238E27FC236}">
                <a16:creationId xmlns:a16="http://schemas.microsoft.com/office/drawing/2014/main" id="{0B35E038-2DB8-8A8E-DC4F-A9517271BE74}"/>
              </a:ext>
            </a:extLst>
          </p:cNvPr>
          <p:cNvSpPr>
            <a:spLocks noGrp="1"/>
          </p:cNvSpPr>
          <p:nvPr>
            <p:ph idx="1"/>
          </p:nvPr>
        </p:nvSpPr>
        <p:spPr/>
        <p:txBody>
          <a:bodyPr>
            <a:normAutofit/>
          </a:bodyPr>
          <a:lstStyle/>
          <a:p>
            <a:r>
              <a:rPr lang="en-US" sz="1800" dirty="0"/>
              <a:t>The proposed project (FTIP ID: LSTMP894) is listed in the 2025 Fresno Transportation Improvement Program.</a:t>
            </a:r>
          </a:p>
          <a:p>
            <a:r>
              <a:rPr lang="en-US" sz="1800" dirty="0"/>
              <a:t>The scope of the proposed project is consistent with the project description in the 2025 FTIP. </a:t>
            </a:r>
          </a:p>
        </p:txBody>
      </p:sp>
      <p:sp>
        <p:nvSpPr>
          <p:cNvPr id="4" name="Footer Placeholder 3">
            <a:extLst>
              <a:ext uri="{FF2B5EF4-FFF2-40B4-BE49-F238E27FC236}">
                <a16:creationId xmlns:a16="http://schemas.microsoft.com/office/drawing/2014/main" id="{A8DBFD81-34EC-843E-379F-2A0FD425BB44}"/>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65C8772A-BE95-CA29-BF81-CCECC3AD6230}"/>
              </a:ext>
            </a:extLst>
          </p:cNvPr>
          <p:cNvSpPr>
            <a:spLocks noGrp="1"/>
          </p:cNvSpPr>
          <p:nvPr>
            <p:ph type="dt" sz="half" idx="2"/>
          </p:nvPr>
        </p:nvSpPr>
        <p:spPr/>
        <p:txBody>
          <a:bodyPr/>
          <a:lstStyle/>
          <a:p>
            <a:fld id="{E7641F75-9760-47DC-A4C5-050E277CC62E}" type="datetime1">
              <a:rPr lang="en-US" smtClean="0"/>
              <a:t>4/30/2026</a:t>
            </a:fld>
            <a:endParaRPr lang="en-US" dirty="0"/>
          </a:p>
        </p:txBody>
      </p:sp>
      <p:sp>
        <p:nvSpPr>
          <p:cNvPr id="6" name="Slide Number Placeholder 5">
            <a:extLst>
              <a:ext uri="{FF2B5EF4-FFF2-40B4-BE49-F238E27FC236}">
                <a16:creationId xmlns:a16="http://schemas.microsoft.com/office/drawing/2014/main" id="{8ECEBD16-5740-4734-183B-7D8B5C5B0E4F}"/>
              </a:ext>
            </a:extLst>
          </p:cNvPr>
          <p:cNvSpPr>
            <a:spLocks noGrp="1"/>
          </p:cNvSpPr>
          <p:nvPr>
            <p:ph type="sldNum" sz="quarter" idx="4"/>
          </p:nvPr>
        </p:nvSpPr>
        <p:spPr/>
        <p:txBody>
          <a:bodyPr/>
          <a:lstStyle/>
          <a:p>
            <a:fld id="{1750B119-75A9-42B1-BC99-2F5D413EDCD4}" type="slidenum">
              <a:rPr lang="en-US" smtClean="0"/>
              <a:pPr/>
              <a:t>6</a:t>
            </a:fld>
            <a:endParaRPr lang="en-US" dirty="0"/>
          </a:p>
        </p:txBody>
      </p:sp>
    </p:spTree>
    <p:extLst>
      <p:ext uri="{BB962C8B-B14F-4D97-AF65-F5344CB8AC3E}">
        <p14:creationId xmlns:p14="http://schemas.microsoft.com/office/powerpoint/2010/main" val="261744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7CA99-789B-F0A4-DC8A-6563E9360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BC873-6C4B-925A-DBD3-194BD1469EE6}"/>
              </a:ext>
            </a:extLst>
          </p:cNvPr>
          <p:cNvSpPr>
            <a:spLocks noGrp="1"/>
          </p:cNvSpPr>
          <p:nvPr>
            <p:ph type="title"/>
          </p:nvPr>
        </p:nvSpPr>
        <p:spPr/>
        <p:txBody>
          <a:bodyPr/>
          <a:lstStyle/>
          <a:p>
            <a:r>
              <a:rPr lang="en-US" dirty="0"/>
              <a:t>Project Listing in the TIP</a:t>
            </a:r>
          </a:p>
        </p:txBody>
      </p:sp>
      <p:sp>
        <p:nvSpPr>
          <p:cNvPr id="4" name="Footer Placeholder 3">
            <a:extLst>
              <a:ext uri="{FF2B5EF4-FFF2-40B4-BE49-F238E27FC236}">
                <a16:creationId xmlns:a16="http://schemas.microsoft.com/office/drawing/2014/main" id="{D88E2E24-DA81-F072-F38F-72D0793011D3}"/>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76AC49CC-5ABA-21A1-BAB4-B88EF606FC90}"/>
              </a:ext>
            </a:extLst>
          </p:cNvPr>
          <p:cNvSpPr>
            <a:spLocks noGrp="1"/>
          </p:cNvSpPr>
          <p:nvPr>
            <p:ph type="dt" sz="half" idx="2"/>
          </p:nvPr>
        </p:nvSpPr>
        <p:spPr/>
        <p:txBody>
          <a:bodyPr/>
          <a:lstStyle/>
          <a:p>
            <a:fld id="{E7641F75-9760-47DC-A4C5-050E277CC62E}" type="datetime1">
              <a:rPr lang="en-US" smtClean="0"/>
              <a:t>4/30/2026</a:t>
            </a:fld>
            <a:endParaRPr lang="en-US" dirty="0"/>
          </a:p>
        </p:txBody>
      </p:sp>
      <p:sp>
        <p:nvSpPr>
          <p:cNvPr id="6" name="Slide Number Placeholder 5">
            <a:extLst>
              <a:ext uri="{FF2B5EF4-FFF2-40B4-BE49-F238E27FC236}">
                <a16:creationId xmlns:a16="http://schemas.microsoft.com/office/drawing/2014/main" id="{2A3089C9-4333-6A24-B4B8-738A76793199}"/>
              </a:ext>
            </a:extLst>
          </p:cNvPr>
          <p:cNvSpPr>
            <a:spLocks noGrp="1"/>
          </p:cNvSpPr>
          <p:nvPr>
            <p:ph type="sldNum" sz="quarter" idx="4"/>
          </p:nvPr>
        </p:nvSpPr>
        <p:spPr/>
        <p:txBody>
          <a:bodyPr/>
          <a:lstStyle/>
          <a:p>
            <a:fld id="{1750B119-75A9-42B1-BC99-2F5D413EDCD4}" type="slidenum">
              <a:rPr lang="en-US" smtClean="0"/>
              <a:pPr/>
              <a:t>7</a:t>
            </a:fld>
            <a:endParaRPr lang="en-US" dirty="0"/>
          </a:p>
        </p:txBody>
      </p:sp>
      <p:pic>
        <p:nvPicPr>
          <p:cNvPr id="8" name="Picture 7">
            <a:extLst>
              <a:ext uri="{FF2B5EF4-FFF2-40B4-BE49-F238E27FC236}">
                <a16:creationId xmlns:a16="http://schemas.microsoft.com/office/drawing/2014/main" id="{592F4D97-2333-7408-A0D5-228230B4EEB0}"/>
              </a:ext>
            </a:extLst>
          </p:cNvPr>
          <p:cNvPicPr>
            <a:picLocks noChangeAspect="1"/>
          </p:cNvPicPr>
          <p:nvPr/>
        </p:nvPicPr>
        <p:blipFill>
          <a:blip r:embed="rId3"/>
          <a:stretch>
            <a:fillRect/>
          </a:stretch>
        </p:blipFill>
        <p:spPr>
          <a:xfrm>
            <a:off x="1626539" y="2188958"/>
            <a:ext cx="7721424" cy="3915814"/>
          </a:xfrm>
          <a:prstGeom prst="rect">
            <a:avLst/>
          </a:prstGeom>
        </p:spPr>
      </p:pic>
    </p:spTree>
    <p:extLst>
      <p:ext uri="{BB962C8B-B14F-4D97-AF65-F5344CB8AC3E}">
        <p14:creationId xmlns:p14="http://schemas.microsoft.com/office/powerpoint/2010/main" val="250389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ED6350-3630-FA96-B09D-0D0530E0B191}"/>
              </a:ext>
            </a:extLst>
          </p:cNvPr>
          <p:cNvSpPr>
            <a:spLocks noGrp="1"/>
          </p:cNvSpPr>
          <p:nvPr>
            <p:ph type="ftr" sz="quarter" idx="3"/>
          </p:nvPr>
        </p:nvSpPr>
        <p:spPr>
          <a:xfrm>
            <a:off x="0" y="6339840"/>
            <a:ext cx="12192000" cy="518160"/>
          </a:xfrm>
        </p:spPr>
        <p:txBody>
          <a:bodyPr/>
          <a:lstStyle/>
          <a:p>
            <a:r>
              <a:rPr lang="en-US" dirty="0"/>
              <a:t>City Of Sanger</a:t>
            </a:r>
          </a:p>
        </p:txBody>
      </p:sp>
      <p:sp>
        <p:nvSpPr>
          <p:cNvPr id="3" name="Title 2">
            <a:extLst>
              <a:ext uri="{FF2B5EF4-FFF2-40B4-BE49-F238E27FC236}">
                <a16:creationId xmlns:a16="http://schemas.microsoft.com/office/drawing/2014/main" id="{8FD86867-FAFB-E5BA-C7F3-816237699082}"/>
              </a:ext>
            </a:extLst>
          </p:cNvPr>
          <p:cNvSpPr>
            <a:spLocks noGrp="1"/>
          </p:cNvSpPr>
          <p:nvPr>
            <p:ph type="title"/>
          </p:nvPr>
        </p:nvSpPr>
        <p:spPr/>
        <p:txBody>
          <a:bodyPr/>
          <a:lstStyle/>
          <a:p>
            <a:r>
              <a:rPr lang="en-US" dirty="0"/>
              <a:t>Modeling and Tables</a:t>
            </a:r>
          </a:p>
        </p:txBody>
      </p:sp>
      <p:sp>
        <p:nvSpPr>
          <p:cNvPr id="4" name="Content Placeholder 3">
            <a:extLst>
              <a:ext uri="{FF2B5EF4-FFF2-40B4-BE49-F238E27FC236}">
                <a16:creationId xmlns:a16="http://schemas.microsoft.com/office/drawing/2014/main" id="{8589599C-5923-47D4-AE7D-C9C6AC10676E}"/>
              </a:ext>
            </a:extLst>
          </p:cNvPr>
          <p:cNvSpPr>
            <a:spLocks noGrp="1"/>
          </p:cNvSpPr>
          <p:nvPr>
            <p:ph idx="1"/>
          </p:nvPr>
        </p:nvSpPr>
        <p:spPr>
          <a:xfrm>
            <a:off x="680321" y="3815924"/>
            <a:ext cx="11092579" cy="2326567"/>
          </a:xfrm>
        </p:spPr>
        <p:txBody>
          <a:bodyPr>
            <a:normAutofit lnSpcReduction="10000"/>
          </a:bodyPr>
          <a:lstStyle/>
          <a:p>
            <a:r>
              <a:rPr lang="en-US" dirty="0"/>
              <a:t>AADT for 2026 and 2046 analysis years is the same for no-build and build  (Project is not a trip generator). </a:t>
            </a:r>
          </a:p>
          <a:p>
            <a:r>
              <a:rPr lang="en-US" dirty="0"/>
              <a:t>Y&amp;H coordinated with Fresno COG who provided traffic data from their travel demand model. Y&amp;H then applied the incremental method to traffic counts conducted to get forecasted traffic and determine the level of service of the intersection for both 2026 and 2046 with and without protected left turn lanes and signal modifications. </a:t>
            </a:r>
          </a:p>
          <a:p>
            <a:endParaRPr lang="en-US" dirty="0"/>
          </a:p>
        </p:txBody>
      </p:sp>
      <p:sp>
        <p:nvSpPr>
          <p:cNvPr id="5" name="Date Placeholder 4">
            <a:extLst>
              <a:ext uri="{FF2B5EF4-FFF2-40B4-BE49-F238E27FC236}">
                <a16:creationId xmlns:a16="http://schemas.microsoft.com/office/drawing/2014/main" id="{6EDAF165-EB60-DE35-6164-B17877AA037A}"/>
              </a:ext>
            </a:extLst>
          </p:cNvPr>
          <p:cNvSpPr>
            <a:spLocks noGrp="1"/>
          </p:cNvSpPr>
          <p:nvPr>
            <p:ph type="dt" sz="half" idx="2"/>
          </p:nvPr>
        </p:nvSpPr>
        <p:spPr>
          <a:xfrm>
            <a:off x="9357855" y="6416357"/>
            <a:ext cx="2743200" cy="365125"/>
          </a:xfrm>
        </p:spPr>
        <p:txBody>
          <a:bodyPr/>
          <a:lstStyle/>
          <a:p>
            <a:fld id="{F7F526E9-AB4E-4B78-ADF6-9521C2FA7898}" type="datetime1">
              <a:rPr lang="en-US" smtClean="0"/>
              <a:t>4/30/2026</a:t>
            </a:fld>
            <a:endParaRPr lang="en-US" dirty="0"/>
          </a:p>
        </p:txBody>
      </p:sp>
      <p:sp>
        <p:nvSpPr>
          <p:cNvPr id="6" name="Slide Number Placeholder 5">
            <a:extLst>
              <a:ext uri="{FF2B5EF4-FFF2-40B4-BE49-F238E27FC236}">
                <a16:creationId xmlns:a16="http://schemas.microsoft.com/office/drawing/2014/main" id="{2FE2A129-30CC-3229-68ED-5A33AC6C93A0}"/>
              </a:ext>
            </a:extLst>
          </p:cNvPr>
          <p:cNvSpPr>
            <a:spLocks noGrp="1"/>
          </p:cNvSpPr>
          <p:nvPr>
            <p:ph type="sldNum" sz="quarter" idx="4"/>
          </p:nvPr>
        </p:nvSpPr>
        <p:spPr>
          <a:xfrm>
            <a:off x="48128" y="6219009"/>
            <a:ext cx="638991" cy="638991"/>
          </a:xfrm>
        </p:spPr>
        <p:txBody>
          <a:bodyPr/>
          <a:lstStyle/>
          <a:p>
            <a:fld id="{1750B119-75A9-42B1-BC99-2F5D413EDCD4}" type="slidenum">
              <a:rPr lang="en-US" smtClean="0"/>
              <a:pPr/>
              <a:t>8</a:t>
            </a:fld>
            <a:endParaRPr lang="en-US" dirty="0"/>
          </a:p>
        </p:txBody>
      </p:sp>
      <p:graphicFrame>
        <p:nvGraphicFramePr>
          <p:cNvPr id="7" name="Table 6">
            <a:extLst>
              <a:ext uri="{FF2B5EF4-FFF2-40B4-BE49-F238E27FC236}">
                <a16:creationId xmlns:a16="http://schemas.microsoft.com/office/drawing/2014/main" id="{F51C72BC-4C1F-3FF4-9BA8-5C019C358D93}"/>
              </a:ext>
            </a:extLst>
          </p:cNvPr>
          <p:cNvGraphicFramePr>
            <a:graphicFrameLocks noGrp="1"/>
          </p:cNvGraphicFramePr>
          <p:nvPr>
            <p:extLst>
              <p:ext uri="{D42A27DB-BD31-4B8C-83A1-F6EECF244321}">
                <p14:modId xmlns:p14="http://schemas.microsoft.com/office/powerpoint/2010/main" val="1445494328"/>
              </p:ext>
            </p:extLst>
          </p:nvPr>
        </p:nvGraphicFramePr>
        <p:xfrm>
          <a:off x="2449909" y="2244020"/>
          <a:ext cx="6845297" cy="1162050"/>
        </p:xfrm>
        <a:graphic>
          <a:graphicData uri="http://schemas.openxmlformats.org/drawingml/2006/table">
            <a:tbl>
              <a:tblPr>
                <a:tableStyleId>{5C22544A-7EE6-4342-B048-85BDC9FD1C3A}</a:tableStyleId>
              </a:tblPr>
              <a:tblGrid>
                <a:gridCol w="1361444">
                  <a:extLst>
                    <a:ext uri="{9D8B030D-6E8A-4147-A177-3AD203B41FA5}">
                      <a16:colId xmlns:a16="http://schemas.microsoft.com/office/drawing/2014/main" val="208495809"/>
                    </a:ext>
                  </a:extLst>
                </a:gridCol>
                <a:gridCol w="609317">
                  <a:extLst>
                    <a:ext uri="{9D8B030D-6E8A-4147-A177-3AD203B41FA5}">
                      <a16:colId xmlns:a16="http://schemas.microsoft.com/office/drawing/2014/main" val="552934515"/>
                    </a:ext>
                  </a:extLst>
                </a:gridCol>
                <a:gridCol w="609317">
                  <a:extLst>
                    <a:ext uri="{9D8B030D-6E8A-4147-A177-3AD203B41FA5}">
                      <a16:colId xmlns:a16="http://schemas.microsoft.com/office/drawing/2014/main" val="3953690708"/>
                    </a:ext>
                  </a:extLst>
                </a:gridCol>
                <a:gridCol w="609317">
                  <a:extLst>
                    <a:ext uri="{9D8B030D-6E8A-4147-A177-3AD203B41FA5}">
                      <a16:colId xmlns:a16="http://schemas.microsoft.com/office/drawing/2014/main" val="1199088150"/>
                    </a:ext>
                  </a:extLst>
                </a:gridCol>
                <a:gridCol w="609317">
                  <a:extLst>
                    <a:ext uri="{9D8B030D-6E8A-4147-A177-3AD203B41FA5}">
                      <a16:colId xmlns:a16="http://schemas.microsoft.com/office/drawing/2014/main" val="1309346722"/>
                    </a:ext>
                  </a:extLst>
                </a:gridCol>
                <a:gridCol w="609317">
                  <a:extLst>
                    <a:ext uri="{9D8B030D-6E8A-4147-A177-3AD203B41FA5}">
                      <a16:colId xmlns:a16="http://schemas.microsoft.com/office/drawing/2014/main" val="1584426131"/>
                    </a:ext>
                  </a:extLst>
                </a:gridCol>
                <a:gridCol w="609317">
                  <a:extLst>
                    <a:ext uri="{9D8B030D-6E8A-4147-A177-3AD203B41FA5}">
                      <a16:colId xmlns:a16="http://schemas.microsoft.com/office/drawing/2014/main" val="2449895558"/>
                    </a:ext>
                  </a:extLst>
                </a:gridCol>
                <a:gridCol w="609317">
                  <a:extLst>
                    <a:ext uri="{9D8B030D-6E8A-4147-A177-3AD203B41FA5}">
                      <a16:colId xmlns:a16="http://schemas.microsoft.com/office/drawing/2014/main" val="878822354"/>
                    </a:ext>
                  </a:extLst>
                </a:gridCol>
                <a:gridCol w="609317">
                  <a:extLst>
                    <a:ext uri="{9D8B030D-6E8A-4147-A177-3AD203B41FA5}">
                      <a16:colId xmlns:a16="http://schemas.microsoft.com/office/drawing/2014/main" val="4026614040"/>
                    </a:ext>
                  </a:extLst>
                </a:gridCol>
                <a:gridCol w="609317">
                  <a:extLst>
                    <a:ext uri="{9D8B030D-6E8A-4147-A177-3AD203B41FA5}">
                      <a16:colId xmlns:a16="http://schemas.microsoft.com/office/drawing/2014/main" val="955692073"/>
                    </a:ext>
                  </a:extLst>
                </a:gridCol>
              </a:tblGrid>
              <a:tr h="381000">
                <a:tc rowSpan="2">
                  <a:txBody>
                    <a:bodyPr/>
                    <a:lstStyle/>
                    <a:p>
                      <a:pPr algn="ctr" fontAlgn="t">
                        <a:buNone/>
                      </a:pPr>
                      <a:r>
                        <a:rPr lang="en-US" sz="1100" u="none" strike="noStrike" dirty="0">
                          <a:effectLst/>
                        </a:rPr>
                        <a:t>Intersection</a:t>
                      </a:r>
                      <a:endParaRPr lang="en-US" sz="1100" b="0" i="0" u="none" strike="noStrike" dirty="0">
                        <a:solidFill>
                          <a:srgbClr val="000000"/>
                        </a:solidFill>
                        <a:effectLst/>
                        <a:latin typeface="Calibri" panose="020F0502020204030204" pitchFamily="34" charset="0"/>
                      </a:endParaRPr>
                    </a:p>
                  </a:txBody>
                  <a:tcPr marL="9525" marR="9525" marT="9525" marB="0"/>
                </a:tc>
                <a:tc rowSpan="2">
                  <a:txBody>
                    <a:bodyPr/>
                    <a:lstStyle/>
                    <a:p>
                      <a:pPr algn="ctr" fontAlgn="t">
                        <a:buNone/>
                      </a:pPr>
                      <a:r>
                        <a:rPr lang="en-US" sz="1100" u="none" strike="noStrike">
                          <a:effectLst/>
                        </a:rPr>
                        <a:t>Peak Hour</a:t>
                      </a:r>
                      <a:endParaRPr lang="en-US" sz="1100" b="0" i="0" u="none" strike="noStrike">
                        <a:solidFill>
                          <a:srgbClr val="000000"/>
                        </a:solidFill>
                        <a:effectLst/>
                        <a:latin typeface="Calibri" panose="020F0502020204030204" pitchFamily="34" charset="0"/>
                      </a:endParaRPr>
                    </a:p>
                  </a:txBody>
                  <a:tcPr marL="9525" marR="9525" marT="9525" marB="0"/>
                </a:tc>
                <a:tc gridSpan="2">
                  <a:txBody>
                    <a:bodyPr/>
                    <a:lstStyle/>
                    <a:p>
                      <a:pPr algn="ctr" fontAlgn="t">
                        <a:buNone/>
                      </a:pPr>
                      <a:r>
                        <a:rPr lang="en-US" sz="1100" u="none" strike="noStrike">
                          <a:effectLst/>
                        </a:rPr>
                        <a:t>Opening Year</a:t>
                      </a:r>
                      <a:br>
                        <a:rPr lang="en-US" sz="1100" u="none" strike="noStrike">
                          <a:effectLst/>
                        </a:rPr>
                      </a:br>
                      <a:r>
                        <a:rPr lang="en-US" sz="1100" u="none" strike="noStrike">
                          <a:effectLst/>
                        </a:rPr>
                        <a:t>No Build</a:t>
                      </a:r>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endParaRPr lang="en-US"/>
                    </a:p>
                  </a:txBody>
                  <a:tcPr/>
                </a:tc>
                <a:tc gridSpan="2">
                  <a:txBody>
                    <a:bodyPr/>
                    <a:lstStyle/>
                    <a:p>
                      <a:pPr algn="ctr" fontAlgn="t">
                        <a:buNone/>
                      </a:pPr>
                      <a:r>
                        <a:rPr lang="en-US" sz="1100" u="none" strike="noStrike">
                          <a:effectLst/>
                        </a:rPr>
                        <a:t>Opening Year </a:t>
                      </a:r>
                      <a:br>
                        <a:rPr lang="en-US" sz="1100" u="none" strike="noStrike">
                          <a:effectLst/>
                        </a:rPr>
                      </a:br>
                      <a:r>
                        <a:rPr lang="en-US" sz="1100" u="none" strike="noStrike">
                          <a:effectLst/>
                        </a:rPr>
                        <a:t>Build</a:t>
                      </a:r>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endParaRPr lang="en-US"/>
                    </a:p>
                  </a:txBody>
                  <a:tcPr/>
                </a:tc>
                <a:tc gridSpan="2">
                  <a:txBody>
                    <a:bodyPr/>
                    <a:lstStyle/>
                    <a:p>
                      <a:pPr algn="ctr" fontAlgn="t">
                        <a:buNone/>
                      </a:pPr>
                      <a:r>
                        <a:rPr lang="en-US" sz="1100" u="none" strike="noStrike">
                          <a:effectLst/>
                        </a:rPr>
                        <a:t>Analysis Year</a:t>
                      </a:r>
                      <a:br>
                        <a:rPr lang="en-US" sz="1100" u="none" strike="noStrike">
                          <a:effectLst/>
                        </a:rPr>
                      </a:br>
                      <a:r>
                        <a:rPr lang="en-US" sz="1100" u="none" strike="noStrike">
                          <a:effectLst/>
                        </a:rPr>
                        <a:t>No Build</a:t>
                      </a:r>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endParaRPr lang="en-US"/>
                    </a:p>
                  </a:txBody>
                  <a:tcPr/>
                </a:tc>
                <a:tc gridSpan="2">
                  <a:txBody>
                    <a:bodyPr/>
                    <a:lstStyle/>
                    <a:p>
                      <a:pPr algn="ctr" fontAlgn="t">
                        <a:buNone/>
                      </a:pPr>
                      <a:r>
                        <a:rPr lang="en-US" sz="1100" u="none" strike="noStrike">
                          <a:effectLst/>
                        </a:rPr>
                        <a:t>Analysis Year</a:t>
                      </a:r>
                      <a:br>
                        <a:rPr lang="en-US" sz="1100" u="none" strike="noStrike">
                          <a:effectLst/>
                        </a:rPr>
                      </a:br>
                      <a:r>
                        <a:rPr lang="en-US" sz="1100" u="none" strike="noStrike">
                          <a:effectLst/>
                        </a:rPr>
                        <a:t>Build</a:t>
                      </a:r>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3470883797"/>
                  </a:ext>
                </a:extLst>
              </a:tr>
              <a:tr h="390525">
                <a:tc vMerge="1">
                  <a:txBody>
                    <a:bodyPr/>
                    <a:lstStyle/>
                    <a:p>
                      <a:endParaRPr lang="en-US"/>
                    </a:p>
                  </a:txBody>
                  <a:tcPr/>
                </a:tc>
                <a:tc vMerge="1">
                  <a:txBody>
                    <a:bodyPr/>
                    <a:lstStyle/>
                    <a:p>
                      <a:endParaRPr lang="en-US"/>
                    </a:p>
                  </a:txBody>
                  <a:tcPr/>
                </a:tc>
                <a:tc>
                  <a:txBody>
                    <a:bodyPr/>
                    <a:lstStyle/>
                    <a:p>
                      <a:pPr algn="ctr" fontAlgn="t">
                        <a:buNone/>
                      </a:pPr>
                      <a:r>
                        <a:rPr lang="en-US" sz="1100" u="none" strike="noStrike">
                          <a:effectLst/>
                        </a:rPr>
                        <a:t>Delay</a:t>
                      </a:r>
                      <a:br>
                        <a:rPr lang="en-US" sz="1100" u="none" strike="noStrike">
                          <a:effectLst/>
                        </a:rPr>
                      </a:br>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1100" u="none" strike="noStrike">
                          <a:effectLst/>
                        </a:rPr>
                        <a:t>LOS</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1100" u="none" strike="noStrike">
                          <a:effectLst/>
                        </a:rPr>
                        <a:t>Delay </a:t>
                      </a:r>
                      <a:br>
                        <a:rPr lang="en-US" sz="1100" u="none" strike="noStrike">
                          <a:effectLst/>
                        </a:rPr>
                      </a:br>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1100" u="none" strike="noStrike">
                          <a:effectLst/>
                        </a:rPr>
                        <a:t>LOS</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1100" u="none" strike="noStrike">
                          <a:effectLst/>
                        </a:rPr>
                        <a:t>Delay</a:t>
                      </a:r>
                      <a:br>
                        <a:rPr lang="en-US" sz="1100" u="none" strike="noStrike">
                          <a:effectLst/>
                        </a:rPr>
                      </a:br>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1100" u="none" strike="noStrike" dirty="0">
                          <a:effectLst/>
                        </a:rPr>
                        <a:t>LOS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1100" u="none" strike="noStrike">
                          <a:effectLst/>
                        </a:rPr>
                        <a:t>Delay</a:t>
                      </a:r>
                      <a:br>
                        <a:rPr lang="en-US" sz="1100" u="none" strike="noStrike">
                          <a:effectLst/>
                        </a:rPr>
                      </a:br>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1100" u="none" strike="noStrike">
                          <a:effectLst/>
                        </a:rPr>
                        <a:t>LOS</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301238225"/>
                  </a:ext>
                </a:extLst>
              </a:tr>
              <a:tr h="190500">
                <a:tc rowSpan="2">
                  <a:txBody>
                    <a:bodyPr/>
                    <a:lstStyle/>
                    <a:p>
                      <a:pPr algn="ctr" fontAlgn="ctr">
                        <a:buNone/>
                      </a:pPr>
                      <a:r>
                        <a:rPr lang="en-US" sz="1100" u="none" strike="noStrike">
                          <a:effectLst/>
                        </a:rPr>
                        <a:t>Jensen Avenue &amp; Greenwood Avenue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US" sz="1100" u="none" strike="noStrike">
                          <a:effectLst/>
                        </a:rPr>
                        <a:t>AM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buNone/>
                      </a:pPr>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17.4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dirty="0">
                          <a:effectLst/>
                        </a:rPr>
                        <a:t>B</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dirty="0">
                          <a:effectLst/>
                        </a:rPr>
                        <a:t>17.6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5866467"/>
                  </a:ext>
                </a:extLst>
              </a:tr>
              <a:tr h="200025">
                <a:tc vMerge="1">
                  <a:txBody>
                    <a:bodyPr/>
                    <a:lstStyle/>
                    <a:p>
                      <a:endParaRPr lang="en-US"/>
                    </a:p>
                  </a:txBody>
                  <a:tcPr/>
                </a:tc>
                <a:tc>
                  <a:txBody>
                    <a:bodyPr/>
                    <a:lstStyle/>
                    <a:p>
                      <a:pPr algn="ctr" fontAlgn="b">
                        <a:buNone/>
                      </a:pPr>
                      <a:r>
                        <a:rPr lang="en-US" sz="1100" u="none" strike="noStrike">
                          <a:effectLst/>
                        </a:rPr>
                        <a:t>PM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buNone/>
                      </a:pPr>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17.7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13.5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dirty="0">
                          <a:effectLst/>
                        </a:rPr>
                        <a:t>B</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a:effectLst/>
                        </a:rPr>
                        <a:t>19.5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buNone/>
                      </a:pPr>
                      <a:r>
                        <a:rPr lang="en-US" sz="1100" u="none" strike="noStrike" dirty="0">
                          <a:effectLst/>
                        </a:rPr>
                        <a:t>B</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17415964"/>
                  </a:ext>
                </a:extLst>
              </a:tr>
            </a:tbl>
          </a:graphicData>
        </a:graphic>
      </p:graphicFrame>
    </p:spTree>
    <p:extLst>
      <p:ext uri="{BB962C8B-B14F-4D97-AF65-F5344CB8AC3E}">
        <p14:creationId xmlns:p14="http://schemas.microsoft.com/office/powerpoint/2010/main" val="325402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827F-621B-3FE1-2671-47178A91360F}"/>
              </a:ext>
            </a:extLst>
          </p:cNvPr>
          <p:cNvSpPr>
            <a:spLocks noGrp="1"/>
          </p:cNvSpPr>
          <p:nvPr>
            <p:ph type="title"/>
          </p:nvPr>
        </p:nvSpPr>
        <p:spPr/>
        <p:txBody>
          <a:bodyPr/>
          <a:lstStyle/>
          <a:p>
            <a:r>
              <a:rPr lang="en-US" dirty="0"/>
              <a:t>Project Schedule</a:t>
            </a:r>
          </a:p>
        </p:txBody>
      </p:sp>
      <p:sp>
        <p:nvSpPr>
          <p:cNvPr id="4" name="Footer Placeholder 3">
            <a:extLst>
              <a:ext uri="{FF2B5EF4-FFF2-40B4-BE49-F238E27FC236}">
                <a16:creationId xmlns:a16="http://schemas.microsoft.com/office/drawing/2014/main" id="{684E761D-2954-D138-2CBB-EB46D4F641E5}"/>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B15CEBD2-198E-07C4-CF24-1FDCDF2B2D3F}"/>
              </a:ext>
            </a:extLst>
          </p:cNvPr>
          <p:cNvSpPr>
            <a:spLocks noGrp="1"/>
          </p:cNvSpPr>
          <p:nvPr>
            <p:ph type="dt" sz="half" idx="2"/>
          </p:nvPr>
        </p:nvSpPr>
        <p:spPr/>
        <p:txBody>
          <a:bodyPr/>
          <a:lstStyle/>
          <a:p>
            <a:fld id="{E7641F75-9760-47DC-A4C5-050E277CC62E}" type="datetime1">
              <a:rPr lang="en-US" smtClean="0"/>
              <a:t>4/30/2026</a:t>
            </a:fld>
            <a:endParaRPr lang="en-US" dirty="0"/>
          </a:p>
        </p:txBody>
      </p:sp>
      <p:sp>
        <p:nvSpPr>
          <p:cNvPr id="6" name="Slide Number Placeholder 5">
            <a:extLst>
              <a:ext uri="{FF2B5EF4-FFF2-40B4-BE49-F238E27FC236}">
                <a16:creationId xmlns:a16="http://schemas.microsoft.com/office/drawing/2014/main" id="{A5FFB328-5C32-F3A2-6083-3FE1A55629CE}"/>
              </a:ext>
            </a:extLst>
          </p:cNvPr>
          <p:cNvSpPr>
            <a:spLocks noGrp="1"/>
          </p:cNvSpPr>
          <p:nvPr>
            <p:ph type="sldNum" sz="quarter" idx="4"/>
          </p:nvPr>
        </p:nvSpPr>
        <p:spPr/>
        <p:txBody>
          <a:bodyPr/>
          <a:lstStyle/>
          <a:p>
            <a:fld id="{1750B119-75A9-42B1-BC99-2F5D413EDCD4}" type="slidenum">
              <a:rPr lang="en-US" smtClean="0"/>
              <a:pPr/>
              <a:t>9</a:t>
            </a:fld>
            <a:endParaRPr lang="en-US" dirty="0"/>
          </a:p>
        </p:txBody>
      </p:sp>
      <p:graphicFrame>
        <p:nvGraphicFramePr>
          <p:cNvPr id="7" name="Table 6">
            <a:extLst>
              <a:ext uri="{FF2B5EF4-FFF2-40B4-BE49-F238E27FC236}">
                <a16:creationId xmlns:a16="http://schemas.microsoft.com/office/drawing/2014/main" id="{2772E6BB-4040-3408-9F60-A689F123A2CB}"/>
              </a:ext>
            </a:extLst>
          </p:cNvPr>
          <p:cNvGraphicFramePr>
            <a:graphicFrameLocks noGrp="1"/>
          </p:cNvGraphicFramePr>
          <p:nvPr>
            <p:extLst>
              <p:ext uri="{D42A27DB-BD31-4B8C-83A1-F6EECF244321}">
                <p14:modId xmlns:p14="http://schemas.microsoft.com/office/powerpoint/2010/main" val="3768661390"/>
              </p:ext>
            </p:extLst>
          </p:nvPr>
        </p:nvGraphicFramePr>
        <p:xfrm>
          <a:off x="523690" y="3179833"/>
          <a:ext cx="9927121" cy="1253944"/>
        </p:xfrm>
        <a:graphic>
          <a:graphicData uri="http://schemas.openxmlformats.org/drawingml/2006/table">
            <a:tbl>
              <a:tblPr>
                <a:tableStyleId>{5C22544A-7EE6-4342-B048-85BDC9FD1C3A}</a:tableStyleId>
              </a:tblPr>
              <a:tblGrid>
                <a:gridCol w="1556162">
                  <a:extLst>
                    <a:ext uri="{9D8B030D-6E8A-4147-A177-3AD203B41FA5}">
                      <a16:colId xmlns:a16="http://schemas.microsoft.com/office/drawing/2014/main" val="1509717517"/>
                    </a:ext>
                  </a:extLst>
                </a:gridCol>
                <a:gridCol w="1914381">
                  <a:extLst>
                    <a:ext uri="{9D8B030D-6E8A-4147-A177-3AD203B41FA5}">
                      <a16:colId xmlns:a16="http://schemas.microsoft.com/office/drawing/2014/main" val="363021277"/>
                    </a:ext>
                  </a:extLst>
                </a:gridCol>
                <a:gridCol w="2303708">
                  <a:extLst>
                    <a:ext uri="{9D8B030D-6E8A-4147-A177-3AD203B41FA5}">
                      <a16:colId xmlns:a16="http://schemas.microsoft.com/office/drawing/2014/main" val="2370855368"/>
                    </a:ext>
                  </a:extLst>
                </a:gridCol>
                <a:gridCol w="2076435">
                  <a:extLst>
                    <a:ext uri="{9D8B030D-6E8A-4147-A177-3AD203B41FA5}">
                      <a16:colId xmlns:a16="http://schemas.microsoft.com/office/drawing/2014/main" val="554746888"/>
                    </a:ext>
                  </a:extLst>
                </a:gridCol>
                <a:gridCol w="2076435">
                  <a:extLst>
                    <a:ext uri="{9D8B030D-6E8A-4147-A177-3AD203B41FA5}">
                      <a16:colId xmlns:a16="http://schemas.microsoft.com/office/drawing/2014/main" val="3307635542"/>
                    </a:ext>
                  </a:extLst>
                </a:gridCol>
              </a:tblGrid>
              <a:tr h="206738">
                <a:tc>
                  <a:txBody>
                    <a:bodyPr/>
                    <a:lstStyle/>
                    <a:p>
                      <a:pPr marL="0" marR="0">
                        <a:lnSpc>
                          <a:spcPct val="110000"/>
                        </a:lnSpc>
                        <a:spcBef>
                          <a:spcPts val="0"/>
                        </a:spcBef>
                        <a:spcAft>
                          <a:spcPts val="0"/>
                        </a:spcAft>
                      </a:pPr>
                      <a:r>
                        <a:rPr lang="en-US" sz="2400" kern="100" dirty="0">
                          <a:solidFill>
                            <a:schemeClr val="dk1"/>
                          </a:solidFill>
                          <a:effectLst/>
                          <a:latin typeface="+mn-lt"/>
                          <a:ea typeface="+mn-ea"/>
                          <a:cs typeface="+mn-cs"/>
                        </a:rPr>
                        <a:t> </a:t>
                      </a:r>
                    </a:p>
                  </a:txBody>
                  <a:tcPr marL="68580" marR="68580" marT="0" marB="0"/>
                </a:tc>
                <a:tc>
                  <a:txBody>
                    <a:bodyPr/>
                    <a:lstStyle/>
                    <a:p>
                      <a:pPr marL="0" marR="0">
                        <a:lnSpc>
                          <a:spcPct val="110000"/>
                        </a:lnSpc>
                        <a:spcBef>
                          <a:spcPts val="200"/>
                        </a:spcBef>
                        <a:spcAft>
                          <a:spcPts val="0"/>
                        </a:spcAft>
                      </a:pPr>
                      <a:r>
                        <a:rPr lang="en-US" sz="2400" kern="100" dirty="0">
                          <a:solidFill>
                            <a:schemeClr val="dk1"/>
                          </a:solidFill>
                          <a:effectLst/>
                          <a:latin typeface="+mn-lt"/>
                          <a:ea typeface="+mn-ea"/>
                          <a:cs typeface="+mn-cs"/>
                        </a:rPr>
                        <a:t>Preliminary Engineering</a:t>
                      </a:r>
                    </a:p>
                  </a:txBody>
                  <a:tcPr marL="68580" marR="68580" marT="0" marB="0" anchor="ctr"/>
                </a:tc>
                <a:tc>
                  <a:txBody>
                    <a:bodyPr/>
                    <a:lstStyle/>
                    <a:p>
                      <a:pPr marL="0" marR="0" algn="ctr">
                        <a:lnSpc>
                          <a:spcPct val="110000"/>
                        </a:lnSpc>
                        <a:spcBef>
                          <a:spcPts val="0"/>
                        </a:spcBef>
                        <a:spcAft>
                          <a:spcPts val="0"/>
                        </a:spcAft>
                      </a:pPr>
                      <a:r>
                        <a:rPr lang="en-US" sz="2400" kern="100" dirty="0">
                          <a:effectLst/>
                        </a:rPr>
                        <a:t>Engineering</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0000"/>
                        </a:lnSpc>
                        <a:spcBef>
                          <a:spcPts val="0"/>
                        </a:spcBef>
                        <a:spcAft>
                          <a:spcPts val="0"/>
                        </a:spcAft>
                      </a:pPr>
                      <a:r>
                        <a:rPr lang="en-US" sz="2400" kern="100" dirty="0">
                          <a:solidFill>
                            <a:schemeClr val="dk1"/>
                          </a:solidFill>
                          <a:effectLst/>
                          <a:latin typeface="+mn-lt"/>
                          <a:ea typeface="+mn-ea"/>
                          <a:cs typeface="+mn-cs"/>
                        </a:rPr>
                        <a:t>Right-of-Way</a:t>
                      </a:r>
                    </a:p>
                  </a:txBody>
                  <a:tcPr marL="68580" marR="68580" marT="0" marB="0" anchor="ctr"/>
                </a:tc>
                <a:tc>
                  <a:txBody>
                    <a:bodyPr/>
                    <a:lstStyle/>
                    <a:p>
                      <a:pPr marL="0" marR="0" algn="ctr">
                        <a:lnSpc>
                          <a:spcPct val="110000"/>
                        </a:lnSpc>
                        <a:spcBef>
                          <a:spcPts val="0"/>
                        </a:spcBef>
                        <a:spcAft>
                          <a:spcPts val="0"/>
                        </a:spcAft>
                      </a:pPr>
                      <a:r>
                        <a:rPr lang="en-US" sz="2400" kern="100" dirty="0">
                          <a:effectLst/>
                        </a:rPr>
                        <a:t>Construction</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81898862"/>
                  </a:ext>
                </a:extLst>
              </a:tr>
              <a:tr h="479879">
                <a:tc>
                  <a:txBody>
                    <a:bodyPr/>
                    <a:lstStyle/>
                    <a:p>
                      <a:pPr marL="0" marR="0" algn="ctr" defTabSz="914400" rtl="0" eaLnBrk="1" latinLnBrk="0" hangingPunct="1">
                        <a:lnSpc>
                          <a:spcPct val="110000"/>
                        </a:lnSpc>
                        <a:spcBef>
                          <a:spcPts val="0"/>
                        </a:spcBef>
                        <a:spcAft>
                          <a:spcPts val="0"/>
                        </a:spcAft>
                      </a:pPr>
                      <a:r>
                        <a:rPr lang="en-US" sz="2400" kern="100" dirty="0">
                          <a:solidFill>
                            <a:schemeClr val="dk1"/>
                          </a:solidFill>
                          <a:effectLst/>
                          <a:latin typeface="+mn-lt"/>
                          <a:ea typeface="+mn-ea"/>
                          <a:cs typeface="+mn-cs"/>
                        </a:rPr>
                        <a:t>Start</a:t>
                      </a:r>
                    </a:p>
                  </a:txBody>
                  <a:tcPr marL="68580" marR="68580" marT="0" marB="0" anchor="ctr"/>
                </a:tc>
                <a:tc>
                  <a:txBody>
                    <a:bodyPr/>
                    <a:lstStyle/>
                    <a:p>
                      <a:pPr marL="0" marR="0" algn="ctr">
                        <a:lnSpc>
                          <a:spcPct val="110000"/>
                        </a:lnSpc>
                        <a:spcBef>
                          <a:spcPts val="0"/>
                        </a:spcBef>
                        <a:spcAft>
                          <a:spcPts val="0"/>
                        </a:spcAft>
                      </a:pPr>
                      <a:r>
                        <a:rPr lang="en-US" sz="2400" kern="100" dirty="0">
                          <a:effectLst/>
                        </a:rPr>
                        <a:t>2025</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0000"/>
                        </a:lnSpc>
                        <a:spcBef>
                          <a:spcPts val="0"/>
                        </a:spcBef>
                        <a:spcAft>
                          <a:spcPts val="0"/>
                        </a:spcAft>
                      </a:pPr>
                      <a:endParaRPr lang="en-US" sz="2400" kern="100" dirty="0">
                        <a:solidFill>
                          <a:schemeClr val="dk1"/>
                        </a:solidFill>
                        <a:effectLst/>
                        <a:latin typeface="+mn-lt"/>
                        <a:ea typeface="+mn-ea"/>
                        <a:cs typeface="+mn-cs"/>
                      </a:endParaRPr>
                    </a:p>
                  </a:txBody>
                  <a:tcPr marL="68580" marR="68580" marT="0" marB="0" anchor="ctr"/>
                </a:tc>
                <a:tc>
                  <a:txBody>
                    <a:bodyPr/>
                    <a:lstStyle/>
                    <a:p>
                      <a:pPr marL="0" marR="0" algn="ctr">
                        <a:lnSpc>
                          <a:spcPct val="110000"/>
                        </a:lnSpc>
                        <a:spcBef>
                          <a:spcPts val="0"/>
                        </a:spcBef>
                        <a:spcAft>
                          <a:spcPts val="0"/>
                        </a:spcAft>
                      </a:pPr>
                      <a:r>
                        <a:rPr lang="en-US" sz="2400" kern="100" dirty="0">
                          <a:effectLst/>
                        </a:rPr>
                        <a:t>2026</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49671535"/>
                  </a:ext>
                </a:extLst>
              </a:tr>
            </a:tbl>
          </a:graphicData>
        </a:graphic>
      </p:graphicFrame>
    </p:spTree>
    <p:extLst>
      <p:ext uri="{BB962C8B-B14F-4D97-AF65-F5344CB8AC3E}">
        <p14:creationId xmlns:p14="http://schemas.microsoft.com/office/powerpoint/2010/main" val="22239358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Sanger PowerPoint Template 2023.potx" id="{4DC76449-55F2-4807-9E8C-1F23C02DE7B4}" vid="{620AC3EB-A375-494F-BF41-9661DAAF0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Sanger PowerPoint Template 2023</Template>
  <TotalTime>2100</TotalTime>
  <Words>812</Words>
  <Application>Microsoft Office PowerPoint</Application>
  <PresentationFormat>Widescreen</PresentationFormat>
  <Paragraphs>129</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Times New Roman</vt:lpstr>
      <vt:lpstr>Trebuchet MS</vt:lpstr>
      <vt:lpstr>Wingdings</vt:lpstr>
      <vt:lpstr>Berlin</vt:lpstr>
      <vt:lpstr>Jensen Avenue and Greenwood Avenue Intersection Improvements</vt:lpstr>
      <vt:lpstr>Project Overview</vt:lpstr>
      <vt:lpstr>Project Description</vt:lpstr>
      <vt:lpstr>Location</vt:lpstr>
      <vt:lpstr>Purpose and Need</vt:lpstr>
      <vt:lpstr>Project Listing in the TIP</vt:lpstr>
      <vt:lpstr>Project Listing in the TIP</vt:lpstr>
      <vt:lpstr>Modeling and Tables</vt:lpstr>
      <vt:lpstr>Project Schedule</vt:lpstr>
      <vt:lpstr>Project-level Conformity 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Martinez</dc:creator>
  <cp:lastModifiedBy>Suriya Vallamsundar</cp:lastModifiedBy>
  <cp:revision>33</cp:revision>
  <cp:lastPrinted>2022-06-16T23:34:19Z</cp:lastPrinted>
  <dcterms:created xsi:type="dcterms:W3CDTF">2024-04-24T00:51:55Z</dcterms:created>
  <dcterms:modified xsi:type="dcterms:W3CDTF">2026-04-30T22:13:25Z</dcterms:modified>
</cp:coreProperties>
</file>