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76" r:id="rId8"/>
    <p:sldId id="277" r:id="rId9"/>
    <p:sldId id="261" r:id="rId10"/>
    <p:sldId id="273" r:id="rId11"/>
    <p:sldId id="262" r:id="rId12"/>
    <p:sldId id="278" r:id="rId13"/>
    <p:sldId id="257" r:id="rId14"/>
    <p:sldId id="263" r:id="rId15"/>
    <p:sldId id="264" r:id="rId16"/>
    <p:sldId id="275" r:id="rId17"/>
    <p:sldId id="266" r:id="rId18"/>
    <p:sldId id="267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97" autoAdjust="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Osborn" userId="87.ppeng.egnyte.com_tp_egnyte_plus" providerId="OAuth2" clId="{9D74699E-E723-4F3F-BE11-633716594607}"/>
    <pc:docChg chg="undo custSel addSld delSld modSld sldOrd">
      <pc:chgData name="Michael Osborn" userId="87.ppeng.egnyte.com_tp_egnyte_plus" providerId="OAuth2" clId="{9D74699E-E723-4F3F-BE11-633716594607}" dt="2026-04-15T13:31:41.817" v="8468" actId="20577"/>
      <pc:docMkLst>
        <pc:docMk/>
      </pc:docMkLst>
      <pc:sldChg chg="modSp mod">
        <pc:chgData name="Michael Osborn" userId="87.ppeng.egnyte.com_tp_egnyte_plus" providerId="OAuth2" clId="{9D74699E-E723-4F3F-BE11-633716594607}" dt="2026-04-15T13:31:41.817" v="8468" actId="20577"/>
        <pc:sldMkLst>
          <pc:docMk/>
          <pc:sldMk cId="699921027" sldId="256"/>
        </pc:sldMkLst>
        <pc:spChg chg="mod">
          <ac:chgData name="Michael Osborn" userId="87.ppeng.egnyte.com_tp_egnyte_plus" providerId="OAuth2" clId="{9D74699E-E723-4F3F-BE11-633716594607}" dt="2026-04-15T13:31:41.817" v="8468" actId="20577"/>
          <ac:spMkLst>
            <pc:docMk/>
            <pc:sldMk cId="699921027" sldId="256"/>
            <ac:spMk id="3" creationId="{E5BB0173-1A19-CBD5-0AA0-178EB5B831BB}"/>
          </ac:spMkLst>
        </pc:spChg>
      </pc:sldChg>
      <pc:sldChg chg="modSp add mod">
        <pc:chgData name="Michael Osborn" userId="87.ppeng.egnyte.com_tp_egnyte_plus" providerId="OAuth2" clId="{9D74699E-E723-4F3F-BE11-633716594607}" dt="2026-03-31T13:42:25.187" v="8462" actId="108"/>
        <pc:sldMkLst>
          <pc:docMk/>
          <pc:sldMk cId="1965683989" sldId="274"/>
        </pc:sldMkLst>
        <pc:spChg chg="mod">
          <ac:chgData name="Michael Osborn" userId="87.ppeng.egnyte.com_tp_egnyte_plus" providerId="OAuth2" clId="{9D74699E-E723-4F3F-BE11-633716594607}" dt="2026-03-31T13:42:25.187" v="8462" actId="108"/>
          <ac:spMkLst>
            <pc:docMk/>
            <pc:sldMk cId="1965683989" sldId="274"/>
            <ac:spMk id="5" creationId="{F4B98652-253A-13CA-BF12-183F192D20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710F-9519-89DF-E26E-14B335207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04889-F040-4563-47C5-E70F2527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C302A-7BA8-8581-3E64-CD3D3D7F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F678-D336-9E15-B23F-9FB3F628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53AC1-9EA6-CA74-5365-607046D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4B52-7DDB-3937-4DA9-DACDB49D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7947A-3D8A-2325-DFF6-09B45C16B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4796-D593-38C5-DD34-B003205F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98AB-9B5F-2A03-87D4-60B84288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D759-A8F8-62CA-7E57-1B755A37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FC016-5BD0-4CC8-9236-C7DE75F96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BFD2B-945B-873C-E0D7-D8AC95C07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2BB8-1C9F-CB07-9454-01567D65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2AE3-0EB0-86D3-2998-B5BF4AA6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ADC3-FB62-632D-3BB4-373BEEA4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FB80-2EE0-9939-F00A-E6D0A723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1A9F-CAF4-470C-C1C3-EA227870B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F73C-7A9F-ED4F-A77F-76A74A44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88853-9A5E-A4EE-40AF-06C6257E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DD0E8-7A38-CD4F-AC9F-ABD0FA26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64EB-7434-991D-D96B-B1952644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06049-EEDE-8510-3513-07DD4519C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FEDE4-B745-C3EE-2235-CE64900C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7280-1C11-B4C2-8AAD-7510A241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AAFDE-7550-9030-B42B-04B98151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B114-F21C-9728-EB96-25639F59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74891-DAE4-1844-1210-B59933A27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4DCB6-EE33-B67C-D55C-829D400D8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BBEBD-C7C5-7441-3865-8409280F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B5DB5-BA50-E623-8D8A-BF381D59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31E33-F505-ECE5-0200-733427B6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726E-3144-DCB6-3833-B838FBE3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EA216-006A-2D54-DD76-D6498A0E7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180BF-BABE-51D1-15D3-1B1F0B70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9D999-103A-02F4-8087-80B089EEE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9F5BB-D0AF-291A-C5B0-EC2B1A268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7E10F-FBA1-BE9A-90CF-C8FA8F1F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5654D-AA40-E2DA-BA61-6EECD2B4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DCD96-9135-370F-61C7-314FB813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B9FD-D62C-4CD9-C0F0-E1857FD8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5E572-DBE1-70E8-B329-31B40508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07BB0-2BD3-D557-A261-69CD74A4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5FE5C-829A-8D90-EEA8-17D93988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D85CC-0F1C-379C-5D40-CF8D1A2C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0D792-9CB4-F25F-775D-A7201ADC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ADC6-3529-ABCD-89B1-4212259C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D9D1-0179-4D90-F9F9-95C70FE9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34CAC-5932-60B0-E92C-DA5D27CD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60B36-4543-C7BA-3D0A-AB756F818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E0A73-7DB1-23ED-FC77-B183D2A7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8D6EA-0DF6-23F7-EBB4-30EF462B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BDA61-EAA3-CBC4-3CCE-69511491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5C15-C483-1905-2EC5-F49AABF3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40DB3-492F-C763-F57D-DF7A6F8B7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3326C-190B-B595-866E-04113D06D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A988B-9A32-5B5B-F710-1A031527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8406-03D8-46E2-A968-4057876A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CE55D-FCC4-AC8B-2B3E-D2482FD6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F72E3-7654-2BE9-DFA7-B9C0DC05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E9003-113C-0ECE-CE31-8ED3DCB2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628A-4EED-C59C-4099-B43D702B3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40B5BD-B16A-4055-9018-A60BA0A11F3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3D11-0A81-FB78-2896-529764C4F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2C81C-9531-51C5-7B4D-A53942244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A16FE3-47E0-409E-8BFE-5E06F3D0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resnocog.org/project/federal-transportation-improvement-program-ftip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osborn@ppeng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F63B-D826-3DC0-0D3E-61A92F93F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005" y="1062333"/>
            <a:ext cx="10369989" cy="81276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Extension of Amador Ave &amp; Smoot Ave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Federal Project No.: CMLSTPL-5285(026)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FTIP: FRE230005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B0173-1A19-CBD5-0AA0-178EB5B83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151" y="2466753"/>
            <a:ext cx="5553740" cy="20946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San Joaquin Valley                                             Project Level Conformity Group Presentation</a:t>
            </a:r>
          </a:p>
          <a:p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1900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May 19, </a:t>
            </a:r>
            <a:r>
              <a:rPr lang="en-US" sz="19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2026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407305-3AFA-5FA0-8C4B-8073E6BA08D5}"/>
              </a:ext>
            </a:extLst>
          </p:cNvPr>
          <p:cNvGrpSpPr/>
          <p:nvPr/>
        </p:nvGrpSpPr>
        <p:grpSpPr>
          <a:xfrm>
            <a:off x="439479" y="6097796"/>
            <a:ext cx="6854823" cy="568325"/>
            <a:chOff x="0" y="0"/>
            <a:chExt cx="13268741" cy="1125941"/>
          </a:xfrm>
        </p:grpSpPr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C22EEE63-143E-A257-E1FF-48050D9BE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" t="4849" r="9612" b="10870"/>
            <a:stretch/>
          </p:blipFill>
          <p:spPr>
            <a:xfrm>
              <a:off x="0" y="109866"/>
              <a:ext cx="1073427" cy="90620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56EE2FC8-47D3-7ADA-A9DB-9A056A6E2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922" y="338845"/>
              <a:ext cx="1825310" cy="44825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5781CAD5-2AD8-CF4F-F64D-73CC6A60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727" y="248070"/>
              <a:ext cx="2276386" cy="629800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07362093-0430-1CA6-F29E-4C39EF0C5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5"/>
            <a:stretch/>
          </p:blipFill>
          <p:spPr>
            <a:xfrm>
              <a:off x="5571479" y="225229"/>
              <a:ext cx="1774876" cy="675483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D778B0B1-F553-B37F-2B01-EC7352239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709" y="303510"/>
              <a:ext cx="1875615" cy="518920"/>
            </a:xfrm>
            <a:prstGeom prst="rect">
              <a:avLst/>
            </a:prstGeom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3CF6D32D-1D72-9BBA-582B-CDFDEC01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721" y="0"/>
              <a:ext cx="1691988" cy="1125941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6698B6-815B-A148-E123-7507AA53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875" y="59141"/>
              <a:ext cx="983866" cy="979493"/>
            </a:xfrm>
            <a:prstGeom prst="rect">
              <a:avLst/>
            </a:prstGeom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2AED9132-8FEE-0AC2-ABB4-456B8E5FA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008" y="134223"/>
              <a:ext cx="1071866" cy="857493"/>
            </a:xfrm>
            <a:prstGeom prst="rect">
              <a:avLst/>
            </a:prstGeom>
          </p:spPr>
        </p:pic>
      </p:grpSp>
      <p:pic>
        <p:nvPicPr>
          <p:cNvPr id="6" name="Picture 5" descr="A logo with two fruits&#10;&#10;AI-generated content may be incorrect.">
            <a:extLst>
              <a:ext uri="{FF2B5EF4-FFF2-40B4-BE49-F238E27FC236}">
                <a16:creationId xmlns:a16="http://schemas.microsoft.com/office/drawing/2014/main" id="{30B947AD-734F-B39F-E003-18F345B4B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39" y="4794770"/>
            <a:ext cx="1797764" cy="17461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6DE11D-2617-403E-9A90-7719ACFDB3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4325" y="1875096"/>
            <a:ext cx="3985129" cy="40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2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A4B-1988-6966-F407-EED2DD9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Listing in the TIP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6327A-4C2F-D8AA-C0B5-633E1205EEB6}"/>
              </a:ext>
            </a:extLst>
          </p:cNvPr>
          <p:cNvSpPr txBox="1"/>
          <p:nvPr/>
        </p:nvSpPr>
        <p:spPr>
          <a:xfrm>
            <a:off x="975598" y="1367522"/>
            <a:ext cx="10198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Federal Transportation Improvement Program (FTIP) - Fresno Council of Governments</a:t>
            </a:r>
            <a:endParaRPr lang="en-US" sz="24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06C7B-A7AE-5D67-9E60-FCEE8A610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8" y="1812230"/>
            <a:ext cx="7856901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A4B-1988-6966-F407-EED2DD9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E3359-CC0B-E5A3-8591-401D726B03E6}"/>
              </a:ext>
            </a:extLst>
          </p:cNvPr>
          <p:cNvSpPr txBox="1"/>
          <p:nvPr/>
        </p:nvSpPr>
        <p:spPr>
          <a:xfrm>
            <a:off x="1982086" y="1700319"/>
            <a:ext cx="870936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Extension of Amador Avenue (550 linear feet) and Smoot Avenue (1,325 linear feet)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Eliminates vehicle driving over dirt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Provides safe, accessible pedestrian access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Provide alternate route for ingress to and egress from Las Palmas residential subdivision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Shorter Emergency Response Times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More options for trash collection, school buses, municipal vehicles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Relief of congestion at intersection of Black Avenue &amp; Sorensen Avenue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number of lanes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262108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A4B-1988-6966-F407-EED2DD9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Traffic Data &amp; Findings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BC55E3-84C9-1AD3-9C59-94516DF36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65651"/>
              </p:ext>
            </p:extLst>
          </p:nvPr>
        </p:nvGraphicFramePr>
        <p:xfrm>
          <a:off x="5942045" y="1690688"/>
          <a:ext cx="59062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3">
                  <a:extLst>
                    <a:ext uri="{9D8B030D-6E8A-4147-A177-3AD203B41FA5}">
                      <a16:colId xmlns:a16="http://schemas.microsoft.com/office/drawing/2014/main" val="3438823614"/>
                    </a:ext>
                  </a:extLst>
                </a:gridCol>
                <a:gridCol w="2565918">
                  <a:extLst>
                    <a:ext uri="{9D8B030D-6E8A-4147-A177-3AD203B41FA5}">
                      <a16:colId xmlns:a16="http://schemas.microsoft.com/office/drawing/2014/main" val="1723683882"/>
                    </a:ext>
                  </a:extLst>
                </a:gridCol>
                <a:gridCol w="2537927">
                  <a:extLst>
                    <a:ext uri="{9D8B030D-6E8A-4147-A177-3AD203B41FA5}">
                      <a16:colId xmlns:a16="http://schemas.microsoft.com/office/drawing/2014/main" val="650575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2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AADT (0% Trucks)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2,530 AADT (0% Trucks)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7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AADT (0% Trucks)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2,530 AADT (0% Trucks)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26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3D06E5-5C7A-B623-6237-C1900D91C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31787"/>
              </p:ext>
            </p:extLst>
          </p:nvPr>
        </p:nvGraphicFramePr>
        <p:xfrm>
          <a:off x="838200" y="2305666"/>
          <a:ext cx="43065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145">
                  <a:extLst>
                    <a:ext uri="{9D8B030D-6E8A-4147-A177-3AD203B41FA5}">
                      <a16:colId xmlns:a16="http://schemas.microsoft.com/office/drawing/2014/main" val="1723683882"/>
                    </a:ext>
                  </a:extLst>
                </a:gridCol>
                <a:gridCol w="2371411">
                  <a:extLst>
                    <a:ext uri="{9D8B030D-6E8A-4147-A177-3AD203B41FA5}">
                      <a16:colId xmlns:a16="http://schemas.microsoft.com/office/drawing/2014/main" val="6505751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Years Selected for Analysis</a:t>
                      </a:r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2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7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Opened to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Analysis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2046 (last year of RTP)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6141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50283D-FCBF-DF34-CB6D-8CA350742FE6}"/>
              </a:ext>
            </a:extLst>
          </p:cNvPr>
          <p:cNvSpPr txBox="1"/>
          <p:nvPr/>
        </p:nvSpPr>
        <p:spPr>
          <a:xfrm>
            <a:off x="5942045" y="1311138"/>
            <a:ext cx="34122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Amador Avenue &amp; Smoot Avenue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D4D13F-146B-90EA-70D3-ECBC9C2B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35419"/>
              </p:ext>
            </p:extLst>
          </p:nvPr>
        </p:nvGraphicFramePr>
        <p:xfrm>
          <a:off x="5942045" y="3426895"/>
          <a:ext cx="59062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3">
                  <a:extLst>
                    <a:ext uri="{9D8B030D-6E8A-4147-A177-3AD203B41FA5}">
                      <a16:colId xmlns:a16="http://schemas.microsoft.com/office/drawing/2014/main" val="3438823614"/>
                    </a:ext>
                  </a:extLst>
                </a:gridCol>
                <a:gridCol w="2565918">
                  <a:extLst>
                    <a:ext uri="{9D8B030D-6E8A-4147-A177-3AD203B41FA5}">
                      <a16:colId xmlns:a16="http://schemas.microsoft.com/office/drawing/2014/main" val="1723683882"/>
                    </a:ext>
                  </a:extLst>
                </a:gridCol>
                <a:gridCol w="2537927">
                  <a:extLst>
                    <a:ext uri="{9D8B030D-6E8A-4147-A177-3AD203B41FA5}">
                      <a16:colId xmlns:a16="http://schemas.microsoft.com/office/drawing/2014/main" val="650575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2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3,144 AADT (0% Trucks)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614 AADT (0% Trucks)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7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3,144 AADT (0% Trucks)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614 AADT (0% Trucks)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26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827FF9-519A-B668-1C69-994434694259}"/>
              </a:ext>
            </a:extLst>
          </p:cNvPr>
          <p:cNvSpPr txBox="1"/>
          <p:nvPr/>
        </p:nvSpPr>
        <p:spPr>
          <a:xfrm>
            <a:off x="5942045" y="3047346"/>
            <a:ext cx="3513454" cy="379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Black Avenue at Sorensen Avenue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D19F9-52AC-EF23-7B05-3BCC3C86549F}"/>
              </a:ext>
            </a:extLst>
          </p:cNvPr>
          <p:cNvSpPr txBox="1"/>
          <p:nvPr/>
        </p:nvSpPr>
        <p:spPr>
          <a:xfrm>
            <a:off x="838200" y="3983155"/>
            <a:ext cx="4306556" cy="23391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New street segments so current traffic volume is zero.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Area is built-out so there is not an anticipated increase to total vehicles due to population or this project.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Traffic will be redistributed from Black Avenue &amp; Sorensen Avenue to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67522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3570-337A-83D3-172C-A456C415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D5D7-B6F5-6F74-D844-7061C110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Traffic Data &amp;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1A49A-BE77-53E7-5673-A309FE02C40D}"/>
              </a:ext>
            </a:extLst>
          </p:cNvPr>
          <p:cNvSpPr txBox="1"/>
          <p:nvPr/>
        </p:nvSpPr>
        <p:spPr>
          <a:xfrm>
            <a:off x="500742" y="1841136"/>
            <a:ext cx="8130792" cy="30777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is a Non-Capacity Adding project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Change to AADT between build and no-build is redistribution of traffic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Changes LOS of Black &amp; Sorensen from F to 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surrounding land use will be impacted post construction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These streets are not truck routes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Traffic on nearby SR 33/Derrick Avenue does not change as a result of this project</a:t>
            </a:r>
          </a:p>
        </p:txBody>
      </p:sp>
    </p:spTree>
    <p:extLst>
      <p:ext uri="{BB962C8B-B14F-4D97-AF65-F5344CB8AC3E}">
        <p14:creationId xmlns:p14="http://schemas.microsoft.com/office/powerpoint/2010/main" val="90397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A4B-1988-6966-F407-EED2DD9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6327A-4C2F-D8AA-C0B5-633E1205EEB6}"/>
              </a:ext>
            </a:extLst>
          </p:cNvPr>
          <p:cNvSpPr txBox="1"/>
          <p:nvPr/>
        </p:nvSpPr>
        <p:spPr>
          <a:xfrm>
            <a:off x="996802" y="2553518"/>
            <a:ext cx="101983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PSE (design) …………………………..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ROW Certification …………………..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NEPA Clearance ……………………… pending IAC &amp; Noice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Bid Advertisement …………………. Summer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Construction ………………………….. Fall 2026</a:t>
            </a:r>
          </a:p>
        </p:txBody>
      </p:sp>
    </p:spTree>
    <p:extLst>
      <p:ext uri="{BB962C8B-B14F-4D97-AF65-F5344CB8AC3E}">
        <p14:creationId xmlns:p14="http://schemas.microsoft.com/office/powerpoint/2010/main" val="34488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A4B-1988-6966-F407-EED2DD9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Project-level Conformity 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6327A-4C2F-D8AA-C0B5-633E1205EEB6}"/>
              </a:ext>
            </a:extLst>
          </p:cNvPr>
          <p:cNvSpPr txBox="1"/>
          <p:nvPr/>
        </p:nvSpPr>
        <p:spPr>
          <a:xfrm>
            <a:off x="996802" y="1489828"/>
            <a:ext cx="101983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This project does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not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meet the criteria for not being a “project of air quality concern” (POAQC) as is it not: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new highway project with a significant number of diesel vehicles or an expanded highway project with a significant increase in the number of diesel vehicles.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project that affects or changes a LOS D/E/F intersection with a significant number of diesel vehicles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new bus or rail terminal or transfer point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An expansion to a bus and rail terminal or transfer point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In or affecting locations, areas, or categories of sites identified as sites of violation or possible violation</a:t>
            </a:r>
          </a:p>
        </p:txBody>
      </p:sp>
    </p:spTree>
    <p:extLst>
      <p:ext uri="{BB962C8B-B14F-4D97-AF65-F5344CB8AC3E}">
        <p14:creationId xmlns:p14="http://schemas.microsoft.com/office/powerpoint/2010/main" val="122720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EEAF8-89BA-A19E-6D8F-4D007C54B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2DD8-2A68-FB69-29BC-D37C6A2D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Project-level Conformity 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98652-253A-13CA-BF12-183F192D20A3}"/>
              </a:ext>
            </a:extLst>
          </p:cNvPr>
          <p:cNvSpPr txBox="1"/>
          <p:nvPr/>
        </p:nvSpPr>
        <p:spPr>
          <a:xfrm>
            <a:off x="996802" y="1489828"/>
            <a:ext cx="10198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Project does not meet the criteria for a POAQC as defined in the final rule by 40 CFR 93.123(b)(1).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The project primarily serves passenger vehicles with no trucks expected, and the new extension is designed to redistribute traffic from Black Avenue, reducing congestion and improving traffic flow. As a result, no substantial increase in AADT or vehicle idling is expected.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Additional reasons why the project is not a POAQC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Project will redistribute traffic from Black Avenue which was designed as a local street to Amador Avenue &amp; Smoot Avenue, which are designed as collectors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Project will provide safer bicycle and pedestrian access to Rojas-Pierce Park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Project will eliminate vehicles from driving over dirt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8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B9D8-8D1E-C89A-D684-1FAF9AC0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70" y="2268733"/>
            <a:ext cx="2974460" cy="132556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6A926C-DE12-9AD4-A847-A3B9884AF058}"/>
              </a:ext>
            </a:extLst>
          </p:cNvPr>
          <p:cNvSpPr txBox="1">
            <a:spLocks/>
          </p:cNvSpPr>
          <p:nvPr/>
        </p:nvSpPr>
        <p:spPr>
          <a:xfrm>
            <a:off x="976422" y="2967334"/>
            <a:ext cx="5318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7C485-D682-A3EA-7152-79E42D6E93EF}"/>
              </a:ext>
            </a:extLst>
          </p:cNvPr>
          <p:cNvSpPr txBox="1"/>
          <p:nvPr/>
        </p:nvSpPr>
        <p:spPr>
          <a:xfrm>
            <a:off x="3192425" y="4212725"/>
            <a:ext cx="58071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endParaRPr lang="en-US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Contact Information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Michael Osborn, City Engineer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559-449-2700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hlinkClick r:id="rId2"/>
              </a:rPr>
              <a:t>mosborn@ppeng.com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pPr algn="l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1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5FC2-CE2A-1C4D-540A-B0CAAAA1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BE5F-6194-F431-9825-677E14D2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0515600" cy="494413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Project Description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Location and Other Background Information 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Purpose and Need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Project Listing in the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FTIP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/CTIPS</a:t>
            </a:r>
            <a:r>
              <a:rPr lang="en-US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Project Build Scenario Features</a:t>
            </a:r>
            <a:endParaRPr lang="en-US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Traffic Data &amp; Findings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Project Schedule 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Project-level Conformity Summary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98DD1-162E-5DAB-6B3A-B3C3EAD7D36B}"/>
              </a:ext>
            </a:extLst>
          </p:cNvPr>
          <p:cNvSpPr txBox="1"/>
          <p:nvPr/>
        </p:nvSpPr>
        <p:spPr>
          <a:xfrm>
            <a:off x="3859619" y="6524607"/>
            <a:ext cx="8332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FTIP: Federal Transportation Improvement Program; </a:t>
            </a:r>
            <a:r>
              <a:rPr lang="en-US" sz="12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CTIPS</a:t>
            </a:r>
            <a:r>
              <a:rPr lang="en-US" sz="12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California Transportation Improvement Program System.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225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54C6-1A66-B6DC-8B18-7112F67D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535148"/>
            <a:ext cx="10683948" cy="44935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Overall Project: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Connect Amador Avenue and Smoot Avenue be extending the existing streets from their current terminus to their intersection with asphalt pavement, striping and signage.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project was not exempt under 40 CFR 93.126 or 93.128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098856-FF29-B55E-1F79-710660E3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Description</a:t>
            </a:r>
          </a:p>
        </p:txBody>
      </p:sp>
    </p:spTree>
    <p:extLst>
      <p:ext uri="{BB962C8B-B14F-4D97-AF65-F5344CB8AC3E}">
        <p14:creationId xmlns:p14="http://schemas.microsoft.com/office/powerpoint/2010/main" val="4703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7F08-2183-B345-DD3E-1E1C7B703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FE3D-3421-F190-5F33-61C48F98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535148"/>
            <a:ext cx="10683948" cy="44935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Las Palmas Residential Subdivision: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428 single family residential homes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two streets for ingress/egress: Black Avenue &amp; Holmes Avenue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Both designed as local streets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Black Avenue functions as a Collector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Both intersect with Sorensen Avenue on the west side of McCabe Elementary School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D5F7BA-D0A6-41AD-FE35-62D92547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173393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0EE3-3F07-20BB-EBA1-F89E5EE82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F99373-0B02-BC8E-C68E-51B3C428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BA6D0-7EBC-B6AC-E148-CF5CAB41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1D4B9-50C0-F4C2-B282-B926FB700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535148"/>
            <a:ext cx="4816548" cy="44935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Las Palmas Residential Subdivision: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343 lots utilize Black Ave (blue shading)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equates to 3,144 AADT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Black Avenue experiences 30-minute delays during morning commute hour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0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098856-FF29-B55E-1F79-710660E3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Project Location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395D05-DE4C-7596-2003-F630962C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14" y="1306286"/>
            <a:ext cx="11220771" cy="4815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47D41-4EF4-3A0B-FFBD-E51C0D29A6DD}"/>
              </a:ext>
            </a:extLst>
          </p:cNvPr>
          <p:cNvSpPr txBox="1"/>
          <p:nvPr/>
        </p:nvSpPr>
        <p:spPr>
          <a:xfrm>
            <a:off x="8168106" y="4493478"/>
            <a:ext cx="176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Smoot Avenue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C5BFB-7CE8-29DA-2DDE-F9D866AD1C9E}"/>
              </a:ext>
            </a:extLst>
          </p:cNvPr>
          <p:cNvSpPr txBox="1"/>
          <p:nvPr/>
        </p:nvSpPr>
        <p:spPr>
          <a:xfrm rot="16200000">
            <a:off x="138011" y="1226642"/>
            <a:ext cx="176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Amador Avenue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80F9A36-E779-6A5F-A0F6-2D9F37C2967D}"/>
              </a:ext>
            </a:extLst>
          </p:cNvPr>
          <p:cNvCxnSpPr>
            <a:cxnSpLocks/>
            <a:stCxn id="10" idx="1"/>
          </p:cNvCxnSpPr>
          <p:nvPr/>
        </p:nvCxnSpPr>
        <p:spPr>
          <a:xfrm rot="16200000" flipH="1">
            <a:off x="3269447" y="49586"/>
            <a:ext cx="2381978" cy="6875136"/>
          </a:xfrm>
          <a:prstGeom prst="bentConnector2">
            <a:avLst/>
          </a:prstGeom>
          <a:ln w="762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2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286B-6923-578C-A067-3E801417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98DD60-9F21-6863-34BA-79E2A936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1C91F-BA87-7171-D13D-142AD9C7791C}"/>
              </a:ext>
            </a:extLst>
          </p:cNvPr>
          <p:cNvSpPr txBox="1"/>
          <p:nvPr/>
        </p:nvSpPr>
        <p:spPr>
          <a:xfrm>
            <a:off x="4933684" y="6024925"/>
            <a:ext cx="232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Proposed 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0DAC7-6305-83A8-CFC3-BF42089D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833075"/>
            <a:ext cx="1005027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098856-FF29-B55E-1F79-710660E3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Purpose and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FDA07C-C7B5-E8C8-5EDB-4725F94F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primary purpose of this project is to: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Redistribute existing vehicular traffic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Relieve congestion at the Black Avenue and Sorensen Avenue intersection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Provide accessible sidewalks for access from Las Palmas to Rojas-Pierce Park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Provide alternate route for quicker emergency response, trash collection, school buses and municipal vehicles</a:t>
            </a:r>
          </a:p>
        </p:txBody>
      </p:sp>
    </p:spTree>
    <p:extLst>
      <p:ext uri="{BB962C8B-B14F-4D97-AF65-F5344CB8AC3E}">
        <p14:creationId xmlns:p14="http://schemas.microsoft.com/office/powerpoint/2010/main" val="354568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29769-B4C8-8FED-A552-A35D0CBDA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BFBDF-0394-076D-4E8B-6C922B5B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35" y="0"/>
            <a:ext cx="6848566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E87C2B-C234-34FE-00FB-888605F3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535148"/>
            <a:ext cx="5278772" cy="44935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Las Palmas Residential Subdivision: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Approximately 276 lots will be accessed by project (red shading)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2,530 AADT on project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Traffic on Black serving 67 lots (blue shading)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reduced to 614 AADT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1EB93E-03EC-A2B7-BE50-18F4ED55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0"/>
            <a:ext cx="10515600" cy="7512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Purpose and Need</a:t>
            </a:r>
          </a:p>
        </p:txBody>
      </p:sp>
    </p:spTree>
    <p:extLst>
      <p:ext uri="{BB962C8B-B14F-4D97-AF65-F5344CB8AC3E}">
        <p14:creationId xmlns:p14="http://schemas.microsoft.com/office/powerpoint/2010/main" val="275957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CED8B5D425241A87022636C7FB96C" ma:contentTypeVersion="17" ma:contentTypeDescription="Create a new document." ma:contentTypeScope="" ma:versionID="a44b30c9f50c52c11d8111f1c367c230">
  <xsd:schema xmlns:xsd="http://www.w3.org/2001/XMLSchema" xmlns:xs="http://www.w3.org/2001/XMLSchema" xmlns:p="http://schemas.microsoft.com/office/2006/metadata/properties" xmlns:ns2="72ed1de1-7c8c-4a99-8865-4cb2815106b7" xmlns:ns3="7e8ff2c0-4d93-4b01-9253-d8c9c254b22e" targetNamespace="http://schemas.microsoft.com/office/2006/metadata/properties" ma:root="true" ma:fieldsID="78ecf14a7638450d3a8abb387ed96818" ns2:_="" ns3:_="">
    <xsd:import namespace="72ed1de1-7c8c-4a99-8865-4cb2815106b7"/>
    <xsd:import namespace="7e8ff2c0-4d93-4b01-9253-d8c9c254b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d1de1-7c8c-4a99-8865-4cb281510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aac244c-09f3-41c0-a84d-da3aec2a9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ff2c0-4d93-4b01-9253-d8c9c254b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236c7a-d8dc-430f-b0f2-f29b282fa5c7}" ma:internalName="TaxCatchAll" ma:showField="CatchAllData" ma:web="7e8ff2c0-4d93-4b01-9253-d8c9c254b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ed1de1-7c8c-4a99-8865-4cb2815106b7">
      <Terms xmlns="http://schemas.microsoft.com/office/infopath/2007/PartnerControls"/>
    </lcf76f155ced4ddcb4097134ff3c332f>
    <TaxCatchAll xmlns="7e8ff2c0-4d93-4b01-9253-d8c9c254b22e" xsi:nil="true"/>
  </documentManagement>
</p:properties>
</file>

<file path=customXml/itemProps1.xml><?xml version="1.0" encoding="utf-8"?>
<ds:datastoreItem xmlns:ds="http://schemas.openxmlformats.org/officeDocument/2006/customXml" ds:itemID="{CDB38C93-1AF9-40C4-B250-661B88401D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AFF18-3DE5-4FED-B303-455919F5E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ed1de1-7c8c-4a99-8865-4cb2815106b7"/>
    <ds:schemaRef ds:uri="7e8ff2c0-4d93-4b01-9253-d8c9c254b2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4BA45B-9C5C-45D8-8A9E-01FFF49CD7A3}">
  <ds:schemaRefs>
    <ds:schemaRef ds:uri="http://schemas.microsoft.com/office/2006/metadata/properties"/>
    <ds:schemaRef ds:uri="http://schemas.microsoft.com/office/infopath/2007/PartnerControls"/>
    <ds:schemaRef ds:uri="72ed1de1-7c8c-4a99-8865-4cb2815106b7"/>
    <ds:schemaRef ds:uri="7e8ff2c0-4d93-4b01-9253-d8c9c254b2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893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Cambria</vt:lpstr>
      <vt:lpstr>Wingdings</vt:lpstr>
      <vt:lpstr>Office Theme</vt:lpstr>
      <vt:lpstr>Extension of Amador Ave &amp; Smoot Ave Federal Project No.: CMLSTPL-5285(026) FTIP: FRE230005</vt:lpstr>
      <vt:lpstr>Project Overview</vt:lpstr>
      <vt:lpstr>Project Description</vt:lpstr>
      <vt:lpstr>Project Background</vt:lpstr>
      <vt:lpstr>Project Background</vt:lpstr>
      <vt:lpstr>   Project Location</vt:lpstr>
      <vt:lpstr>Project Location</vt:lpstr>
      <vt:lpstr>Project Purpose and Need</vt:lpstr>
      <vt:lpstr>Project Purpose and Need</vt:lpstr>
      <vt:lpstr>Project Listing in the TIP</vt:lpstr>
      <vt:lpstr>Project Features</vt:lpstr>
      <vt:lpstr>Traffic Data &amp; Findings</vt:lpstr>
      <vt:lpstr>Traffic Data &amp; Findings</vt:lpstr>
      <vt:lpstr>Project Schedule</vt:lpstr>
      <vt:lpstr>Project-level Conformity Conclusion</vt:lpstr>
      <vt:lpstr>Project-level Conformity 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“Title”</dc:title>
  <dc:creator>Suriya Vallamsundar</dc:creator>
  <cp:lastModifiedBy>Suriya Vallamsundar</cp:lastModifiedBy>
  <cp:revision>14</cp:revision>
  <dcterms:created xsi:type="dcterms:W3CDTF">2024-04-19T20:28:41Z</dcterms:created>
  <dcterms:modified xsi:type="dcterms:W3CDTF">2026-04-30T22:12:07Z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0x010100784CED8B5D425241A87022636C7FB96C</vt:lpwstr>
  </property>
</Properties>
</file>